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38EAC605-7A40-4C71-9DE7-18B99302006A}"/>
              </a:ext>
            </a:extLst>
          </p:cNvPr>
          <p:cNvSpPr/>
          <p:nvPr/>
        </p:nvSpPr>
        <p:spPr>
          <a:xfrm>
            <a:off x="1674550" y="620364"/>
            <a:ext cx="1023870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מפגש ראשון עם הטקסט</a:t>
            </a:r>
          </a:p>
          <a:p>
            <a:pPr algn="ctr"/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כיתה ז</a:t>
            </a:r>
            <a:endParaRPr lang="he-IL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87AF57D8-0C64-4501-ADF2-67D3E63E9DF9}"/>
              </a:ext>
            </a:extLst>
          </p:cNvPr>
          <p:cNvSpPr/>
          <p:nvPr/>
        </p:nvSpPr>
        <p:spPr>
          <a:xfrm>
            <a:off x="5543127" y="3004623"/>
            <a:ext cx="33938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כותרת הטקסט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DF1DDA20-CA23-4182-8FFC-C90DA2A6F8DC}"/>
              </a:ext>
            </a:extLst>
          </p:cNvPr>
          <p:cNvSpPr/>
          <p:nvPr/>
        </p:nvSpPr>
        <p:spPr>
          <a:xfrm>
            <a:off x="4680174" y="3641602"/>
            <a:ext cx="54248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נסיבות השיח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A5D6F121-EF07-4A1B-8CEC-523A996490C4}"/>
              </a:ext>
            </a:extLst>
          </p:cNvPr>
          <p:cNvSpPr/>
          <p:nvPr/>
        </p:nvSpPr>
        <p:spPr>
          <a:xfrm>
            <a:off x="471455" y="581531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E56230C-DF44-4D5C-93D4-004BE889D735}"/>
              </a:ext>
            </a:extLst>
          </p:cNvPr>
          <p:cNvSpPr/>
          <p:nvPr/>
        </p:nvSpPr>
        <p:spPr>
          <a:xfrm>
            <a:off x="1077460" y="4240757"/>
            <a:ext cx="796840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האמצעים החזותיים הנלווים לטקסט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536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>
            <a:extLst>
              <a:ext uri="{FF2B5EF4-FFF2-40B4-BE49-F238E27FC236}">
                <a16:creationId xmlns:a16="http://schemas.microsoft.com/office/drawing/2014/main" id="{64A058D1-51F5-44A3-BAC2-30E901BF4346}"/>
              </a:ext>
            </a:extLst>
          </p:cNvPr>
          <p:cNvSpPr/>
          <p:nvPr/>
        </p:nvSpPr>
        <p:spPr>
          <a:xfrm>
            <a:off x="8506984" y="625942"/>
            <a:ext cx="32399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כותרת הטקסט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D75C77E0-B943-4BF2-9AB9-5FBD70996D9F}"/>
              </a:ext>
            </a:extLst>
          </p:cNvPr>
          <p:cNvSpPr/>
          <p:nvPr/>
        </p:nvSpPr>
        <p:spPr>
          <a:xfrm>
            <a:off x="1500083" y="4973462"/>
            <a:ext cx="104855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שלו בנושא הנדון בטקסט ושואל את עצמו את השאלות הבאות 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0AC58EBC-EAAE-4C7E-BAAC-D96F6983F57A}"/>
              </a:ext>
            </a:extLst>
          </p:cNvPr>
          <p:cNvSpPr txBox="1"/>
          <p:nvPr/>
        </p:nvSpPr>
        <p:spPr>
          <a:xfrm>
            <a:off x="179536" y="1782192"/>
            <a:ext cx="118563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כאשר הקורא נחשף לטקסט, המפגש הראשון של הקורא לפני שמתחיל</a:t>
            </a: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A541F6CA-FC80-4FB2-B8F9-F08FA9C7390D}"/>
              </a:ext>
            </a:extLst>
          </p:cNvPr>
          <p:cNvSpPr txBox="1"/>
          <p:nvPr/>
        </p:nvSpPr>
        <p:spPr>
          <a:xfrm>
            <a:off x="368558" y="2555810"/>
            <a:ext cx="11667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לקרוא אותו לעומק, הוא המפגש עם הכותרת הראשית ולעיתים גם עם </a:t>
            </a:r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439C3C95-C1AB-46BC-B813-A708095FAD79}"/>
              </a:ext>
            </a:extLst>
          </p:cNvPr>
          <p:cNvSpPr txBox="1"/>
          <p:nvPr/>
        </p:nvSpPr>
        <p:spPr>
          <a:xfrm>
            <a:off x="5887990" y="3342455"/>
            <a:ext cx="60976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כותרות משנה.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326C895-DED3-4212-B3E9-B8A7C93BF01F}"/>
              </a:ext>
            </a:extLst>
          </p:cNvPr>
          <p:cNvSpPr txBox="1"/>
          <p:nvPr/>
        </p:nvSpPr>
        <p:spPr>
          <a:xfrm>
            <a:off x="-261257" y="4129100"/>
            <a:ext cx="1224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הקורא בודק את הכותרת / הכותרות לשם כך מגייס את ידע העולם האישי</a:t>
            </a:r>
          </a:p>
        </p:txBody>
      </p:sp>
    </p:spTree>
    <p:extLst>
      <p:ext uri="{BB962C8B-B14F-4D97-AF65-F5344CB8AC3E}">
        <p14:creationId xmlns:p14="http://schemas.microsoft.com/office/powerpoint/2010/main" val="411988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9" grpId="0"/>
      <p:bldP spid="21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7294721C-3196-4695-9108-86573185104B}"/>
              </a:ext>
            </a:extLst>
          </p:cNvPr>
          <p:cNvSpPr/>
          <p:nvPr/>
        </p:nvSpPr>
        <p:spPr>
          <a:xfrm>
            <a:off x="4520120" y="5007684"/>
            <a:ext cx="7031634" cy="17374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r" rtl="1">
              <a:lnSpc>
                <a:spcPct val="107000"/>
              </a:lnSpc>
            </a:pP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היכן יוכל לברר על המושגים הללו?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F37D290-9917-4CEC-ABD3-344F1572BCD9}"/>
              </a:ext>
            </a:extLst>
          </p:cNvPr>
          <p:cNvSpPr txBox="1"/>
          <p:nvPr/>
        </p:nvSpPr>
        <p:spPr>
          <a:xfrm>
            <a:off x="5454098" y="1154749"/>
            <a:ext cx="609765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מהו נושא הטקסט?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6848BAD2-77FF-4733-B6DF-723C2190ED7F}"/>
              </a:ext>
            </a:extLst>
          </p:cNvPr>
          <p:cNvSpPr txBox="1"/>
          <p:nvPr/>
        </p:nvSpPr>
        <p:spPr>
          <a:xfrm>
            <a:off x="1182757" y="1816034"/>
            <a:ext cx="103689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מה כותרות המשנה מוסיפות על הנאמר בכותרת הראשית?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3C07ACE-9F37-4AA7-989F-327DE3BB04A4}"/>
              </a:ext>
            </a:extLst>
          </p:cNvPr>
          <p:cNvSpPr txBox="1"/>
          <p:nvPr/>
        </p:nvSpPr>
        <p:spPr>
          <a:xfrm>
            <a:off x="2753139" y="2482137"/>
            <a:ext cx="879861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מהם המושגים המוזכרים בכותרות? 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9C89DE47-6F24-4803-87F0-F9D1F0D7FEE3}"/>
              </a:ext>
            </a:extLst>
          </p:cNvPr>
          <p:cNvSpPr txBox="1"/>
          <p:nvPr/>
        </p:nvSpPr>
        <p:spPr>
          <a:xfrm>
            <a:off x="1552988" y="3132637"/>
            <a:ext cx="999876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האם הוא מכיר או לא מכיר את המושגים הללו?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1FCF6A09-D6F1-402D-B08A-C36801AB0960}"/>
              </a:ext>
            </a:extLst>
          </p:cNvPr>
          <p:cNvSpPr txBox="1"/>
          <p:nvPr/>
        </p:nvSpPr>
        <p:spPr>
          <a:xfrm>
            <a:off x="0" y="3806691"/>
            <a:ext cx="11551754" cy="1119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מהו תחום החיים שבו עוסק המאמר? כגון : כלכלה, תקשורת, חינוך,</a:t>
            </a: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סוציולוגיה, פוליטיקה ועוד.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436D43C-1AAB-4FEC-A14C-5BCDED703930}"/>
              </a:ext>
            </a:extLst>
          </p:cNvPr>
          <p:cNvSpPr txBox="1"/>
          <p:nvPr/>
        </p:nvSpPr>
        <p:spPr>
          <a:xfrm>
            <a:off x="1006337" y="4926356"/>
            <a:ext cx="10545417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מהו ידע העולם האישי שלו על המושגים המוזכרים?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3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  <p:bldP spid="16" grpId="0"/>
      <p:bldP spid="18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0E7A27B-CB7C-4F69-AC33-24C68C2DFC95}"/>
              </a:ext>
            </a:extLst>
          </p:cNvPr>
          <p:cNvSpPr/>
          <p:nvPr/>
        </p:nvSpPr>
        <p:spPr>
          <a:xfrm>
            <a:off x="8810752" y="452735"/>
            <a:ext cx="28953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נסיבות השיח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E106388-F684-4D2D-8A16-F8AF6B66A4B6}"/>
              </a:ext>
            </a:extLst>
          </p:cNvPr>
          <p:cNvSpPr/>
          <p:nvPr/>
        </p:nvSpPr>
        <p:spPr>
          <a:xfrm>
            <a:off x="-287121" y="1215098"/>
            <a:ext cx="1199321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לאחר בדיקת הכותרת וגיוס ידע העולם שלו, הקורא בודק את ההקשר הנסיבתי של הטקסט.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008E5718-7E24-4896-B046-A0721B38B169}"/>
              </a:ext>
            </a:extLst>
          </p:cNvPr>
          <p:cNvSpPr/>
          <p:nvPr/>
        </p:nvSpPr>
        <p:spPr>
          <a:xfrm>
            <a:off x="6226870" y="2346793"/>
            <a:ext cx="54825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הקשר הנסיבתי הכוונה בעיקר ל: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5D0F7504-B240-473D-916A-330B6266F827}"/>
              </a:ext>
            </a:extLst>
          </p:cNvPr>
          <p:cNvSpPr/>
          <p:nvPr/>
        </p:nvSpPr>
        <p:spPr>
          <a:xfrm>
            <a:off x="545667" y="3006569"/>
            <a:ext cx="111604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המוען – מי המוען? האם הוא מוכר לו? האם הוא מומחה בתחום?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4991C6B0-F264-4BBB-92C9-D67C78BF4886}"/>
              </a:ext>
            </a:extLst>
          </p:cNvPr>
          <p:cNvSpPr/>
          <p:nvPr/>
        </p:nvSpPr>
        <p:spPr>
          <a:xfrm>
            <a:off x="747646" y="3640850"/>
            <a:ext cx="1095844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הבמה – באיזו "במה" התפרסם הטקסט? עיתון, רדיו, אינטרנט </a:t>
            </a:r>
          </a:p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(מרשתת) או אנציקלופדיה? האם הבמה מוכרת לו?             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C3B061B5-B030-485E-9AFF-50A345BB0000}"/>
              </a:ext>
            </a:extLst>
          </p:cNvPr>
          <p:cNvSpPr/>
          <p:nvPr/>
        </p:nvSpPr>
        <p:spPr>
          <a:xfrm>
            <a:off x="1470601" y="4723173"/>
            <a:ext cx="102354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ערוץ התקשורת – האם ערוץ התקשורת הוא דבור או כתוב?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CED7A44D-E44D-4CC4-9452-8349B5F5A9CA}"/>
              </a:ext>
            </a:extLst>
          </p:cNvPr>
          <p:cNvSpPr txBox="1"/>
          <p:nvPr/>
        </p:nvSpPr>
        <p:spPr>
          <a:xfrm>
            <a:off x="3467461" y="5759759"/>
            <a:ext cx="6241774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C87B03CB-8011-4D50-AF35-D82CF550EF3F}"/>
              </a:ext>
            </a:extLst>
          </p:cNvPr>
          <p:cNvSpPr/>
          <p:nvPr/>
        </p:nvSpPr>
        <p:spPr>
          <a:xfrm>
            <a:off x="0" y="5333385"/>
            <a:ext cx="1167499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התאריך – מתי נכתב הטקסט? האם הוא אקטואלי ורלוונטי, או שהוא</a:t>
            </a: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התיישן.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29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  <p:bldP spid="16" grpId="0"/>
      <p:bldP spid="19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4582570" y="481310"/>
            <a:ext cx="74655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הנלווים 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BE2A19D-D3E0-4B7F-A42C-BB8F8A54EB24}"/>
              </a:ext>
            </a:extLst>
          </p:cNvPr>
          <p:cNvSpPr/>
          <p:nvPr/>
        </p:nvSpPr>
        <p:spPr>
          <a:xfrm>
            <a:off x="492145" y="1576530"/>
            <a:ext cx="1153232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הנלווים לטקסט: תצלום, איור, קריקטורה, גרף או </a:t>
            </a: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דיאגרמה. האמצעים החזותיים הם שותפים מלאים ביצירת המשמעות </a:t>
            </a: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הכוללת.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D217D04B-25A3-483A-A655-D5035DE952C6}"/>
              </a:ext>
            </a:extLst>
          </p:cNvPr>
          <p:cNvSpPr/>
          <p:nvPr/>
        </p:nvSpPr>
        <p:spPr>
          <a:xfrm>
            <a:off x="1506408" y="3367905"/>
            <a:ext cx="10541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מנת להפיק מידע, חשוב שהקורא ימלא את הפעולות הבאות: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4875C61-B292-4400-9512-DA1FD8F1D144}"/>
              </a:ext>
            </a:extLst>
          </p:cNvPr>
          <p:cNvSpPr/>
          <p:nvPr/>
        </p:nvSpPr>
        <p:spPr>
          <a:xfrm>
            <a:off x="2301936" y="5354811"/>
            <a:ext cx="9722533" cy="580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למצוא את הקשר בין נושא המאמר ובין האמצעי החזותי.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6EF142D0-594E-4505-AF2B-97F10F5F8DD8}"/>
              </a:ext>
            </a:extLst>
          </p:cNvPr>
          <p:cNvSpPr txBox="1"/>
          <p:nvPr/>
        </p:nvSpPr>
        <p:spPr>
          <a:xfrm>
            <a:off x="374878" y="4060985"/>
            <a:ext cx="11649591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לבדוק אם הוא מכיר את האמצעי החזותי ויודע להפיק מידע ממנו.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AC333DC9-52F5-42DD-8DEE-CEEC3CFD79DE}"/>
              </a:ext>
            </a:extLst>
          </p:cNvPr>
          <p:cNvSpPr txBox="1"/>
          <p:nvPr/>
        </p:nvSpPr>
        <p:spPr>
          <a:xfrm>
            <a:off x="3490069" y="4707898"/>
            <a:ext cx="85344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לקרוא את הכותרת של האמצעי החזותי.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6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TM04033937[[fn=שובל אדים]]</Template>
  <TotalTime>105</TotalTime>
  <Words>323</Words>
  <Application>Microsoft Office PowerPoint</Application>
  <PresentationFormat>מסך רחב</PresentationFormat>
  <Paragraphs>40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8</cp:revision>
  <dcterms:created xsi:type="dcterms:W3CDTF">2021-09-10T16:30:51Z</dcterms:created>
  <dcterms:modified xsi:type="dcterms:W3CDTF">2022-08-29T19:48:16Z</dcterms:modified>
</cp:coreProperties>
</file>