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סגנון ביניים 2 - הדגשה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סגנון ביניים 4 - הדגשה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סגנון ביניים 4 - הדגשה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סגנון ביניים 4 - הדגשה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סגנון ביניים 4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סגנון ביניים 4 - הדגשה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5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F375E028-DBD3-4E61-AF51-882F1BB824F9}"/>
              </a:ext>
            </a:extLst>
          </p:cNvPr>
          <p:cNvSpPr/>
          <p:nvPr/>
        </p:nvSpPr>
        <p:spPr>
          <a:xfrm>
            <a:off x="2111802" y="1833860"/>
            <a:ext cx="7758855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פועל, שם פעולה </a:t>
            </a:r>
          </a:p>
          <a:p>
            <a:pPr algn="ctr"/>
            <a:r>
              <a:rPr lang="he-IL" sz="8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ושם פועל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6ED77321-C958-4853-9E7A-DC9F5BFD0DFC}"/>
              </a:ext>
            </a:extLst>
          </p:cNvPr>
          <p:cNvSpPr/>
          <p:nvPr/>
        </p:nvSpPr>
        <p:spPr>
          <a:xfrm>
            <a:off x="733904" y="5786735"/>
            <a:ext cx="2494594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לירון דוד</a:t>
            </a:r>
          </a:p>
        </p:txBody>
      </p:sp>
    </p:spTree>
    <p:extLst>
      <p:ext uri="{BB962C8B-B14F-4D97-AF65-F5344CB8AC3E}">
        <p14:creationId xmlns:p14="http://schemas.microsoft.com/office/powerpoint/2010/main" val="376079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9">
            <a:extLst>
              <a:ext uri="{FF2B5EF4-FFF2-40B4-BE49-F238E27FC236}">
                <a16:creationId xmlns:a16="http://schemas.microsoft.com/office/drawing/2014/main" id="{1BBAAD2B-24F5-4BFF-BB3B-D8F1C0758884}"/>
              </a:ext>
            </a:extLst>
          </p:cNvPr>
          <p:cNvSpPr/>
          <p:nvPr/>
        </p:nvSpPr>
        <p:spPr>
          <a:xfrm>
            <a:off x="-348391" y="4692523"/>
            <a:ext cx="115062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על מנת לזכור את הגופים זכרו את הסיפור :</a:t>
            </a: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BA50895A-48D1-4E75-ADDD-CD246519DE42}"/>
              </a:ext>
            </a:extLst>
          </p:cNvPr>
          <p:cNvSpPr/>
          <p:nvPr/>
        </p:nvSpPr>
        <p:spPr>
          <a:xfrm>
            <a:off x="5404709" y="128885"/>
            <a:ext cx="20874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הפועל</a:t>
            </a: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2816B012-C627-4134-A849-5D406784F3A7}"/>
              </a:ext>
            </a:extLst>
          </p:cNvPr>
          <p:cNvSpPr/>
          <p:nvPr/>
        </p:nvSpPr>
        <p:spPr>
          <a:xfrm>
            <a:off x="8197509" y="1186934"/>
            <a:ext cx="38266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b="1" dirty="0">
                <a:solidFill>
                  <a:srgbClr val="4B3300"/>
                </a:solidFill>
                <a:latin typeface="Arial" panose="020B0604020202020204" pitchFamily="34" charset="0"/>
              </a:rPr>
              <a:t>ראינו כי לפועל יש:</a:t>
            </a:r>
            <a:endParaRPr lang="he-IL" sz="3600" dirty="0"/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A2E4904A-1E39-4920-9B3F-D218E349E5B8}"/>
              </a:ext>
            </a:extLst>
          </p:cNvPr>
          <p:cNvSpPr/>
          <p:nvPr/>
        </p:nvSpPr>
        <p:spPr>
          <a:xfrm>
            <a:off x="5396018" y="2083162"/>
            <a:ext cx="65710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b="1" dirty="0">
                <a:solidFill>
                  <a:srgbClr val="4B3300"/>
                </a:solidFill>
                <a:latin typeface="Arial" panose="020B0604020202020204" pitchFamily="34" charset="0"/>
              </a:rPr>
              <a:t>זמן: </a:t>
            </a:r>
            <a:r>
              <a:rPr lang="he-IL" sz="3600" dirty="0">
                <a:solidFill>
                  <a:srgbClr val="4B3300"/>
                </a:solidFill>
                <a:latin typeface="Arial" panose="020B0604020202020204" pitchFamily="34" charset="0"/>
              </a:rPr>
              <a:t>(עבר), היום(הווה), מחר(עתיד).</a:t>
            </a:r>
            <a:endParaRPr lang="he-IL" sz="3600" dirty="0"/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6535A54B-8998-4C6F-85A9-287CB535FC80}"/>
              </a:ext>
            </a:extLst>
          </p:cNvPr>
          <p:cNvSpPr/>
          <p:nvPr/>
        </p:nvSpPr>
        <p:spPr>
          <a:xfrm>
            <a:off x="5755091" y="2864214"/>
            <a:ext cx="62119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b="1" dirty="0">
                <a:solidFill>
                  <a:srgbClr val="4B3300"/>
                </a:solidFill>
                <a:latin typeface="Arial" panose="020B0604020202020204" pitchFamily="34" charset="0"/>
              </a:rPr>
              <a:t>גוף:</a:t>
            </a:r>
            <a:r>
              <a:rPr lang="he-IL" sz="3600" dirty="0">
                <a:solidFill>
                  <a:srgbClr val="4B3300"/>
                </a:solidFill>
                <a:latin typeface="Arial" panose="020B0604020202020204" pitchFamily="34" charset="0"/>
              </a:rPr>
              <a:t> מדבר/ת , נוכח/ת , נסתר/ת ,</a:t>
            </a:r>
            <a:endParaRPr lang="he-IL" sz="3600" dirty="0"/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594724FB-AC65-454D-B9AA-31839520CB3F}"/>
              </a:ext>
            </a:extLst>
          </p:cNvPr>
          <p:cNvSpPr/>
          <p:nvPr/>
        </p:nvSpPr>
        <p:spPr>
          <a:xfrm>
            <a:off x="4558767" y="3645266"/>
            <a:ext cx="66431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>
                <a:solidFill>
                  <a:srgbClr val="4B3300"/>
                </a:solidFill>
                <a:latin typeface="Arial" panose="020B0604020202020204" pitchFamily="34" charset="0"/>
              </a:rPr>
              <a:t>מדברים/</a:t>
            </a:r>
            <a:r>
              <a:rPr lang="he-IL" sz="3600" dirty="0" err="1">
                <a:solidFill>
                  <a:srgbClr val="4B3300"/>
                </a:solidFill>
                <a:latin typeface="Arial" panose="020B0604020202020204" pitchFamily="34" charset="0"/>
              </a:rPr>
              <a:t>ות</a:t>
            </a:r>
            <a:r>
              <a:rPr lang="he-IL" sz="3600" dirty="0">
                <a:solidFill>
                  <a:srgbClr val="4B3300"/>
                </a:solidFill>
                <a:latin typeface="Arial" panose="020B0604020202020204" pitchFamily="34" charset="0"/>
              </a:rPr>
              <a:t>, נוכחים/</a:t>
            </a:r>
            <a:r>
              <a:rPr lang="he-IL" sz="3600" dirty="0" err="1">
                <a:solidFill>
                  <a:srgbClr val="4B3300"/>
                </a:solidFill>
                <a:latin typeface="Arial" panose="020B0604020202020204" pitchFamily="34" charset="0"/>
              </a:rPr>
              <a:t>ות</a:t>
            </a:r>
            <a:r>
              <a:rPr lang="he-IL" sz="3600" dirty="0">
                <a:solidFill>
                  <a:srgbClr val="4B3300"/>
                </a:solidFill>
                <a:latin typeface="Arial" panose="020B0604020202020204" pitchFamily="34" charset="0"/>
              </a:rPr>
              <a:t>, נסתרים/</a:t>
            </a:r>
            <a:r>
              <a:rPr lang="he-IL" sz="3600" dirty="0" err="1">
                <a:solidFill>
                  <a:srgbClr val="4B3300"/>
                </a:solidFill>
                <a:latin typeface="Arial" panose="020B0604020202020204" pitchFamily="34" charset="0"/>
              </a:rPr>
              <a:t>ות</a:t>
            </a:r>
            <a:r>
              <a:rPr lang="he-IL" sz="3600" dirty="0">
                <a:solidFill>
                  <a:srgbClr val="4B3300"/>
                </a:solidFill>
                <a:latin typeface="Arial" panose="020B0604020202020204" pitchFamily="34" charset="0"/>
              </a:rPr>
              <a:t>.</a:t>
            </a:r>
            <a:endParaRPr lang="he-IL" sz="3600" dirty="0"/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D2A5F23B-DAF1-4EC4-8C35-CAFDE3296BA9}"/>
              </a:ext>
            </a:extLst>
          </p:cNvPr>
          <p:cNvSpPr/>
          <p:nvPr/>
        </p:nvSpPr>
        <p:spPr>
          <a:xfrm>
            <a:off x="5105932" y="6077589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הוא לא נמצא </a:t>
            </a:r>
            <a:r>
              <a:rPr lang="he-IL" sz="32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הוא</a:t>
            </a:r>
            <a:r>
              <a:rPr lang="he-IL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he-IL" sz="32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נסתר</a:t>
            </a:r>
            <a:r>
              <a:rPr lang="he-IL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</a:t>
            </a:r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01862F99-3861-4BD6-8B47-3AA18D7FA5C5}"/>
              </a:ext>
            </a:extLst>
          </p:cNvPr>
          <p:cNvSpPr/>
          <p:nvPr/>
        </p:nvSpPr>
        <p:spPr>
          <a:xfrm>
            <a:off x="7361255" y="5378678"/>
            <a:ext cx="38507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2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אני</a:t>
            </a:r>
            <a:r>
              <a:rPr lang="he-IL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עומד ו</a:t>
            </a:r>
            <a:r>
              <a:rPr lang="he-IL" sz="32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מדבר</a:t>
            </a:r>
            <a:r>
              <a:rPr lang="he-IL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איתך, </a:t>
            </a:r>
            <a:endParaRPr lang="he-IL" sz="3200" dirty="0"/>
          </a:p>
        </p:txBody>
      </p:sp>
      <p:sp>
        <p:nvSpPr>
          <p:cNvPr id="18" name="מלבן 17">
            <a:extLst>
              <a:ext uri="{FF2B5EF4-FFF2-40B4-BE49-F238E27FC236}">
                <a16:creationId xmlns:a16="http://schemas.microsoft.com/office/drawing/2014/main" id="{953998E0-862D-4985-BAAC-C73B2748E756}"/>
              </a:ext>
            </a:extLst>
          </p:cNvPr>
          <p:cNvSpPr/>
          <p:nvPr/>
        </p:nvSpPr>
        <p:spPr>
          <a:xfrm>
            <a:off x="5439173" y="5378677"/>
            <a:ext cx="20185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e-IL" sz="32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אתה</a:t>
            </a:r>
            <a:r>
              <a:rPr lang="he-IL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he-IL" sz="320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נוכח</a:t>
            </a:r>
            <a:r>
              <a:rPr lang="he-IL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26B8DCAF-F575-4D2F-AC6B-2BD4802E0378}"/>
              </a:ext>
            </a:extLst>
          </p:cNvPr>
          <p:cNvSpPr/>
          <p:nvPr/>
        </p:nvSpPr>
        <p:spPr>
          <a:xfrm>
            <a:off x="2285276" y="5388133"/>
            <a:ext cx="33377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e-IL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אנחנו מדברים עליו,</a:t>
            </a:r>
          </a:p>
        </p:txBody>
      </p:sp>
    </p:spTree>
    <p:extLst>
      <p:ext uri="{BB962C8B-B14F-4D97-AF65-F5344CB8AC3E}">
        <p14:creationId xmlns:p14="http://schemas.microsoft.com/office/powerpoint/2010/main" val="167022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F5FE6EB9-CD0E-4C0B-BE14-79A46FEA94D9}"/>
              </a:ext>
            </a:extLst>
          </p:cNvPr>
          <p:cNvSpPr/>
          <p:nvPr/>
        </p:nvSpPr>
        <p:spPr>
          <a:xfrm>
            <a:off x="2947833" y="1286305"/>
            <a:ext cx="91310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>
                <a:solidFill>
                  <a:srgbClr val="4B3300"/>
                </a:solidFill>
                <a:latin typeface="Arial" panose="020B0604020202020204" pitchFamily="34" charset="0"/>
              </a:rPr>
              <a:t>המילים : כְּתִיבָה , הַצְלָחָה, הִתְקַדְּמוּת , הוֹרָאָה וכו'</a:t>
            </a:r>
            <a:endParaRPr lang="he-IL" sz="3600" dirty="0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F6B1A272-65AB-419B-B6F7-8AD3EDA13F68}"/>
              </a:ext>
            </a:extLst>
          </p:cNvPr>
          <p:cNvSpPr/>
          <p:nvPr/>
        </p:nvSpPr>
        <p:spPr>
          <a:xfrm>
            <a:off x="7830580" y="2120869"/>
            <a:ext cx="42482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>
                <a:solidFill>
                  <a:srgbClr val="4B3300"/>
                </a:solidFill>
                <a:latin typeface="Arial" panose="020B0604020202020204" pitchFamily="34" charset="0"/>
              </a:rPr>
              <a:t>מציינות אמנם פעולה, </a:t>
            </a:r>
            <a:endParaRPr lang="he-IL" sz="3600" dirty="0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607A47B3-7E73-4752-BFB5-97DD43E0341B}"/>
              </a:ext>
            </a:extLst>
          </p:cNvPr>
          <p:cNvSpPr/>
          <p:nvPr/>
        </p:nvSpPr>
        <p:spPr>
          <a:xfrm>
            <a:off x="3685054" y="2120869"/>
            <a:ext cx="43540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>
                <a:solidFill>
                  <a:srgbClr val="4B3300"/>
                </a:solidFill>
                <a:latin typeface="Arial" panose="020B0604020202020204" pitchFamily="34" charset="0"/>
              </a:rPr>
              <a:t>ובכל זאת הן אינן פועל.</a:t>
            </a:r>
            <a:endParaRPr lang="he-IL" sz="3600" dirty="0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94DE03DF-E784-4287-A717-6463BBE62C0F}"/>
              </a:ext>
            </a:extLst>
          </p:cNvPr>
          <p:cNvSpPr/>
          <p:nvPr/>
        </p:nvSpPr>
        <p:spPr>
          <a:xfrm>
            <a:off x="7429829" y="2955433"/>
            <a:ext cx="46490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>
                <a:solidFill>
                  <a:srgbClr val="4B3300"/>
                </a:solidFill>
                <a:latin typeface="Arial" panose="020B0604020202020204" pitchFamily="34" charset="0"/>
              </a:rPr>
              <a:t>אין להן זמן ואין להן גוף. </a:t>
            </a:r>
            <a:endParaRPr lang="he-IL" sz="3600" dirty="0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DADCC8BF-78E1-45BA-A73A-BEC69181342E}"/>
              </a:ext>
            </a:extLst>
          </p:cNvPr>
          <p:cNvSpPr/>
          <p:nvPr/>
        </p:nvSpPr>
        <p:spPr>
          <a:xfrm>
            <a:off x="4112544" y="3767796"/>
            <a:ext cx="80794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>
                <a:solidFill>
                  <a:srgbClr val="4B3300"/>
                </a:solidFill>
                <a:latin typeface="Arial" panose="020B0604020202020204" pitchFamily="34" charset="0"/>
              </a:rPr>
              <a:t>אפשר להוסיף להן את ה' הידיעה : הכתיבה,</a:t>
            </a:r>
            <a:endParaRPr lang="he-IL" sz="3600" dirty="0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3F913E83-0498-4377-87A7-D084853CCC3D}"/>
              </a:ext>
            </a:extLst>
          </p:cNvPr>
          <p:cNvSpPr/>
          <p:nvPr/>
        </p:nvSpPr>
        <p:spPr>
          <a:xfrm>
            <a:off x="5737989" y="4602360"/>
            <a:ext cx="64540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>
                <a:solidFill>
                  <a:srgbClr val="4B3300"/>
                </a:solidFill>
                <a:latin typeface="Arial" panose="020B0604020202020204" pitchFamily="34" charset="0"/>
              </a:rPr>
              <a:t>וגם את כינויי השייכות – הצלחתנו.</a:t>
            </a:r>
            <a:endParaRPr lang="he-IL" sz="3600" dirty="0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A4E62511-A223-4A12-B9B1-59460C2EF10E}"/>
              </a:ext>
            </a:extLst>
          </p:cNvPr>
          <p:cNvSpPr/>
          <p:nvPr/>
        </p:nvSpPr>
        <p:spPr>
          <a:xfrm>
            <a:off x="5933555" y="5436924"/>
            <a:ext cx="62584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>
                <a:solidFill>
                  <a:srgbClr val="4B3300"/>
                </a:solidFill>
                <a:latin typeface="Arial" panose="020B0604020202020204" pitchFamily="34" charset="0"/>
              </a:rPr>
              <a:t>ה' הידיעה הוא המאפיין של השם.</a:t>
            </a:r>
            <a:endParaRPr lang="he-IL" sz="3600" dirty="0"/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BC37AC92-A0AA-4607-93A1-0ACF232B9197}"/>
              </a:ext>
            </a:extLst>
          </p:cNvPr>
          <p:cNvSpPr/>
          <p:nvPr/>
        </p:nvSpPr>
        <p:spPr>
          <a:xfrm>
            <a:off x="4925005" y="196943"/>
            <a:ext cx="32944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שם פעולה</a:t>
            </a:r>
          </a:p>
        </p:txBody>
      </p:sp>
    </p:spTree>
    <p:extLst>
      <p:ext uri="{BB962C8B-B14F-4D97-AF65-F5344CB8AC3E}">
        <p14:creationId xmlns:p14="http://schemas.microsoft.com/office/powerpoint/2010/main" val="180953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8481E80F-E2B8-4BC5-90A1-916918BAAC60}"/>
              </a:ext>
            </a:extLst>
          </p:cNvPr>
          <p:cNvSpPr/>
          <p:nvPr/>
        </p:nvSpPr>
        <p:spPr>
          <a:xfrm>
            <a:off x="2907102" y="2567368"/>
            <a:ext cx="91582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>
                <a:solidFill>
                  <a:srgbClr val="7030A0"/>
                </a:solidFill>
                <a:latin typeface="Arial" panose="020B0604020202020204" pitchFamily="34" charset="0"/>
              </a:rPr>
              <a:t>הגדרה: שם פעולה הוא שם שבתוכנו מציין פעולה,</a:t>
            </a:r>
            <a:endParaRPr lang="he-IL" sz="3600" dirty="0">
              <a:solidFill>
                <a:srgbClr val="7030A0"/>
              </a:solidFill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E8C6E566-48A5-4C71-9D70-B7AD1A9B2647}"/>
              </a:ext>
            </a:extLst>
          </p:cNvPr>
          <p:cNvSpPr/>
          <p:nvPr/>
        </p:nvSpPr>
        <p:spPr>
          <a:xfrm>
            <a:off x="4094926" y="3750125"/>
            <a:ext cx="79704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>
                <a:solidFill>
                  <a:srgbClr val="00B0F0"/>
                </a:solidFill>
                <a:latin typeface="Arial" panose="020B0604020202020204" pitchFamily="34" charset="0"/>
              </a:rPr>
              <a:t>אבל הוא אינו פועל כי אין לו זמן ואין לו גוף.</a:t>
            </a:r>
            <a:endParaRPr lang="he-IL" sz="3600" dirty="0">
              <a:solidFill>
                <a:srgbClr val="00B0F0"/>
              </a:solidFill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DD8ED7AB-6D5B-463E-9716-92A5111917D0}"/>
              </a:ext>
            </a:extLst>
          </p:cNvPr>
          <p:cNvSpPr/>
          <p:nvPr/>
        </p:nvSpPr>
        <p:spPr>
          <a:xfrm>
            <a:off x="4484457" y="4932882"/>
            <a:ext cx="75809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>
                <a:solidFill>
                  <a:srgbClr val="00B050"/>
                </a:solidFill>
                <a:latin typeface="Arial" panose="020B0604020202020204" pitchFamily="34" charset="0"/>
              </a:rPr>
              <a:t>שם הפעולה מתאר את הפעולה שנעשית.</a:t>
            </a:r>
            <a:endParaRPr lang="he-IL" sz="3600" dirty="0">
              <a:solidFill>
                <a:srgbClr val="00B050"/>
              </a:solidFill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A33733EE-FCD4-4B9A-A57F-26275103ECEF}"/>
              </a:ext>
            </a:extLst>
          </p:cNvPr>
          <p:cNvSpPr/>
          <p:nvPr/>
        </p:nvSpPr>
        <p:spPr>
          <a:xfrm>
            <a:off x="4484457" y="1384611"/>
            <a:ext cx="75504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/>
              <a:t>שם פעולה הוא שם כללי לפעולה כלשהי.</a:t>
            </a:r>
          </a:p>
        </p:txBody>
      </p:sp>
    </p:spTree>
    <p:extLst>
      <p:ext uri="{BB962C8B-B14F-4D97-AF65-F5344CB8AC3E}">
        <p14:creationId xmlns:p14="http://schemas.microsoft.com/office/powerpoint/2010/main" val="303722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>
            <a:extLst>
              <a:ext uri="{FF2B5EF4-FFF2-40B4-BE49-F238E27FC236}">
                <a16:creationId xmlns:a16="http://schemas.microsoft.com/office/drawing/2014/main" id="{387EB78D-BE13-491E-9B86-65F052C92389}"/>
              </a:ext>
            </a:extLst>
          </p:cNvPr>
          <p:cNvSpPr/>
          <p:nvPr/>
        </p:nvSpPr>
        <p:spPr>
          <a:xfrm>
            <a:off x="4947920" y="1322606"/>
            <a:ext cx="69419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sz="3600" dirty="0">
                <a:latin typeface="Arial" panose="020B0604020202020204" pitchFamily="34" charset="0"/>
              </a:rPr>
              <a:t>המילים :  לְסַפֵּר,  </a:t>
            </a:r>
            <a:r>
              <a:rPr lang="he-IL" sz="3600" dirty="0">
                <a:latin typeface="Narkisim" panose="020E0502050101010101" pitchFamily="34" charset="-79"/>
              </a:rPr>
              <a:t>לְעַצֵּב,  </a:t>
            </a:r>
            <a:r>
              <a:rPr lang="he-IL" sz="3600" dirty="0">
                <a:latin typeface="Arial" panose="020B0604020202020204" pitchFamily="34" charset="0"/>
              </a:rPr>
              <a:t>לִלְמוֹד</a:t>
            </a:r>
            <a:r>
              <a:rPr lang="he-IL" sz="3600" b="1" dirty="0">
                <a:latin typeface="Arial" panose="020B0604020202020204" pitchFamily="34" charset="0"/>
              </a:rPr>
              <a:t>  </a:t>
            </a:r>
            <a:r>
              <a:rPr lang="he-IL" sz="3600" dirty="0">
                <a:latin typeface="Arial" panose="020B0604020202020204" pitchFamily="34" charset="0"/>
              </a:rPr>
              <a:t>וכו'</a:t>
            </a:r>
            <a:endParaRPr lang="he-IL" sz="3600" dirty="0"/>
          </a:p>
          <a:p>
            <a:endParaRPr lang="he-IL" dirty="0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EC035151-E2E5-4DC0-8151-9AFB208D7F00}"/>
              </a:ext>
            </a:extLst>
          </p:cNvPr>
          <p:cNvSpPr/>
          <p:nvPr/>
        </p:nvSpPr>
        <p:spPr>
          <a:xfrm>
            <a:off x="6278961" y="2265023"/>
            <a:ext cx="56909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>
                <a:solidFill>
                  <a:srgbClr val="4B3300"/>
                </a:solidFill>
                <a:latin typeface="Arial" panose="020B0604020202020204" pitchFamily="34" charset="0"/>
              </a:rPr>
              <a:t>מציינות פעולה שצריך לעשות, </a:t>
            </a:r>
            <a:endParaRPr lang="he-IL" sz="3600" dirty="0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43B57548-A90F-40DF-8B1B-D2A93467D741}"/>
              </a:ext>
            </a:extLst>
          </p:cNvPr>
          <p:cNvSpPr/>
          <p:nvPr/>
        </p:nvSpPr>
        <p:spPr>
          <a:xfrm>
            <a:off x="3660874" y="2264723"/>
            <a:ext cx="29578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>
                <a:solidFill>
                  <a:srgbClr val="4B3300"/>
                </a:solidFill>
                <a:latin typeface="Arial" panose="020B0604020202020204" pitchFamily="34" charset="0"/>
              </a:rPr>
              <a:t> הן אינן פעלים.</a:t>
            </a:r>
            <a:endParaRPr lang="he-IL" sz="3600" dirty="0"/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B3B83C7B-D548-4A4B-925D-BC7B77D98F42}"/>
              </a:ext>
            </a:extLst>
          </p:cNvPr>
          <p:cNvSpPr/>
          <p:nvPr/>
        </p:nvSpPr>
        <p:spPr>
          <a:xfrm>
            <a:off x="7308089" y="3060683"/>
            <a:ext cx="46490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>
                <a:solidFill>
                  <a:srgbClr val="4B3300"/>
                </a:solidFill>
                <a:latin typeface="Arial" panose="020B0604020202020204" pitchFamily="34" charset="0"/>
              </a:rPr>
              <a:t>אין להן זמן ואין להן גוף. </a:t>
            </a:r>
            <a:endParaRPr lang="he-IL" sz="3600" dirty="0"/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BD882F1A-0692-4EC8-A2BF-C5FA131C88DB}"/>
              </a:ext>
            </a:extLst>
          </p:cNvPr>
          <p:cNvSpPr/>
          <p:nvPr/>
        </p:nvSpPr>
        <p:spPr>
          <a:xfrm>
            <a:off x="7349767" y="6029343"/>
            <a:ext cx="4620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שם הפועל מתחיל באות ל'.</a:t>
            </a:r>
            <a:endParaRPr lang="he-IL" sz="3600" dirty="0"/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145D0780-1C91-4800-AA13-5B790E658BBC}"/>
              </a:ext>
            </a:extLst>
          </p:cNvPr>
          <p:cNvSpPr/>
          <p:nvPr/>
        </p:nvSpPr>
        <p:spPr>
          <a:xfrm>
            <a:off x="2187064" y="3977073"/>
            <a:ext cx="97828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sz="3600" dirty="0"/>
              <a:t>דרך לזיהוי שם פועל הוספת המילה צריך, לדוגמא :  </a:t>
            </a: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6D2A7F06-2096-4382-9BB3-07642046F8D7}"/>
              </a:ext>
            </a:extLst>
          </p:cNvPr>
          <p:cNvSpPr/>
          <p:nvPr/>
        </p:nvSpPr>
        <p:spPr>
          <a:xfrm>
            <a:off x="6618735" y="5003208"/>
            <a:ext cx="54561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600" dirty="0"/>
              <a:t>צריך ללכת, צריך ללמוד וכו'  </a:t>
            </a:r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B0A4B609-498E-4C1E-9485-09C579E4389E}"/>
              </a:ext>
            </a:extLst>
          </p:cNvPr>
          <p:cNvSpPr/>
          <p:nvPr/>
        </p:nvSpPr>
        <p:spPr>
          <a:xfrm>
            <a:off x="4867356" y="182326"/>
            <a:ext cx="28232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שם פועל</a:t>
            </a:r>
          </a:p>
        </p:txBody>
      </p:sp>
    </p:spTree>
    <p:extLst>
      <p:ext uri="{BB962C8B-B14F-4D97-AF65-F5344CB8AC3E}">
        <p14:creationId xmlns:p14="http://schemas.microsoft.com/office/powerpoint/2010/main" val="343889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AD6F6697-EB20-4E9E-BF0D-E4EDF2A83360}"/>
              </a:ext>
            </a:extLst>
          </p:cNvPr>
          <p:cNvSpPr/>
          <p:nvPr/>
        </p:nvSpPr>
        <p:spPr>
          <a:xfrm>
            <a:off x="4930264" y="842764"/>
            <a:ext cx="6623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sz="3600" dirty="0"/>
              <a:t>שם פועל הוא שם לביצוע הפעולה.</a:t>
            </a: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6057E883-D271-45EE-80DB-58EE3D45C8C5}"/>
              </a:ext>
            </a:extLst>
          </p:cNvPr>
          <p:cNvSpPr/>
          <p:nvPr/>
        </p:nvSpPr>
        <p:spPr>
          <a:xfrm>
            <a:off x="4471499" y="2004814"/>
            <a:ext cx="72042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>
                <a:solidFill>
                  <a:srgbClr val="7030A0"/>
                </a:solidFill>
                <a:latin typeface="Arial" panose="020B0604020202020204" pitchFamily="34" charset="0"/>
              </a:rPr>
              <a:t>הגדרה: שם פועל הוא צורת פועל + ל', </a:t>
            </a:r>
            <a:endParaRPr lang="he-IL" sz="3600" dirty="0">
              <a:solidFill>
                <a:srgbClr val="7030A0"/>
              </a:solidFill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30E12139-93B0-49E6-B48A-7C231FD0A703}"/>
              </a:ext>
            </a:extLst>
          </p:cNvPr>
          <p:cNvSpPr/>
          <p:nvPr/>
        </p:nvSpPr>
        <p:spPr>
          <a:xfrm>
            <a:off x="6555264" y="3036251"/>
            <a:ext cx="36760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>
                <a:solidFill>
                  <a:srgbClr val="00B0F0"/>
                </a:solidFill>
                <a:latin typeface="Arial" panose="020B0604020202020204" pitchFamily="34" charset="0"/>
              </a:rPr>
              <a:t>שאין לה גוף או זמן,</a:t>
            </a:r>
            <a:endParaRPr lang="he-IL" sz="3600" dirty="0">
              <a:solidFill>
                <a:srgbClr val="00B0F0"/>
              </a:solidFill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21FAC52E-0FF0-48AD-993F-F7CAD26D6EB7}"/>
              </a:ext>
            </a:extLst>
          </p:cNvPr>
          <p:cNvSpPr/>
          <p:nvPr/>
        </p:nvSpPr>
        <p:spPr>
          <a:xfrm>
            <a:off x="4125110" y="4067689"/>
            <a:ext cx="6106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3600" dirty="0">
                <a:solidFill>
                  <a:srgbClr val="00B050"/>
                </a:solidFill>
                <a:latin typeface="Arial" panose="020B0604020202020204" pitchFamily="34" charset="0"/>
              </a:rPr>
              <a:t>היא מציינת את פעולת הפוֹעַל.</a:t>
            </a:r>
          </a:p>
        </p:txBody>
      </p:sp>
    </p:spTree>
    <p:extLst>
      <p:ext uri="{BB962C8B-B14F-4D97-AF65-F5344CB8AC3E}">
        <p14:creationId xmlns:p14="http://schemas.microsoft.com/office/powerpoint/2010/main" val="207165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מלבן 59">
            <a:extLst>
              <a:ext uri="{FF2B5EF4-FFF2-40B4-BE49-F238E27FC236}">
                <a16:creationId xmlns:a16="http://schemas.microsoft.com/office/drawing/2014/main" id="{EEFC5D75-8045-48ED-94BD-9A211550C18D}"/>
              </a:ext>
            </a:extLst>
          </p:cNvPr>
          <p:cNvSpPr/>
          <p:nvPr/>
        </p:nvSpPr>
        <p:spPr>
          <a:xfrm>
            <a:off x="11010266" y="1156136"/>
            <a:ext cx="11817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0000"/>
                </a:solidFill>
                <a:latin typeface="arial" panose="020B0604020202020204" pitchFamily="34" charset="0"/>
              </a:rPr>
              <a:t>פִּרְסֵם,</a:t>
            </a:r>
            <a:endParaRPr lang="he-IL" sz="2800" dirty="0"/>
          </a:p>
        </p:txBody>
      </p:sp>
      <p:sp>
        <p:nvSpPr>
          <p:cNvPr id="61" name="מלבן 60">
            <a:extLst>
              <a:ext uri="{FF2B5EF4-FFF2-40B4-BE49-F238E27FC236}">
                <a16:creationId xmlns:a16="http://schemas.microsoft.com/office/drawing/2014/main" id="{0499ACB5-4C28-49A5-B4A5-E8ACC2669A3C}"/>
              </a:ext>
            </a:extLst>
          </p:cNvPr>
          <p:cNvSpPr/>
          <p:nvPr/>
        </p:nvSpPr>
        <p:spPr>
          <a:xfrm>
            <a:off x="10124901" y="1156136"/>
            <a:ext cx="912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0000"/>
                </a:solidFill>
                <a:latin typeface="arial" panose="020B0604020202020204" pitchFamily="34" charset="0"/>
              </a:rPr>
              <a:t>הָלַך,</a:t>
            </a:r>
            <a:endParaRPr lang="he-IL" sz="2800" dirty="0"/>
          </a:p>
        </p:txBody>
      </p:sp>
      <p:sp>
        <p:nvSpPr>
          <p:cNvPr id="62" name="מלבן 61">
            <a:extLst>
              <a:ext uri="{FF2B5EF4-FFF2-40B4-BE49-F238E27FC236}">
                <a16:creationId xmlns:a16="http://schemas.microsoft.com/office/drawing/2014/main" id="{AD974788-A618-41C1-8669-0254ADA9BDA6}"/>
              </a:ext>
            </a:extLst>
          </p:cNvPr>
          <p:cNvSpPr/>
          <p:nvPr/>
        </p:nvSpPr>
        <p:spPr>
          <a:xfrm>
            <a:off x="8819736" y="1151790"/>
            <a:ext cx="13051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0000"/>
                </a:solidFill>
                <a:latin typeface="arial" panose="020B0604020202020204" pitchFamily="34" charset="0"/>
              </a:rPr>
              <a:t>הוֹבָלָה,</a:t>
            </a:r>
            <a:endParaRPr lang="he-IL" sz="2800" dirty="0"/>
          </a:p>
        </p:txBody>
      </p:sp>
      <p:sp>
        <p:nvSpPr>
          <p:cNvPr id="63" name="מלבן 62">
            <a:extLst>
              <a:ext uri="{FF2B5EF4-FFF2-40B4-BE49-F238E27FC236}">
                <a16:creationId xmlns:a16="http://schemas.microsoft.com/office/drawing/2014/main" id="{46EDC91E-25C4-466D-8A88-A22760F8871C}"/>
              </a:ext>
            </a:extLst>
          </p:cNvPr>
          <p:cNvSpPr/>
          <p:nvPr/>
        </p:nvSpPr>
        <p:spPr>
          <a:xfrm>
            <a:off x="7629987" y="1156136"/>
            <a:ext cx="1228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0000"/>
                </a:solidFill>
                <a:latin typeface="arial" panose="020B0604020202020204" pitchFamily="34" charset="0"/>
              </a:rPr>
              <a:t>לְטַלְפֵּן,</a:t>
            </a:r>
            <a:endParaRPr lang="he-IL" sz="2800" dirty="0"/>
          </a:p>
        </p:txBody>
      </p:sp>
      <p:sp>
        <p:nvSpPr>
          <p:cNvPr id="64" name="מלבן 63">
            <a:extLst>
              <a:ext uri="{FF2B5EF4-FFF2-40B4-BE49-F238E27FC236}">
                <a16:creationId xmlns:a16="http://schemas.microsoft.com/office/drawing/2014/main" id="{8C21120B-523A-4A72-A6BB-EED0E29E33D7}"/>
              </a:ext>
            </a:extLst>
          </p:cNvPr>
          <p:cNvSpPr/>
          <p:nvPr/>
        </p:nvSpPr>
        <p:spPr>
          <a:xfrm>
            <a:off x="6393564" y="1151790"/>
            <a:ext cx="12715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0000"/>
                </a:solidFill>
                <a:latin typeface="arial" panose="020B0604020202020204" pitchFamily="34" charset="0"/>
              </a:rPr>
              <a:t>לְמִידָה,</a:t>
            </a:r>
            <a:endParaRPr lang="he-IL" sz="2800" dirty="0"/>
          </a:p>
        </p:txBody>
      </p:sp>
      <p:sp>
        <p:nvSpPr>
          <p:cNvPr id="65" name="מלבן 64">
            <a:extLst>
              <a:ext uri="{FF2B5EF4-FFF2-40B4-BE49-F238E27FC236}">
                <a16:creationId xmlns:a16="http://schemas.microsoft.com/office/drawing/2014/main" id="{78ADF4B9-6993-4427-B51A-1943C7CD4902}"/>
              </a:ext>
            </a:extLst>
          </p:cNvPr>
          <p:cNvSpPr/>
          <p:nvPr/>
        </p:nvSpPr>
        <p:spPr>
          <a:xfrm>
            <a:off x="5365719" y="1151790"/>
            <a:ext cx="1027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0000"/>
                </a:solidFill>
                <a:latin typeface="arial" panose="020B0604020202020204" pitchFamily="34" charset="0"/>
              </a:rPr>
              <a:t>יִלְמַד,</a:t>
            </a:r>
            <a:endParaRPr lang="he-IL" sz="2800" dirty="0"/>
          </a:p>
        </p:txBody>
      </p:sp>
      <p:sp>
        <p:nvSpPr>
          <p:cNvPr id="66" name="מלבן 65">
            <a:extLst>
              <a:ext uri="{FF2B5EF4-FFF2-40B4-BE49-F238E27FC236}">
                <a16:creationId xmlns:a16="http://schemas.microsoft.com/office/drawing/2014/main" id="{973BD196-C127-4D6F-B71D-5989F0FBE1CD}"/>
              </a:ext>
            </a:extLst>
          </p:cNvPr>
          <p:cNvSpPr/>
          <p:nvPr/>
        </p:nvSpPr>
        <p:spPr>
          <a:xfrm>
            <a:off x="3834746" y="1151790"/>
            <a:ext cx="1495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0000"/>
                </a:solidFill>
                <a:latin typeface="arial" panose="020B0604020202020204" pitchFamily="34" charset="0"/>
              </a:rPr>
              <a:t>מְכַפְּרִים,</a:t>
            </a:r>
            <a:endParaRPr lang="he-IL" sz="2800" dirty="0"/>
          </a:p>
        </p:txBody>
      </p:sp>
      <p:sp>
        <p:nvSpPr>
          <p:cNvPr id="67" name="מלבן 66">
            <a:extLst>
              <a:ext uri="{FF2B5EF4-FFF2-40B4-BE49-F238E27FC236}">
                <a16:creationId xmlns:a16="http://schemas.microsoft.com/office/drawing/2014/main" id="{759F60DD-49EA-40D1-A0A9-5AB746996395}"/>
              </a:ext>
            </a:extLst>
          </p:cNvPr>
          <p:cNvSpPr/>
          <p:nvPr/>
        </p:nvSpPr>
        <p:spPr>
          <a:xfrm>
            <a:off x="2142769" y="1143098"/>
            <a:ext cx="17764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0000"/>
                </a:solidFill>
                <a:latin typeface="arial" panose="020B0604020202020204" pitchFamily="34" charset="0"/>
              </a:rPr>
              <a:t>מִתְבַּקֶשֶת,</a:t>
            </a:r>
            <a:endParaRPr lang="he-IL" sz="2800" dirty="0"/>
          </a:p>
        </p:txBody>
      </p:sp>
      <p:sp>
        <p:nvSpPr>
          <p:cNvPr id="68" name="מלבן 67">
            <a:extLst>
              <a:ext uri="{FF2B5EF4-FFF2-40B4-BE49-F238E27FC236}">
                <a16:creationId xmlns:a16="http://schemas.microsoft.com/office/drawing/2014/main" id="{5BA2E202-948B-4637-93A5-6E96458FC5EA}"/>
              </a:ext>
            </a:extLst>
          </p:cNvPr>
          <p:cNvSpPr/>
          <p:nvPr/>
        </p:nvSpPr>
        <p:spPr>
          <a:xfrm>
            <a:off x="11007390" y="1668255"/>
            <a:ext cx="11128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0000"/>
                </a:solidFill>
                <a:latin typeface="arial" panose="020B0604020202020204" pitchFamily="34" charset="0"/>
              </a:rPr>
              <a:t>לִלְמֹד,</a:t>
            </a:r>
            <a:endParaRPr lang="he-IL" sz="2800" dirty="0"/>
          </a:p>
        </p:txBody>
      </p:sp>
      <p:sp>
        <p:nvSpPr>
          <p:cNvPr id="69" name="מלבן 68">
            <a:extLst>
              <a:ext uri="{FF2B5EF4-FFF2-40B4-BE49-F238E27FC236}">
                <a16:creationId xmlns:a16="http://schemas.microsoft.com/office/drawing/2014/main" id="{F40EAC92-27A4-4F9C-9547-5229D77C38AA}"/>
              </a:ext>
            </a:extLst>
          </p:cNvPr>
          <p:cNvSpPr/>
          <p:nvPr/>
        </p:nvSpPr>
        <p:spPr>
          <a:xfrm>
            <a:off x="9108415" y="1666754"/>
            <a:ext cx="1880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0000"/>
                </a:solidFill>
                <a:latin typeface="arial" panose="020B0604020202020204" pitchFamily="34" charset="0"/>
              </a:rPr>
              <a:t>הִתְאַהֲבוּת,</a:t>
            </a:r>
            <a:endParaRPr lang="he-IL" sz="2800" dirty="0"/>
          </a:p>
        </p:txBody>
      </p:sp>
      <p:sp>
        <p:nvSpPr>
          <p:cNvPr id="70" name="מלבן 69">
            <a:extLst>
              <a:ext uri="{FF2B5EF4-FFF2-40B4-BE49-F238E27FC236}">
                <a16:creationId xmlns:a16="http://schemas.microsoft.com/office/drawing/2014/main" id="{751C888B-1696-41FB-894C-A75CB559C3A9}"/>
              </a:ext>
            </a:extLst>
          </p:cNvPr>
          <p:cNvSpPr/>
          <p:nvPr/>
        </p:nvSpPr>
        <p:spPr>
          <a:xfrm>
            <a:off x="7665391" y="1651484"/>
            <a:ext cx="14430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0000"/>
                </a:solidFill>
                <a:latin typeface="arial" panose="020B0604020202020204" pitchFamily="34" charset="0"/>
              </a:rPr>
              <a:t>הֶעֶלְתָה,</a:t>
            </a:r>
            <a:endParaRPr lang="he-IL" sz="2800" dirty="0"/>
          </a:p>
        </p:txBody>
      </p:sp>
      <p:sp>
        <p:nvSpPr>
          <p:cNvPr id="71" name="מלבן 70">
            <a:extLst>
              <a:ext uri="{FF2B5EF4-FFF2-40B4-BE49-F238E27FC236}">
                <a16:creationId xmlns:a16="http://schemas.microsoft.com/office/drawing/2014/main" id="{85B77098-ECAC-4F5C-BFDA-900708EBADE5}"/>
              </a:ext>
            </a:extLst>
          </p:cNvPr>
          <p:cNvSpPr/>
          <p:nvPr/>
        </p:nvSpPr>
        <p:spPr>
          <a:xfrm>
            <a:off x="6490521" y="1675010"/>
            <a:ext cx="11657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0000"/>
                </a:solidFill>
                <a:latin typeface="arial" panose="020B0604020202020204" pitchFamily="34" charset="0"/>
              </a:rPr>
              <a:t>לִשְׁבֹּר,</a:t>
            </a:r>
            <a:endParaRPr lang="he-IL" sz="2800" dirty="0"/>
          </a:p>
        </p:txBody>
      </p:sp>
      <p:sp>
        <p:nvSpPr>
          <p:cNvPr id="72" name="מלבן 71">
            <a:extLst>
              <a:ext uri="{FF2B5EF4-FFF2-40B4-BE49-F238E27FC236}">
                <a16:creationId xmlns:a16="http://schemas.microsoft.com/office/drawing/2014/main" id="{B91912EE-A747-44E7-B94E-8A760F600AAD}"/>
              </a:ext>
            </a:extLst>
          </p:cNvPr>
          <p:cNvSpPr/>
          <p:nvPr/>
        </p:nvSpPr>
        <p:spPr>
          <a:xfrm>
            <a:off x="5581402" y="1641127"/>
            <a:ext cx="10599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0000"/>
                </a:solidFill>
                <a:latin typeface="arial" panose="020B0604020202020204" pitchFamily="34" charset="0"/>
              </a:rPr>
              <a:t>חֻלְּקוּ,</a:t>
            </a:r>
            <a:endParaRPr lang="he-IL" sz="2800" dirty="0"/>
          </a:p>
        </p:txBody>
      </p:sp>
      <p:sp>
        <p:nvSpPr>
          <p:cNvPr id="73" name="מלבן 72">
            <a:extLst>
              <a:ext uri="{FF2B5EF4-FFF2-40B4-BE49-F238E27FC236}">
                <a16:creationId xmlns:a16="http://schemas.microsoft.com/office/drawing/2014/main" id="{53176A22-07C7-42F1-A5B5-C3DE4BAEC204}"/>
              </a:ext>
            </a:extLst>
          </p:cNvPr>
          <p:cNvSpPr/>
          <p:nvPr/>
        </p:nvSpPr>
        <p:spPr>
          <a:xfrm>
            <a:off x="4206764" y="1630764"/>
            <a:ext cx="14302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0000"/>
                </a:solidFill>
                <a:latin typeface="arial" panose="020B0604020202020204" pitchFamily="34" charset="0"/>
              </a:rPr>
              <a:t>הַחְלָקָה,</a:t>
            </a:r>
            <a:endParaRPr lang="he-IL" sz="2800" dirty="0"/>
          </a:p>
        </p:txBody>
      </p:sp>
      <p:sp>
        <p:nvSpPr>
          <p:cNvPr id="74" name="מלבן 73">
            <a:extLst>
              <a:ext uri="{FF2B5EF4-FFF2-40B4-BE49-F238E27FC236}">
                <a16:creationId xmlns:a16="http://schemas.microsoft.com/office/drawing/2014/main" id="{39D9985B-2E4A-4469-B0DA-C0E02F8E5864}"/>
              </a:ext>
            </a:extLst>
          </p:cNvPr>
          <p:cNvSpPr/>
          <p:nvPr/>
        </p:nvSpPr>
        <p:spPr>
          <a:xfrm>
            <a:off x="3196692" y="1651484"/>
            <a:ext cx="110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0000"/>
                </a:solidFill>
                <a:latin typeface="arial" panose="020B0604020202020204" pitchFamily="34" charset="0"/>
              </a:rPr>
              <a:t>לְנַתֵּק,</a:t>
            </a:r>
            <a:endParaRPr lang="he-IL" sz="2800" dirty="0"/>
          </a:p>
        </p:txBody>
      </p:sp>
      <p:sp>
        <p:nvSpPr>
          <p:cNvPr id="75" name="מלבן 74">
            <a:extLst>
              <a:ext uri="{FF2B5EF4-FFF2-40B4-BE49-F238E27FC236}">
                <a16:creationId xmlns:a16="http://schemas.microsoft.com/office/drawing/2014/main" id="{3DC01064-479F-4C05-8E5C-6366A95F2837}"/>
              </a:ext>
            </a:extLst>
          </p:cNvPr>
          <p:cNvSpPr/>
          <p:nvPr/>
        </p:nvSpPr>
        <p:spPr>
          <a:xfrm>
            <a:off x="2187752" y="1675010"/>
            <a:ext cx="1133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0000"/>
                </a:solidFill>
                <a:latin typeface="arial" panose="020B0604020202020204" pitchFamily="34" charset="0"/>
              </a:rPr>
              <a:t>לָלֶכֶת,</a:t>
            </a:r>
            <a:endParaRPr lang="he-IL" sz="2800" dirty="0"/>
          </a:p>
        </p:txBody>
      </p:sp>
      <p:sp>
        <p:nvSpPr>
          <p:cNvPr id="76" name="מלבן 75">
            <a:extLst>
              <a:ext uri="{FF2B5EF4-FFF2-40B4-BE49-F238E27FC236}">
                <a16:creationId xmlns:a16="http://schemas.microsoft.com/office/drawing/2014/main" id="{66A8B751-9874-45BF-8D7A-880B503E1259}"/>
              </a:ext>
            </a:extLst>
          </p:cNvPr>
          <p:cNvSpPr/>
          <p:nvPr/>
        </p:nvSpPr>
        <p:spPr>
          <a:xfrm>
            <a:off x="498459" y="1143098"/>
            <a:ext cx="16674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0000"/>
                </a:solidFill>
                <a:latin typeface="arial" panose="020B0604020202020204" pitchFamily="34" charset="0"/>
              </a:rPr>
              <a:t>מְטַלְפְּנִים,</a:t>
            </a:r>
            <a:endParaRPr lang="he-IL" sz="2800" dirty="0"/>
          </a:p>
        </p:txBody>
      </p:sp>
      <p:sp>
        <p:nvSpPr>
          <p:cNvPr id="77" name="מלבן 76">
            <a:extLst>
              <a:ext uri="{FF2B5EF4-FFF2-40B4-BE49-F238E27FC236}">
                <a16:creationId xmlns:a16="http://schemas.microsoft.com/office/drawing/2014/main" id="{FCE4D92D-C0BE-4C73-A083-D222000F3CED}"/>
              </a:ext>
            </a:extLst>
          </p:cNvPr>
          <p:cNvSpPr/>
          <p:nvPr/>
        </p:nvSpPr>
        <p:spPr>
          <a:xfrm>
            <a:off x="904804" y="1675010"/>
            <a:ext cx="13516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0000"/>
                </a:solidFill>
                <a:latin typeface="arial" panose="020B0604020202020204" pitchFamily="34" charset="0"/>
              </a:rPr>
              <a:t>נֶאֶמָנוּת</a:t>
            </a:r>
            <a:endParaRPr lang="he-IL" sz="2800" dirty="0"/>
          </a:p>
        </p:txBody>
      </p:sp>
      <p:sp>
        <p:nvSpPr>
          <p:cNvPr id="80" name="מלבן 79">
            <a:extLst>
              <a:ext uri="{FF2B5EF4-FFF2-40B4-BE49-F238E27FC236}">
                <a16:creationId xmlns:a16="http://schemas.microsoft.com/office/drawing/2014/main" id="{FA0E68D2-9681-442B-B0ED-EA9CAADDFAF9}"/>
              </a:ext>
            </a:extLst>
          </p:cNvPr>
          <p:cNvSpPr/>
          <p:nvPr/>
        </p:nvSpPr>
        <p:spPr>
          <a:xfrm>
            <a:off x="5272889" y="73152"/>
            <a:ext cx="63642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מיינו את המילים הבאות בטבלה : </a:t>
            </a:r>
            <a:endParaRPr lang="he-IL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99" name="טבלה 98">
            <a:extLst>
              <a:ext uri="{FF2B5EF4-FFF2-40B4-BE49-F238E27FC236}">
                <a16:creationId xmlns:a16="http://schemas.microsoft.com/office/drawing/2014/main" id="{DA1E76A3-4BE0-4A85-A60F-AEEB52A310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875843"/>
              </p:ext>
            </p:extLst>
          </p:nvPr>
        </p:nvGraphicFramePr>
        <p:xfrm>
          <a:off x="3697153" y="2492848"/>
          <a:ext cx="5267960" cy="4360359"/>
        </p:xfrm>
        <a:graphic>
          <a:graphicData uri="http://schemas.openxmlformats.org/drawingml/2006/table">
            <a:tbl>
              <a:tblPr rtl="1" firstRow="1" firstCol="1" bandRow="1">
                <a:tableStyleId>{16D9F66E-5EB9-4882-86FB-DCBF35E3C3E4}</a:tableStyleId>
              </a:tblPr>
              <a:tblGrid>
                <a:gridCol w="1755775">
                  <a:extLst>
                    <a:ext uri="{9D8B030D-6E8A-4147-A177-3AD203B41FA5}">
                      <a16:colId xmlns:a16="http://schemas.microsoft.com/office/drawing/2014/main" val="1567142755"/>
                    </a:ext>
                  </a:extLst>
                </a:gridCol>
                <a:gridCol w="1755775">
                  <a:extLst>
                    <a:ext uri="{9D8B030D-6E8A-4147-A177-3AD203B41FA5}">
                      <a16:colId xmlns:a16="http://schemas.microsoft.com/office/drawing/2014/main" val="2685932207"/>
                    </a:ext>
                  </a:extLst>
                </a:gridCol>
                <a:gridCol w="1756410">
                  <a:extLst>
                    <a:ext uri="{9D8B030D-6E8A-4147-A177-3AD203B41FA5}">
                      <a16:colId xmlns:a16="http://schemas.microsoft.com/office/drawing/2014/main" val="15050026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e-IL" sz="2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פועל</a:t>
                      </a:r>
                      <a:endParaRPr lang="en-US" sz="28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שם פעולה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שם פועל</a:t>
                      </a:r>
                      <a:endParaRPr lang="en-US" sz="2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454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98532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21352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209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06424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92259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74564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0442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42206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400522"/>
                  </a:ext>
                </a:extLst>
              </a:tr>
            </a:tbl>
          </a:graphicData>
        </a:graphic>
      </p:graphicFrame>
      <p:sp>
        <p:nvSpPr>
          <p:cNvPr id="100" name="מלבן 99">
            <a:extLst>
              <a:ext uri="{FF2B5EF4-FFF2-40B4-BE49-F238E27FC236}">
                <a16:creationId xmlns:a16="http://schemas.microsoft.com/office/drawing/2014/main" id="{B6D1CA4C-F97F-4C18-8E3A-D0B9AF940FDE}"/>
              </a:ext>
            </a:extLst>
          </p:cNvPr>
          <p:cNvSpPr/>
          <p:nvPr/>
        </p:nvSpPr>
        <p:spPr>
          <a:xfrm>
            <a:off x="7806196" y="2915306"/>
            <a:ext cx="10839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B050"/>
                </a:solidFill>
                <a:latin typeface="arial" panose="020B0604020202020204" pitchFamily="34" charset="0"/>
              </a:rPr>
              <a:t>פִּרְסֵם</a:t>
            </a:r>
            <a:endParaRPr lang="he-IL" sz="2800" dirty="0">
              <a:solidFill>
                <a:srgbClr val="00B050"/>
              </a:solidFill>
            </a:endParaRPr>
          </a:p>
        </p:txBody>
      </p:sp>
      <p:sp>
        <p:nvSpPr>
          <p:cNvPr id="101" name="מלבן 100">
            <a:extLst>
              <a:ext uri="{FF2B5EF4-FFF2-40B4-BE49-F238E27FC236}">
                <a16:creationId xmlns:a16="http://schemas.microsoft.com/office/drawing/2014/main" id="{18C408FA-87AF-4844-8084-45059EE25541}"/>
              </a:ext>
            </a:extLst>
          </p:cNvPr>
          <p:cNvSpPr/>
          <p:nvPr/>
        </p:nvSpPr>
        <p:spPr>
          <a:xfrm>
            <a:off x="8085661" y="3332431"/>
            <a:ext cx="8146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B050"/>
                </a:solidFill>
                <a:latin typeface="arial" panose="020B0604020202020204" pitchFamily="34" charset="0"/>
              </a:rPr>
              <a:t>הָלַך</a:t>
            </a:r>
            <a:endParaRPr lang="he-IL" sz="2800" dirty="0">
              <a:solidFill>
                <a:srgbClr val="00B050"/>
              </a:solidFill>
            </a:endParaRPr>
          </a:p>
        </p:txBody>
      </p:sp>
      <p:sp>
        <p:nvSpPr>
          <p:cNvPr id="102" name="מלבן 101">
            <a:extLst>
              <a:ext uri="{FF2B5EF4-FFF2-40B4-BE49-F238E27FC236}">
                <a16:creationId xmlns:a16="http://schemas.microsoft.com/office/drawing/2014/main" id="{BC5BAB04-8F8D-4126-94BA-18ECE732FC85}"/>
              </a:ext>
            </a:extLst>
          </p:cNvPr>
          <p:cNvSpPr/>
          <p:nvPr/>
        </p:nvSpPr>
        <p:spPr>
          <a:xfrm>
            <a:off x="5937593" y="2887418"/>
            <a:ext cx="12073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FF0000"/>
                </a:solidFill>
                <a:latin typeface="arial" panose="020B0604020202020204" pitchFamily="34" charset="0"/>
              </a:rPr>
              <a:t>הוֹבָלָה</a:t>
            </a:r>
            <a:endParaRPr lang="he-IL" sz="2800" dirty="0">
              <a:solidFill>
                <a:srgbClr val="FF0000"/>
              </a:solidFill>
            </a:endParaRPr>
          </a:p>
        </p:txBody>
      </p:sp>
      <p:sp>
        <p:nvSpPr>
          <p:cNvPr id="103" name="מלבן 102">
            <a:extLst>
              <a:ext uri="{FF2B5EF4-FFF2-40B4-BE49-F238E27FC236}">
                <a16:creationId xmlns:a16="http://schemas.microsoft.com/office/drawing/2014/main" id="{92ACF8EE-EDBC-4A89-91CE-536B369691A5}"/>
              </a:ext>
            </a:extLst>
          </p:cNvPr>
          <p:cNvSpPr/>
          <p:nvPr/>
        </p:nvSpPr>
        <p:spPr>
          <a:xfrm>
            <a:off x="4188298" y="2874656"/>
            <a:ext cx="11304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70C0"/>
                </a:solidFill>
                <a:latin typeface="arial" panose="020B0604020202020204" pitchFamily="34" charset="0"/>
              </a:rPr>
              <a:t>לְטַלְפֵּן</a:t>
            </a:r>
            <a:endParaRPr lang="he-IL" sz="2800" dirty="0">
              <a:solidFill>
                <a:srgbClr val="0070C0"/>
              </a:solidFill>
            </a:endParaRPr>
          </a:p>
        </p:txBody>
      </p:sp>
      <p:sp>
        <p:nvSpPr>
          <p:cNvPr id="104" name="מלבן 103">
            <a:extLst>
              <a:ext uri="{FF2B5EF4-FFF2-40B4-BE49-F238E27FC236}">
                <a16:creationId xmlns:a16="http://schemas.microsoft.com/office/drawing/2014/main" id="{A8902546-9FC6-45A2-A391-061109CD6906}"/>
              </a:ext>
            </a:extLst>
          </p:cNvPr>
          <p:cNvSpPr/>
          <p:nvPr/>
        </p:nvSpPr>
        <p:spPr>
          <a:xfrm>
            <a:off x="6001561" y="3312089"/>
            <a:ext cx="11737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FF0000"/>
                </a:solidFill>
                <a:latin typeface="arial" panose="020B0604020202020204" pitchFamily="34" charset="0"/>
              </a:rPr>
              <a:t>לְמִידָה</a:t>
            </a:r>
            <a:endParaRPr lang="he-IL" sz="2800" dirty="0">
              <a:solidFill>
                <a:srgbClr val="FF0000"/>
              </a:solidFill>
            </a:endParaRPr>
          </a:p>
        </p:txBody>
      </p:sp>
      <p:sp>
        <p:nvSpPr>
          <p:cNvPr id="105" name="מלבן 104">
            <a:extLst>
              <a:ext uri="{FF2B5EF4-FFF2-40B4-BE49-F238E27FC236}">
                <a16:creationId xmlns:a16="http://schemas.microsoft.com/office/drawing/2014/main" id="{11D018FE-99CA-4B4A-9175-267284827C35}"/>
              </a:ext>
            </a:extLst>
          </p:cNvPr>
          <p:cNvSpPr/>
          <p:nvPr/>
        </p:nvSpPr>
        <p:spPr>
          <a:xfrm>
            <a:off x="7964421" y="3789365"/>
            <a:ext cx="9300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B050"/>
                </a:solidFill>
                <a:latin typeface="arial" panose="020B0604020202020204" pitchFamily="34" charset="0"/>
              </a:rPr>
              <a:t>יִלְמַד</a:t>
            </a:r>
            <a:endParaRPr lang="he-IL" sz="2800" dirty="0">
              <a:solidFill>
                <a:srgbClr val="00B050"/>
              </a:solidFill>
            </a:endParaRPr>
          </a:p>
        </p:txBody>
      </p:sp>
      <p:sp>
        <p:nvSpPr>
          <p:cNvPr id="106" name="מלבן 105">
            <a:extLst>
              <a:ext uri="{FF2B5EF4-FFF2-40B4-BE49-F238E27FC236}">
                <a16:creationId xmlns:a16="http://schemas.microsoft.com/office/drawing/2014/main" id="{4B8B116A-0C5F-480C-BF7F-23F3F61DF399}"/>
              </a:ext>
            </a:extLst>
          </p:cNvPr>
          <p:cNvSpPr/>
          <p:nvPr/>
        </p:nvSpPr>
        <p:spPr>
          <a:xfrm>
            <a:off x="7535717" y="4222315"/>
            <a:ext cx="13981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B050"/>
                </a:solidFill>
                <a:latin typeface="arial" panose="020B0604020202020204" pitchFamily="34" charset="0"/>
              </a:rPr>
              <a:t>מְכַפְּרִים</a:t>
            </a:r>
            <a:endParaRPr lang="he-IL" sz="2800" dirty="0">
              <a:solidFill>
                <a:srgbClr val="00B050"/>
              </a:solidFill>
            </a:endParaRPr>
          </a:p>
        </p:txBody>
      </p:sp>
      <p:sp>
        <p:nvSpPr>
          <p:cNvPr id="107" name="מלבן 106">
            <a:extLst>
              <a:ext uri="{FF2B5EF4-FFF2-40B4-BE49-F238E27FC236}">
                <a16:creationId xmlns:a16="http://schemas.microsoft.com/office/drawing/2014/main" id="{784C08F3-D7FF-4807-A7D7-E3F827FEC85D}"/>
              </a:ext>
            </a:extLst>
          </p:cNvPr>
          <p:cNvSpPr/>
          <p:nvPr/>
        </p:nvSpPr>
        <p:spPr>
          <a:xfrm>
            <a:off x="7286448" y="4619098"/>
            <a:ext cx="16786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B050"/>
                </a:solidFill>
                <a:latin typeface="arial" panose="020B0604020202020204" pitchFamily="34" charset="0"/>
              </a:rPr>
              <a:t>מִתְבַּקֶשֶת</a:t>
            </a:r>
            <a:endParaRPr lang="he-IL" sz="2800" dirty="0">
              <a:solidFill>
                <a:srgbClr val="00B050"/>
              </a:solidFill>
            </a:endParaRPr>
          </a:p>
        </p:txBody>
      </p:sp>
      <p:sp>
        <p:nvSpPr>
          <p:cNvPr id="108" name="מלבן 107">
            <a:extLst>
              <a:ext uri="{FF2B5EF4-FFF2-40B4-BE49-F238E27FC236}">
                <a16:creationId xmlns:a16="http://schemas.microsoft.com/office/drawing/2014/main" id="{3B498363-F715-4724-A416-B4599AB031DD}"/>
              </a:ext>
            </a:extLst>
          </p:cNvPr>
          <p:cNvSpPr/>
          <p:nvPr/>
        </p:nvSpPr>
        <p:spPr>
          <a:xfrm>
            <a:off x="5496790" y="3745146"/>
            <a:ext cx="16786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FF0000"/>
                </a:solidFill>
                <a:latin typeface="arial" panose="020B0604020202020204" pitchFamily="34" charset="0"/>
              </a:rPr>
              <a:t>מִתְבַּקֶשֶת</a:t>
            </a:r>
            <a:endParaRPr lang="he-IL" sz="2800" dirty="0">
              <a:solidFill>
                <a:srgbClr val="FF0000"/>
              </a:solidFill>
            </a:endParaRPr>
          </a:p>
        </p:txBody>
      </p:sp>
      <p:sp>
        <p:nvSpPr>
          <p:cNvPr id="109" name="מלבן 108">
            <a:extLst>
              <a:ext uri="{FF2B5EF4-FFF2-40B4-BE49-F238E27FC236}">
                <a16:creationId xmlns:a16="http://schemas.microsoft.com/office/drawing/2014/main" id="{7CE89533-401F-401B-92E5-5CA9DDB8C97E}"/>
              </a:ext>
            </a:extLst>
          </p:cNvPr>
          <p:cNvSpPr/>
          <p:nvPr/>
        </p:nvSpPr>
        <p:spPr>
          <a:xfrm>
            <a:off x="7395453" y="5064104"/>
            <a:ext cx="1569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B050"/>
                </a:solidFill>
                <a:latin typeface="arial" panose="020B0604020202020204" pitchFamily="34" charset="0"/>
              </a:rPr>
              <a:t>מְטַלְפְּנִים</a:t>
            </a:r>
            <a:endParaRPr lang="he-IL" sz="2800" dirty="0">
              <a:solidFill>
                <a:srgbClr val="00B050"/>
              </a:solidFill>
            </a:endParaRPr>
          </a:p>
        </p:txBody>
      </p:sp>
      <p:sp>
        <p:nvSpPr>
          <p:cNvPr id="110" name="מלבן 109">
            <a:extLst>
              <a:ext uri="{FF2B5EF4-FFF2-40B4-BE49-F238E27FC236}">
                <a16:creationId xmlns:a16="http://schemas.microsoft.com/office/drawing/2014/main" id="{268C76D1-F273-4295-8A37-62366D040A94}"/>
              </a:ext>
            </a:extLst>
          </p:cNvPr>
          <p:cNvSpPr/>
          <p:nvPr/>
        </p:nvSpPr>
        <p:spPr>
          <a:xfrm>
            <a:off x="4295149" y="3306918"/>
            <a:ext cx="10150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70C0"/>
                </a:solidFill>
                <a:latin typeface="arial" panose="020B0604020202020204" pitchFamily="34" charset="0"/>
              </a:rPr>
              <a:t>לִלְמֹד</a:t>
            </a:r>
            <a:endParaRPr lang="he-IL" sz="2800" dirty="0">
              <a:solidFill>
                <a:srgbClr val="0070C0"/>
              </a:solidFill>
            </a:endParaRPr>
          </a:p>
        </p:txBody>
      </p:sp>
      <p:sp>
        <p:nvSpPr>
          <p:cNvPr id="111" name="מלבן 110">
            <a:extLst>
              <a:ext uri="{FF2B5EF4-FFF2-40B4-BE49-F238E27FC236}">
                <a16:creationId xmlns:a16="http://schemas.microsoft.com/office/drawing/2014/main" id="{EC930239-7946-4F34-9177-5AE92F6F804F}"/>
              </a:ext>
            </a:extLst>
          </p:cNvPr>
          <p:cNvSpPr/>
          <p:nvPr/>
        </p:nvSpPr>
        <p:spPr>
          <a:xfrm>
            <a:off x="5439703" y="4184073"/>
            <a:ext cx="1782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FF0000"/>
                </a:solidFill>
                <a:latin typeface="arial" panose="020B0604020202020204" pitchFamily="34" charset="0"/>
              </a:rPr>
              <a:t>הִתְאַהֲבוּת</a:t>
            </a:r>
            <a:endParaRPr lang="he-IL" sz="2800" dirty="0">
              <a:solidFill>
                <a:srgbClr val="FF0000"/>
              </a:solidFill>
            </a:endParaRPr>
          </a:p>
        </p:txBody>
      </p:sp>
      <p:sp>
        <p:nvSpPr>
          <p:cNvPr id="112" name="מלבן 111">
            <a:extLst>
              <a:ext uri="{FF2B5EF4-FFF2-40B4-BE49-F238E27FC236}">
                <a16:creationId xmlns:a16="http://schemas.microsoft.com/office/drawing/2014/main" id="{5F65A1DD-B0C1-468C-B919-49C451396DBB}"/>
              </a:ext>
            </a:extLst>
          </p:cNvPr>
          <p:cNvSpPr/>
          <p:nvPr/>
        </p:nvSpPr>
        <p:spPr>
          <a:xfrm>
            <a:off x="7613283" y="5485167"/>
            <a:ext cx="13452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B050"/>
                </a:solidFill>
                <a:latin typeface="arial" panose="020B0604020202020204" pitchFamily="34" charset="0"/>
              </a:rPr>
              <a:t>הֶעֶלְתָה</a:t>
            </a:r>
            <a:endParaRPr lang="he-IL" sz="2800" dirty="0">
              <a:solidFill>
                <a:srgbClr val="00B050"/>
              </a:solidFill>
            </a:endParaRPr>
          </a:p>
        </p:txBody>
      </p:sp>
      <p:sp>
        <p:nvSpPr>
          <p:cNvPr id="113" name="מלבן 112">
            <a:extLst>
              <a:ext uri="{FF2B5EF4-FFF2-40B4-BE49-F238E27FC236}">
                <a16:creationId xmlns:a16="http://schemas.microsoft.com/office/drawing/2014/main" id="{7DB00DED-F413-4128-A615-EA3787C6BE59}"/>
              </a:ext>
            </a:extLst>
          </p:cNvPr>
          <p:cNvSpPr/>
          <p:nvPr/>
        </p:nvSpPr>
        <p:spPr>
          <a:xfrm>
            <a:off x="4228058" y="3745146"/>
            <a:ext cx="10679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70C0"/>
                </a:solidFill>
                <a:latin typeface="arial" panose="020B0604020202020204" pitchFamily="34" charset="0"/>
              </a:rPr>
              <a:t>לִשְׁבֹּר</a:t>
            </a:r>
            <a:endParaRPr lang="he-IL" sz="2800" dirty="0">
              <a:solidFill>
                <a:srgbClr val="0070C0"/>
              </a:solidFill>
            </a:endParaRPr>
          </a:p>
        </p:txBody>
      </p:sp>
      <p:sp>
        <p:nvSpPr>
          <p:cNvPr id="114" name="מלבן 113">
            <a:extLst>
              <a:ext uri="{FF2B5EF4-FFF2-40B4-BE49-F238E27FC236}">
                <a16:creationId xmlns:a16="http://schemas.microsoft.com/office/drawing/2014/main" id="{FA6649B3-DE9D-441B-BF6B-A09AC784AF42}"/>
              </a:ext>
            </a:extLst>
          </p:cNvPr>
          <p:cNvSpPr/>
          <p:nvPr/>
        </p:nvSpPr>
        <p:spPr>
          <a:xfrm>
            <a:off x="7999695" y="5906345"/>
            <a:ext cx="962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B050"/>
                </a:solidFill>
                <a:latin typeface="arial" panose="020B0604020202020204" pitchFamily="34" charset="0"/>
              </a:rPr>
              <a:t>חֻלְּקוּ</a:t>
            </a:r>
            <a:endParaRPr lang="he-IL" sz="2800" dirty="0">
              <a:solidFill>
                <a:srgbClr val="00B050"/>
              </a:solidFill>
            </a:endParaRPr>
          </a:p>
        </p:txBody>
      </p:sp>
      <p:sp>
        <p:nvSpPr>
          <p:cNvPr id="115" name="מלבן 114">
            <a:extLst>
              <a:ext uri="{FF2B5EF4-FFF2-40B4-BE49-F238E27FC236}">
                <a16:creationId xmlns:a16="http://schemas.microsoft.com/office/drawing/2014/main" id="{1F22CBAB-54EB-4338-8829-AE4505342BCC}"/>
              </a:ext>
            </a:extLst>
          </p:cNvPr>
          <p:cNvSpPr/>
          <p:nvPr/>
        </p:nvSpPr>
        <p:spPr>
          <a:xfrm>
            <a:off x="5888139" y="4597007"/>
            <a:ext cx="13324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FF0000"/>
                </a:solidFill>
                <a:latin typeface="arial" panose="020B0604020202020204" pitchFamily="34" charset="0"/>
              </a:rPr>
              <a:t>הַחְלָקָה</a:t>
            </a:r>
            <a:endParaRPr lang="he-IL" sz="2800" dirty="0">
              <a:solidFill>
                <a:srgbClr val="FF0000"/>
              </a:solidFill>
            </a:endParaRPr>
          </a:p>
        </p:txBody>
      </p:sp>
      <p:sp>
        <p:nvSpPr>
          <p:cNvPr id="116" name="מלבן 115">
            <a:extLst>
              <a:ext uri="{FF2B5EF4-FFF2-40B4-BE49-F238E27FC236}">
                <a16:creationId xmlns:a16="http://schemas.microsoft.com/office/drawing/2014/main" id="{4A3D7FE4-9F87-48BF-8369-F620C6B45CFD}"/>
              </a:ext>
            </a:extLst>
          </p:cNvPr>
          <p:cNvSpPr/>
          <p:nvPr/>
        </p:nvSpPr>
        <p:spPr>
          <a:xfrm>
            <a:off x="4333894" y="4148282"/>
            <a:ext cx="1005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70C0"/>
                </a:solidFill>
                <a:latin typeface="arial" panose="020B0604020202020204" pitchFamily="34" charset="0"/>
              </a:rPr>
              <a:t>לְנַתֵּק</a:t>
            </a:r>
            <a:endParaRPr lang="he-IL" sz="2800" dirty="0">
              <a:solidFill>
                <a:srgbClr val="0070C0"/>
              </a:solidFill>
            </a:endParaRPr>
          </a:p>
        </p:txBody>
      </p:sp>
      <p:sp>
        <p:nvSpPr>
          <p:cNvPr id="117" name="מלבן 116">
            <a:extLst>
              <a:ext uri="{FF2B5EF4-FFF2-40B4-BE49-F238E27FC236}">
                <a16:creationId xmlns:a16="http://schemas.microsoft.com/office/drawing/2014/main" id="{7FFB5078-1CC6-44E1-9730-CDCCEF14F45B}"/>
              </a:ext>
            </a:extLst>
          </p:cNvPr>
          <p:cNvSpPr/>
          <p:nvPr/>
        </p:nvSpPr>
        <p:spPr>
          <a:xfrm>
            <a:off x="4288767" y="4596867"/>
            <a:ext cx="10358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70C0"/>
                </a:solidFill>
                <a:latin typeface="arial" panose="020B0604020202020204" pitchFamily="34" charset="0"/>
              </a:rPr>
              <a:t>לָלֶכֶת</a:t>
            </a:r>
            <a:endParaRPr lang="he-IL" sz="2800" dirty="0">
              <a:solidFill>
                <a:srgbClr val="0070C0"/>
              </a:solidFill>
            </a:endParaRPr>
          </a:p>
        </p:txBody>
      </p:sp>
      <p:sp>
        <p:nvSpPr>
          <p:cNvPr id="118" name="מלבן 117">
            <a:extLst>
              <a:ext uri="{FF2B5EF4-FFF2-40B4-BE49-F238E27FC236}">
                <a16:creationId xmlns:a16="http://schemas.microsoft.com/office/drawing/2014/main" id="{915E73F3-8A8E-487F-B866-3B1F4BD94EC5}"/>
              </a:ext>
            </a:extLst>
          </p:cNvPr>
          <p:cNvSpPr/>
          <p:nvPr/>
        </p:nvSpPr>
        <p:spPr>
          <a:xfrm>
            <a:off x="5814695" y="5019190"/>
            <a:ext cx="13516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FF0000"/>
                </a:solidFill>
                <a:latin typeface="arial" panose="020B0604020202020204" pitchFamily="34" charset="0"/>
              </a:rPr>
              <a:t>נֶאֶמָנוּת</a:t>
            </a:r>
            <a:endParaRPr lang="he-IL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36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BE5EC4A8-8CFD-D2A6-B99A-1021FD6EE8CA}"/>
              </a:ext>
            </a:extLst>
          </p:cNvPr>
          <p:cNvSpPr txBox="1"/>
          <p:nvPr/>
        </p:nvSpPr>
        <p:spPr>
          <a:xfrm>
            <a:off x="1585913" y="361844"/>
            <a:ext cx="10194130" cy="19440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Narkisim" panose="020E0502050101010101" pitchFamily="34" charset="-79"/>
              </a:rPr>
              <a:t>מלאו את הטבלה הבאה, היא תעזור לכם להחליט אם הבנתם את החומר הנלמד.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הקיפו את התשובה הנכונה!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טבלה 6">
            <a:extLst>
              <a:ext uri="{FF2B5EF4-FFF2-40B4-BE49-F238E27FC236}">
                <a16:creationId xmlns:a16="http://schemas.microsoft.com/office/drawing/2014/main" id="{9949ED38-5FE4-0CF3-1201-680E9659E6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770537"/>
              </p:ext>
            </p:extLst>
          </p:nvPr>
        </p:nvGraphicFramePr>
        <p:xfrm>
          <a:off x="1028700" y="2515018"/>
          <a:ext cx="10548463" cy="407628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569100">
                  <a:extLst>
                    <a:ext uri="{9D8B030D-6E8A-4147-A177-3AD203B41FA5}">
                      <a16:colId xmlns:a16="http://schemas.microsoft.com/office/drawing/2014/main" val="1803080770"/>
                    </a:ext>
                  </a:extLst>
                </a:gridCol>
                <a:gridCol w="2026779">
                  <a:extLst>
                    <a:ext uri="{9D8B030D-6E8A-4147-A177-3AD203B41FA5}">
                      <a16:colId xmlns:a16="http://schemas.microsoft.com/office/drawing/2014/main" val="2792931727"/>
                    </a:ext>
                  </a:extLst>
                </a:gridCol>
                <a:gridCol w="2314277">
                  <a:extLst>
                    <a:ext uri="{9D8B030D-6E8A-4147-A177-3AD203B41FA5}">
                      <a16:colId xmlns:a16="http://schemas.microsoft.com/office/drawing/2014/main" val="2649011628"/>
                    </a:ext>
                  </a:extLst>
                </a:gridCol>
                <a:gridCol w="2638307">
                  <a:extLst>
                    <a:ext uri="{9D8B030D-6E8A-4147-A177-3AD203B41FA5}">
                      <a16:colId xmlns:a16="http://schemas.microsoft.com/office/drawing/2014/main" val="270878962"/>
                    </a:ext>
                  </a:extLst>
                </a:gridCol>
              </a:tblGrid>
              <a:tr h="1248997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3600" dirty="0">
                          <a:effectLst/>
                        </a:rPr>
                        <a:t>חלק הדיבר  /</a:t>
                      </a:r>
                      <a:endParaRPr lang="en-US" sz="3600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3600" dirty="0">
                          <a:effectLst/>
                        </a:rPr>
                        <a:t>קריטריון דקדוקי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3600">
                          <a:effectLst/>
                        </a:rPr>
                        <a:t>פועל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3600" dirty="0">
                          <a:effectLst/>
                        </a:rPr>
                        <a:t>שם פעולה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3600" dirty="0">
                          <a:effectLst/>
                        </a:rPr>
                        <a:t>שם פועל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6890227"/>
                  </a:ext>
                </a:extLst>
              </a:tr>
              <a:tr h="55998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3600" dirty="0">
                          <a:effectLst/>
                        </a:rPr>
                        <a:t>זמן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3600">
                          <a:effectLst/>
                        </a:rPr>
                        <a:t>יש / אין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3600" dirty="0">
                          <a:effectLst/>
                        </a:rPr>
                        <a:t> יש / אין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3600">
                          <a:effectLst/>
                        </a:rPr>
                        <a:t> יש / אין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8026357"/>
                  </a:ext>
                </a:extLst>
              </a:tr>
              <a:tr h="55998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3600" dirty="0">
                          <a:effectLst/>
                        </a:rPr>
                        <a:t>גוף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3600">
                          <a:effectLst/>
                        </a:rPr>
                        <a:t>יש / אין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3600">
                          <a:effectLst/>
                        </a:rPr>
                        <a:t> יש / אין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3600">
                          <a:effectLst/>
                        </a:rPr>
                        <a:t> יש / אין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3443976"/>
                  </a:ext>
                </a:extLst>
              </a:tr>
              <a:tr h="55998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3600" dirty="0">
                          <a:effectLst/>
                        </a:rPr>
                        <a:t>הוספת ה' הידוע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3600">
                          <a:effectLst/>
                        </a:rPr>
                        <a:t>כן / לא 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3600" dirty="0">
                          <a:effectLst/>
                        </a:rPr>
                        <a:t> כן / לא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3600" dirty="0">
                          <a:effectLst/>
                        </a:rPr>
                        <a:t> כן / לא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8719023"/>
                  </a:ext>
                </a:extLst>
              </a:tr>
              <a:tr h="1147344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3600" dirty="0">
                          <a:effectLst/>
                        </a:rPr>
                        <a:t>הוספת כינוי שייכות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3600" dirty="0">
                          <a:effectLst/>
                        </a:rPr>
                        <a:t>כן / לא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3600" dirty="0">
                          <a:effectLst/>
                        </a:rPr>
                        <a:t> כן / לא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3600" dirty="0">
                          <a:effectLst/>
                        </a:rPr>
                        <a:t> כן / לא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8729028"/>
                  </a:ext>
                </a:extLst>
              </a:tr>
            </a:tbl>
          </a:graphicData>
        </a:graphic>
      </p:graphicFrame>
      <p:sp>
        <p:nvSpPr>
          <p:cNvPr id="8" name="מלבן: פינות מעוגלות 7">
            <a:extLst>
              <a:ext uri="{FF2B5EF4-FFF2-40B4-BE49-F238E27FC236}">
                <a16:creationId xmlns:a16="http://schemas.microsoft.com/office/drawing/2014/main" id="{44B75BEC-4F04-F0EE-BC06-34C9AE1B711D}"/>
              </a:ext>
            </a:extLst>
          </p:cNvPr>
          <p:cNvSpPr/>
          <p:nvPr/>
        </p:nvSpPr>
        <p:spPr>
          <a:xfrm>
            <a:off x="7436644" y="3843338"/>
            <a:ext cx="521494" cy="44291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E08D966B-DD0C-6BD5-996D-C7E131B2A73B}"/>
              </a:ext>
            </a:extLst>
          </p:cNvPr>
          <p:cNvSpPr/>
          <p:nvPr/>
        </p:nvSpPr>
        <p:spPr>
          <a:xfrm>
            <a:off x="7436644" y="4369594"/>
            <a:ext cx="521494" cy="44291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: פינות מעוגלות 9">
            <a:extLst>
              <a:ext uri="{FF2B5EF4-FFF2-40B4-BE49-F238E27FC236}">
                <a16:creationId xmlns:a16="http://schemas.microsoft.com/office/drawing/2014/main" id="{9F6E5283-834D-881D-5DAD-13E1171BDBF0}"/>
              </a:ext>
            </a:extLst>
          </p:cNvPr>
          <p:cNvSpPr/>
          <p:nvPr/>
        </p:nvSpPr>
        <p:spPr>
          <a:xfrm>
            <a:off x="6621304" y="4960750"/>
            <a:ext cx="521494" cy="44291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: פינות מעוגלות 10">
            <a:extLst>
              <a:ext uri="{FF2B5EF4-FFF2-40B4-BE49-F238E27FC236}">
                <a16:creationId xmlns:a16="http://schemas.microsoft.com/office/drawing/2014/main" id="{8F041D2B-861A-A209-8722-17665AAF74E3}"/>
              </a:ext>
            </a:extLst>
          </p:cNvPr>
          <p:cNvSpPr/>
          <p:nvPr/>
        </p:nvSpPr>
        <p:spPr>
          <a:xfrm>
            <a:off x="6621304" y="5553508"/>
            <a:ext cx="521494" cy="44291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: פינות מעוגלות 11">
            <a:extLst>
              <a:ext uri="{FF2B5EF4-FFF2-40B4-BE49-F238E27FC236}">
                <a16:creationId xmlns:a16="http://schemas.microsoft.com/office/drawing/2014/main" id="{362F0E12-D187-B236-4771-C364812DFCCB}"/>
              </a:ext>
            </a:extLst>
          </p:cNvPr>
          <p:cNvSpPr/>
          <p:nvPr/>
        </p:nvSpPr>
        <p:spPr>
          <a:xfrm>
            <a:off x="4308158" y="3853816"/>
            <a:ext cx="658178" cy="44291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: פינות מעוגלות 12">
            <a:extLst>
              <a:ext uri="{FF2B5EF4-FFF2-40B4-BE49-F238E27FC236}">
                <a16:creationId xmlns:a16="http://schemas.microsoft.com/office/drawing/2014/main" id="{51716E18-D73C-E813-ADD1-98B96E3D845C}"/>
              </a:ext>
            </a:extLst>
          </p:cNvPr>
          <p:cNvSpPr/>
          <p:nvPr/>
        </p:nvSpPr>
        <p:spPr>
          <a:xfrm>
            <a:off x="4308158" y="4392454"/>
            <a:ext cx="658178" cy="44291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: פינות מעוגלות 13">
            <a:extLst>
              <a:ext uri="{FF2B5EF4-FFF2-40B4-BE49-F238E27FC236}">
                <a16:creationId xmlns:a16="http://schemas.microsoft.com/office/drawing/2014/main" id="{03A6A47F-69D4-8D61-346A-BD20FA9639E8}"/>
              </a:ext>
            </a:extLst>
          </p:cNvPr>
          <p:cNvSpPr/>
          <p:nvPr/>
        </p:nvSpPr>
        <p:spPr>
          <a:xfrm>
            <a:off x="2037636" y="3843338"/>
            <a:ext cx="658178" cy="44291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: פינות מעוגלות 14">
            <a:extLst>
              <a:ext uri="{FF2B5EF4-FFF2-40B4-BE49-F238E27FC236}">
                <a16:creationId xmlns:a16="http://schemas.microsoft.com/office/drawing/2014/main" id="{51456CEC-D395-935D-D2A7-998EA09C8DCE}"/>
              </a:ext>
            </a:extLst>
          </p:cNvPr>
          <p:cNvSpPr/>
          <p:nvPr/>
        </p:nvSpPr>
        <p:spPr>
          <a:xfrm>
            <a:off x="5309950" y="4960750"/>
            <a:ext cx="521494" cy="44291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: פינות מעוגלות 15">
            <a:extLst>
              <a:ext uri="{FF2B5EF4-FFF2-40B4-BE49-F238E27FC236}">
                <a16:creationId xmlns:a16="http://schemas.microsoft.com/office/drawing/2014/main" id="{3D954966-A089-2AB4-B902-7BC36DD68194}"/>
              </a:ext>
            </a:extLst>
          </p:cNvPr>
          <p:cNvSpPr/>
          <p:nvPr/>
        </p:nvSpPr>
        <p:spPr>
          <a:xfrm>
            <a:off x="5309950" y="5553508"/>
            <a:ext cx="521494" cy="44291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: פינות מעוגלות 16">
            <a:extLst>
              <a:ext uri="{FF2B5EF4-FFF2-40B4-BE49-F238E27FC236}">
                <a16:creationId xmlns:a16="http://schemas.microsoft.com/office/drawing/2014/main" id="{1F584DEF-65B0-157A-78DC-FE19A1A8E657}"/>
              </a:ext>
            </a:extLst>
          </p:cNvPr>
          <p:cNvSpPr/>
          <p:nvPr/>
        </p:nvSpPr>
        <p:spPr>
          <a:xfrm>
            <a:off x="2037636" y="4414880"/>
            <a:ext cx="658178" cy="44291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: פינות מעוגלות 17">
            <a:extLst>
              <a:ext uri="{FF2B5EF4-FFF2-40B4-BE49-F238E27FC236}">
                <a16:creationId xmlns:a16="http://schemas.microsoft.com/office/drawing/2014/main" id="{AA6EED7E-6D80-5AF5-06BD-EAEAAA42D517}"/>
              </a:ext>
            </a:extLst>
          </p:cNvPr>
          <p:cNvSpPr/>
          <p:nvPr/>
        </p:nvSpPr>
        <p:spPr>
          <a:xfrm>
            <a:off x="2159080" y="4960750"/>
            <a:ext cx="521494" cy="44291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: פינות מעוגלות 18">
            <a:extLst>
              <a:ext uri="{FF2B5EF4-FFF2-40B4-BE49-F238E27FC236}">
                <a16:creationId xmlns:a16="http://schemas.microsoft.com/office/drawing/2014/main" id="{3F38B57E-2D26-08B0-01D3-00C0DF59E8A1}"/>
              </a:ext>
            </a:extLst>
          </p:cNvPr>
          <p:cNvSpPr/>
          <p:nvPr/>
        </p:nvSpPr>
        <p:spPr>
          <a:xfrm>
            <a:off x="2166700" y="5553508"/>
            <a:ext cx="521494" cy="44291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8306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עשן מתפתל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207</TotalTime>
  <Words>401</Words>
  <Application>Microsoft Office PowerPoint</Application>
  <PresentationFormat>מסך רחב</PresentationFormat>
  <Paragraphs>101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6" baseType="lpstr">
      <vt:lpstr>Arial</vt:lpstr>
      <vt:lpstr>Arial</vt:lpstr>
      <vt:lpstr>Calibri</vt:lpstr>
      <vt:lpstr>Century Gothic</vt:lpstr>
      <vt:lpstr>David</vt:lpstr>
      <vt:lpstr>Narkisim</vt:lpstr>
      <vt:lpstr>Wingdings 3</vt:lpstr>
      <vt:lpstr>עשן מתפתל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לירון דוד</dc:creator>
  <cp:lastModifiedBy>לירון כוכבה דוד</cp:lastModifiedBy>
  <cp:revision>21</cp:revision>
  <dcterms:created xsi:type="dcterms:W3CDTF">2020-05-12T21:24:09Z</dcterms:created>
  <dcterms:modified xsi:type="dcterms:W3CDTF">2023-04-28T03:00:37Z</dcterms:modified>
</cp:coreProperties>
</file>