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0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תמונה פנורמית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ותרת ו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ציטוט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כרטיס ש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עמוד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עמודת 3 תמונו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e-IL"/>
              <a:t>לחץ על הסמל כדי להוסיף תמונה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9/16/2022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9/16/2022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1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BC671303-1134-4853-958D-1647B91015C5}"/>
              </a:ext>
            </a:extLst>
          </p:cNvPr>
          <p:cNvSpPr/>
          <p:nvPr/>
        </p:nvSpPr>
        <p:spPr>
          <a:xfrm>
            <a:off x="1749297" y="2233910"/>
            <a:ext cx="8693405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80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מילות קישור - תרגול</a:t>
            </a:r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9CF0F3A6-98E8-42E0-93CA-97AD6CA7ADE5}"/>
              </a:ext>
            </a:extLst>
          </p:cNvPr>
          <p:cNvSpPr/>
          <p:nvPr/>
        </p:nvSpPr>
        <p:spPr>
          <a:xfrm>
            <a:off x="627005" y="5262860"/>
            <a:ext cx="244169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5400" b="0" cap="none" spc="0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לירון דוד</a:t>
            </a:r>
          </a:p>
        </p:txBody>
      </p:sp>
    </p:spTree>
    <p:extLst>
      <p:ext uri="{BB962C8B-B14F-4D97-AF65-F5344CB8AC3E}">
        <p14:creationId xmlns:p14="http://schemas.microsoft.com/office/powerpoint/2010/main" val="2895919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טבלה 6">
            <a:extLst>
              <a:ext uri="{FF2B5EF4-FFF2-40B4-BE49-F238E27FC236}">
                <a16:creationId xmlns:a16="http://schemas.microsoft.com/office/drawing/2014/main" id="{D6588833-0DCB-4AD3-A9BB-F3D1163C5AB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3374511"/>
              </p:ext>
            </p:extLst>
          </p:nvPr>
        </p:nvGraphicFramePr>
        <p:xfrm>
          <a:off x="352425" y="3118528"/>
          <a:ext cx="11716979" cy="3623736"/>
        </p:xfrm>
        <a:graphic>
          <a:graphicData uri="http://schemas.openxmlformats.org/drawingml/2006/table">
            <a:tbl>
              <a:tblPr rtl="1" firstRow="1" bandRow="1">
                <a:tableStyleId>{5C22544A-7EE6-4342-B048-85BDC9FD1C3A}</a:tableStyleId>
              </a:tblPr>
              <a:tblGrid>
                <a:gridCol w="3780825">
                  <a:extLst>
                    <a:ext uri="{9D8B030D-6E8A-4147-A177-3AD203B41FA5}">
                      <a16:colId xmlns:a16="http://schemas.microsoft.com/office/drawing/2014/main" val="1595235523"/>
                    </a:ext>
                  </a:extLst>
                </a:gridCol>
                <a:gridCol w="2257425">
                  <a:extLst>
                    <a:ext uri="{9D8B030D-6E8A-4147-A177-3AD203B41FA5}">
                      <a16:colId xmlns:a16="http://schemas.microsoft.com/office/drawing/2014/main" val="2238877963"/>
                    </a:ext>
                  </a:extLst>
                </a:gridCol>
                <a:gridCol w="2517582">
                  <a:extLst>
                    <a:ext uri="{9D8B030D-6E8A-4147-A177-3AD203B41FA5}">
                      <a16:colId xmlns:a16="http://schemas.microsoft.com/office/drawing/2014/main" val="3100196391"/>
                    </a:ext>
                  </a:extLst>
                </a:gridCol>
                <a:gridCol w="3161147">
                  <a:extLst>
                    <a:ext uri="{9D8B030D-6E8A-4147-A177-3AD203B41FA5}">
                      <a16:colId xmlns:a16="http://schemas.microsoft.com/office/drawing/2014/main" val="493950523"/>
                    </a:ext>
                  </a:extLst>
                </a:gridCol>
              </a:tblGrid>
              <a:tr h="60395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8867399"/>
                  </a:ext>
                </a:extLst>
              </a:tr>
              <a:tr h="60395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2983653"/>
                  </a:ext>
                </a:extLst>
              </a:tr>
              <a:tr h="6039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3219855"/>
                  </a:ext>
                </a:extLst>
              </a:tr>
              <a:tr h="603956"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1592311"/>
                  </a:ext>
                </a:extLst>
              </a:tr>
              <a:tr h="6039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7203006"/>
                  </a:ext>
                </a:extLst>
              </a:tr>
              <a:tr h="603956"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he-I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8195240"/>
                  </a:ext>
                </a:extLst>
              </a:tr>
            </a:tbl>
          </a:graphicData>
        </a:graphic>
      </p:graphicFrame>
      <p:sp>
        <p:nvSpPr>
          <p:cNvPr id="7" name="מלבן 6">
            <a:extLst>
              <a:ext uri="{FF2B5EF4-FFF2-40B4-BE49-F238E27FC236}">
                <a16:creationId xmlns:a16="http://schemas.microsoft.com/office/drawing/2014/main" id="{0B847B9F-B76A-4C9A-961E-ED4DF6BE1367}"/>
              </a:ext>
            </a:extLst>
          </p:cNvPr>
          <p:cNvSpPr/>
          <p:nvPr/>
        </p:nvSpPr>
        <p:spPr>
          <a:xfrm>
            <a:off x="9700721" y="2856785"/>
            <a:ext cx="1382110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סיבה</a:t>
            </a:r>
            <a:endParaRPr lang="he-IL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16EF41C7-542E-4A8C-A40D-D78E43096FCD}"/>
              </a:ext>
            </a:extLst>
          </p:cNvPr>
          <p:cNvSpPr/>
          <p:nvPr/>
        </p:nvSpPr>
        <p:spPr>
          <a:xfrm>
            <a:off x="6485740" y="2896139"/>
            <a:ext cx="1713931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תוצאה</a:t>
            </a:r>
            <a:endParaRPr lang="he-IL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8529B762-661D-4F5D-9CA4-A9A593283249}"/>
              </a:ext>
            </a:extLst>
          </p:cNvPr>
          <p:cNvSpPr/>
          <p:nvPr/>
        </p:nvSpPr>
        <p:spPr>
          <a:xfrm>
            <a:off x="4050124" y="2856785"/>
            <a:ext cx="1688283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תכלית</a:t>
            </a:r>
            <a:endParaRPr lang="he-IL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34ACB15C-65B5-445A-BB24-84B87B7AE6E3}"/>
              </a:ext>
            </a:extLst>
          </p:cNvPr>
          <p:cNvSpPr/>
          <p:nvPr/>
        </p:nvSpPr>
        <p:spPr>
          <a:xfrm>
            <a:off x="1324522" y="2856785"/>
            <a:ext cx="1290738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4400" b="1" cap="none" spc="50" dirty="0">
                <a:ln w="9525" cmpd="sng">
                  <a:solidFill>
                    <a:schemeClr val="accent1"/>
                  </a:solidFill>
                  <a:prstDash val="solid"/>
                </a:ln>
                <a:solidFill>
                  <a:srgbClr val="70AD47">
                    <a:tint val="1000"/>
                  </a:srgbClr>
                </a:solidFill>
                <a:effectLst>
                  <a:glow rad="38100">
                    <a:schemeClr val="accent1">
                      <a:alpha val="40000"/>
                    </a:schemeClr>
                  </a:glow>
                </a:effectLst>
              </a:rPr>
              <a:t>תנאי</a:t>
            </a:r>
            <a:endParaRPr lang="he-IL" sz="5400" b="1" cap="none" spc="50" dirty="0">
              <a:ln w="9525" cmpd="sng">
                <a:solidFill>
                  <a:schemeClr val="accent1"/>
                </a:solidFill>
                <a:prstDash val="solid"/>
              </a:ln>
              <a:solidFill>
                <a:srgbClr val="70AD47">
                  <a:tint val="1000"/>
                </a:srgbClr>
              </a:solidFill>
              <a:effectLst>
                <a:glow rad="38100">
                  <a:schemeClr val="accent1">
                    <a:alpha val="40000"/>
                  </a:schemeClr>
                </a:glow>
              </a:effectLst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77676BE3-4D7A-42C4-BB59-10983D66BC8E}"/>
              </a:ext>
            </a:extLst>
          </p:cNvPr>
          <p:cNvSpPr/>
          <p:nvPr/>
        </p:nvSpPr>
        <p:spPr>
          <a:xfrm>
            <a:off x="1275288" y="167698"/>
            <a:ext cx="104182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לפניכם מילות קישור. מיינו אותן ל- 4 קבוצות בטבלה שלפניכם.</a:t>
            </a: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D5AB3A9E-281E-455E-91E3-FA7770DEF758}"/>
              </a:ext>
            </a:extLst>
          </p:cNvPr>
          <p:cNvSpPr/>
          <p:nvPr/>
        </p:nvSpPr>
        <p:spPr>
          <a:xfrm>
            <a:off x="10402493" y="752473"/>
            <a:ext cx="11977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מפאת</a:t>
            </a:r>
          </a:p>
        </p:txBody>
      </p:sp>
      <p:sp>
        <p:nvSpPr>
          <p:cNvPr id="18" name="מלבן 17">
            <a:extLst>
              <a:ext uri="{FF2B5EF4-FFF2-40B4-BE49-F238E27FC236}">
                <a16:creationId xmlns:a16="http://schemas.microsoft.com/office/drawing/2014/main" id="{62FED0EE-D7CF-479C-BAE2-BB9BBED15D23}"/>
              </a:ext>
            </a:extLst>
          </p:cNvPr>
          <p:cNvSpPr/>
          <p:nvPr/>
        </p:nvSpPr>
        <p:spPr>
          <a:xfrm>
            <a:off x="9550978" y="752472"/>
            <a:ext cx="8515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אילו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C76976B9-4699-43F3-8712-1A9F26D5025D}"/>
              </a:ext>
            </a:extLst>
          </p:cNvPr>
          <p:cNvSpPr/>
          <p:nvPr/>
        </p:nvSpPr>
        <p:spPr>
          <a:xfrm>
            <a:off x="8633739" y="752471"/>
            <a:ext cx="9172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בשל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00D548BF-4FC5-4736-AAB3-089527B08715}"/>
              </a:ext>
            </a:extLst>
          </p:cNvPr>
          <p:cNvSpPr/>
          <p:nvPr/>
        </p:nvSpPr>
        <p:spPr>
          <a:xfrm>
            <a:off x="7897507" y="752470"/>
            <a:ext cx="7248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כדי</a:t>
            </a: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3A11C70A-D1B2-42DF-941F-15E3AECAE177}"/>
              </a:ext>
            </a:extLst>
          </p:cNvPr>
          <p:cNvSpPr/>
          <p:nvPr/>
        </p:nvSpPr>
        <p:spPr>
          <a:xfrm>
            <a:off x="6739819" y="752470"/>
            <a:ext cx="11576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לפיכך</a:t>
            </a: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8958AE54-8A8F-48CE-96DF-D10D36357B4C}"/>
              </a:ext>
            </a:extLst>
          </p:cNvPr>
          <p:cNvSpPr/>
          <p:nvPr/>
        </p:nvSpPr>
        <p:spPr>
          <a:xfrm>
            <a:off x="5086378" y="752470"/>
            <a:ext cx="15840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כיוון ש...</a:t>
            </a:r>
          </a:p>
        </p:txBody>
      </p:sp>
      <p:sp>
        <p:nvSpPr>
          <p:cNvPr id="23" name="מלבן 22">
            <a:extLst>
              <a:ext uri="{FF2B5EF4-FFF2-40B4-BE49-F238E27FC236}">
                <a16:creationId xmlns:a16="http://schemas.microsoft.com/office/drawing/2014/main" id="{CFC39160-70CB-409C-AC69-CF5228C51BE7}"/>
              </a:ext>
            </a:extLst>
          </p:cNvPr>
          <p:cNvSpPr/>
          <p:nvPr/>
        </p:nvSpPr>
        <p:spPr>
          <a:xfrm>
            <a:off x="3026199" y="778070"/>
            <a:ext cx="20601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במטרה ל...</a:t>
            </a:r>
          </a:p>
        </p:txBody>
      </p:sp>
      <p:sp>
        <p:nvSpPr>
          <p:cNvPr id="24" name="מלבן 23">
            <a:extLst>
              <a:ext uri="{FF2B5EF4-FFF2-40B4-BE49-F238E27FC236}">
                <a16:creationId xmlns:a16="http://schemas.microsoft.com/office/drawing/2014/main" id="{A200AAA9-9861-40F6-A918-4BB2014A7BE2}"/>
              </a:ext>
            </a:extLst>
          </p:cNvPr>
          <p:cNvSpPr/>
          <p:nvPr/>
        </p:nvSpPr>
        <p:spPr>
          <a:xfrm>
            <a:off x="1732381" y="778070"/>
            <a:ext cx="13276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אלמלא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5" name="מלבן 24">
            <a:extLst>
              <a:ext uri="{FF2B5EF4-FFF2-40B4-BE49-F238E27FC236}">
                <a16:creationId xmlns:a16="http://schemas.microsoft.com/office/drawing/2014/main" id="{CA3946CC-9407-4806-A881-6F9B1DC44B50}"/>
              </a:ext>
            </a:extLst>
          </p:cNvPr>
          <p:cNvSpPr/>
          <p:nvPr/>
        </p:nvSpPr>
        <p:spPr>
          <a:xfrm>
            <a:off x="78940" y="778069"/>
            <a:ext cx="16289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משום כך</a:t>
            </a:r>
          </a:p>
        </p:txBody>
      </p:sp>
      <p:sp>
        <p:nvSpPr>
          <p:cNvPr id="26" name="מלבן 25">
            <a:extLst>
              <a:ext uri="{FF2B5EF4-FFF2-40B4-BE49-F238E27FC236}">
                <a16:creationId xmlns:a16="http://schemas.microsoft.com/office/drawing/2014/main" id="{D1B34654-A477-48FA-8099-DE806170C6FB}"/>
              </a:ext>
            </a:extLst>
          </p:cNvPr>
          <p:cNvSpPr/>
          <p:nvPr/>
        </p:nvSpPr>
        <p:spPr>
          <a:xfrm>
            <a:off x="9897548" y="1248429"/>
            <a:ext cx="17027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מפני ש...</a:t>
            </a:r>
          </a:p>
        </p:txBody>
      </p:sp>
      <p:sp>
        <p:nvSpPr>
          <p:cNvPr id="27" name="מלבן 26">
            <a:extLst>
              <a:ext uri="{FF2B5EF4-FFF2-40B4-BE49-F238E27FC236}">
                <a16:creationId xmlns:a16="http://schemas.microsoft.com/office/drawing/2014/main" id="{8D764355-60C9-4D50-9B4E-A7D78015F17B}"/>
              </a:ext>
            </a:extLst>
          </p:cNvPr>
          <p:cNvSpPr/>
          <p:nvPr/>
        </p:nvSpPr>
        <p:spPr>
          <a:xfrm>
            <a:off x="9398693" y="1248427"/>
            <a:ext cx="4988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כי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8" name="מלבן 27">
            <a:extLst>
              <a:ext uri="{FF2B5EF4-FFF2-40B4-BE49-F238E27FC236}">
                <a16:creationId xmlns:a16="http://schemas.microsoft.com/office/drawing/2014/main" id="{BD1EDFF9-34A7-4A3A-9F66-53BC92A9F0DE}"/>
              </a:ext>
            </a:extLst>
          </p:cNvPr>
          <p:cNvSpPr/>
          <p:nvPr/>
        </p:nvSpPr>
        <p:spPr>
          <a:xfrm>
            <a:off x="8368121" y="1248427"/>
            <a:ext cx="9813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למען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29" name="מלבן 28">
            <a:extLst>
              <a:ext uri="{FF2B5EF4-FFF2-40B4-BE49-F238E27FC236}">
                <a16:creationId xmlns:a16="http://schemas.microsoft.com/office/drawing/2014/main" id="{8F7BE49A-D3E4-4E1C-AAF9-0B232ED65CBC}"/>
              </a:ext>
            </a:extLst>
          </p:cNvPr>
          <p:cNvSpPr/>
          <p:nvPr/>
        </p:nvSpPr>
        <p:spPr>
          <a:xfrm>
            <a:off x="6365516" y="1283213"/>
            <a:ext cx="19543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בתנאי ש...</a:t>
            </a:r>
          </a:p>
        </p:txBody>
      </p:sp>
      <p:sp>
        <p:nvSpPr>
          <p:cNvPr id="30" name="מלבן 29">
            <a:extLst>
              <a:ext uri="{FF2B5EF4-FFF2-40B4-BE49-F238E27FC236}">
                <a16:creationId xmlns:a16="http://schemas.microsoft.com/office/drawing/2014/main" id="{39C444CD-1685-42DC-AD98-93A4EBD6080E}"/>
              </a:ext>
            </a:extLst>
          </p:cNvPr>
          <p:cNvSpPr/>
          <p:nvPr/>
        </p:nvSpPr>
        <p:spPr>
          <a:xfrm>
            <a:off x="5339141" y="1294321"/>
            <a:ext cx="101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בגלל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1" name="מלבן 30">
            <a:extLst>
              <a:ext uri="{FF2B5EF4-FFF2-40B4-BE49-F238E27FC236}">
                <a16:creationId xmlns:a16="http://schemas.microsoft.com/office/drawing/2014/main" id="{0844552E-991E-4DEC-8361-EEC9D3825C13}"/>
              </a:ext>
            </a:extLst>
          </p:cNvPr>
          <p:cNvSpPr/>
          <p:nvPr/>
        </p:nvSpPr>
        <p:spPr>
          <a:xfrm>
            <a:off x="4074051" y="1283212"/>
            <a:ext cx="12650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בשביל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2" name="מלבן 31">
            <a:extLst>
              <a:ext uri="{FF2B5EF4-FFF2-40B4-BE49-F238E27FC236}">
                <a16:creationId xmlns:a16="http://schemas.microsoft.com/office/drawing/2014/main" id="{EB1EC399-A4B1-4BE4-842B-384B806DD6EF}"/>
              </a:ext>
            </a:extLst>
          </p:cNvPr>
          <p:cNvSpPr/>
          <p:nvPr/>
        </p:nvSpPr>
        <p:spPr>
          <a:xfrm>
            <a:off x="2418947" y="1283211"/>
            <a:ext cx="16850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היות ש...</a:t>
            </a:r>
          </a:p>
        </p:txBody>
      </p:sp>
      <p:sp>
        <p:nvSpPr>
          <p:cNvPr id="33" name="מלבן 32">
            <a:extLst>
              <a:ext uri="{FF2B5EF4-FFF2-40B4-BE49-F238E27FC236}">
                <a16:creationId xmlns:a16="http://schemas.microsoft.com/office/drawing/2014/main" id="{BB727715-3AF1-441E-94FB-69DFA207496D}"/>
              </a:ext>
            </a:extLst>
          </p:cNvPr>
          <p:cNvSpPr/>
          <p:nvPr/>
        </p:nvSpPr>
        <p:spPr>
          <a:xfrm>
            <a:off x="971115" y="1283210"/>
            <a:ext cx="14478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בשל כך</a:t>
            </a:r>
          </a:p>
        </p:txBody>
      </p:sp>
      <p:sp>
        <p:nvSpPr>
          <p:cNvPr id="34" name="מלבן 33">
            <a:extLst>
              <a:ext uri="{FF2B5EF4-FFF2-40B4-BE49-F238E27FC236}">
                <a16:creationId xmlns:a16="http://schemas.microsoft.com/office/drawing/2014/main" id="{C3906E85-A95C-4970-93CD-870DD83BCB76}"/>
              </a:ext>
            </a:extLst>
          </p:cNvPr>
          <p:cNvSpPr/>
          <p:nvPr/>
        </p:nvSpPr>
        <p:spPr>
          <a:xfrm>
            <a:off x="10919079" y="1774702"/>
            <a:ext cx="6735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אם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5" name="מלבן 34">
            <a:extLst>
              <a:ext uri="{FF2B5EF4-FFF2-40B4-BE49-F238E27FC236}">
                <a16:creationId xmlns:a16="http://schemas.microsoft.com/office/drawing/2014/main" id="{F268650C-742C-473A-BDFC-27E0989D4347}"/>
              </a:ext>
            </a:extLst>
          </p:cNvPr>
          <p:cNvSpPr/>
          <p:nvPr/>
        </p:nvSpPr>
        <p:spPr>
          <a:xfrm>
            <a:off x="9594237" y="1771244"/>
            <a:ext cx="12939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אילולא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36" name="מלבן 35">
            <a:extLst>
              <a:ext uri="{FF2B5EF4-FFF2-40B4-BE49-F238E27FC236}">
                <a16:creationId xmlns:a16="http://schemas.microsoft.com/office/drawing/2014/main" id="{29ECD53E-C71C-4B7F-B30E-8797ABA81D94}"/>
              </a:ext>
            </a:extLst>
          </p:cNvPr>
          <p:cNvSpPr/>
          <p:nvPr/>
        </p:nvSpPr>
        <p:spPr>
          <a:xfrm>
            <a:off x="8818752" y="1771384"/>
            <a:ext cx="8146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ולכן</a:t>
            </a:r>
          </a:p>
        </p:txBody>
      </p:sp>
      <p:sp>
        <p:nvSpPr>
          <p:cNvPr id="37" name="מלבן 36">
            <a:extLst>
              <a:ext uri="{FF2B5EF4-FFF2-40B4-BE49-F238E27FC236}">
                <a16:creationId xmlns:a16="http://schemas.microsoft.com/office/drawing/2014/main" id="{695924E5-90B4-41AE-B5A8-8C5CC027131C}"/>
              </a:ext>
            </a:extLst>
          </p:cNvPr>
          <p:cNvSpPr/>
          <p:nvPr/>
        </p:nvSpPr>
        <p:spPr>
          <a:xfrm>
            <a:off x="6971773" y="1776162"/>
            <a:ext cx="18469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משום ש...</a:t>
            </a:r>
          </a:p>
        </p:txBody>
      </p:sp>
      <p:sp>
        <p:nvSpPr>
          <p:cNvPr id="38" name="מלבן 37">
            <a:extLst>
              <a:ext uri="{FF2B5EF4-FFF2-40B4-BE49-F238E27FC236}">
                <a16:creationId xmlns:a16="http://schemas.microsoft.com/office/drawing/2014/main" id="{843A9D25-EA44-4845-AC79-DBA553E31323}"/>
              </a:ext>
            </a:extLst>
          </p:cNvPr>
          <p:cNvSpPr/>
          <p:nvPr/>
        </p:nvSpPr>
        <p:spPr>
          <a:xfrm>
            <a:off x="4773643" y="1792095"/>
            <a:ext cx="22637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כתוצאה מכך</a:t>
            </a:r>
          </a:p>
        </p:txBody>
      </p:sp>
      <p:sp>
        <p:nvSpPr>
          <p:cNvPr id="39" name="מלבן 38">
            <a:extLst>
              <a:ext uri="{FF2B5EF4-FFF2-40B4-BE49-F238E27FC236}">
                <a16:creationId xmlns:a16="http://schemas.microsoft.com/office/drawing/2014/main" id="{9A6069CB-8D8B-4737-8A08-4134E36FB9CC}"/>
              </a:ext>
            </a:extLst>
          </p:cNvPr>
          <p:cNvSpPr/>
          <p:nvPr/>
        </p:nvSpPr>
        <p:spPr>
          <a:xfrm>
            <a:off x="3769444" y="1799651"/>
            <a:ext cx="10390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על כן</a:t>
            </a:r>
          </a:p>
        </p:txBody>
      </p:sp>
      <p:sp>
        <p:nvSpPr>
          <p:cNvPr id="40" name="מלבן 39">
            <a:extLst>
              <a:ext uri="{FF2B5EF4-FFF2-40B4-BE49-F238E27FC236}">
                <a16:creationId xmlns:a16="http://schemas.microsoft.com/office/drawing/2014/main" id="{8BB520EE-B4EC-44F0-ABF2-971036645EE4}"/>
              </a:ext>
            </a:extLst>
          </p:cNvPr>
          <p:cNvSpPr/>
          <p:nvPr/>
        </p:nvSpPr>
        <p:spPr>
          <a:xfrm>
            <a:off x="2369192" y="1818890"/>
            <a:ext cx="14173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על מנת</a:t>
            </a:r>
          </a:p>
        </p:txBody>
      </p:sp>
      <p:sp>
        <p:nvSpPr>
          <p:cNvPr id="41" name="מלבן 40">
            <a:extLst>
              <a:ext uri="{FF2B5EF4-FFF2-40B4-BE49-F238E27FC236}">
                <a16:creationId xmlns:a16="http://schemas.microsoft.com/office/drawing/2014/main" id="{E554D25F-F8F5-411F-A50E-B36B2C8A01FC}"/>
              </a:ext>
            </a:extLst>
          </p:cNvPr>
          <p:cNvSpPr/>
          <p:nvPr/>
        </p:nvSpPr>
        <p:spPr>
          <a:xfrm>
            <a:off x="1423578" y="1843069"/>
            <a:ext cx="9428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לולא</a:t>
            </a:r>
          </a:p>
        </p:txBody>
      </p:sp>
      <p:sp>
        <p:nvSpPr>
          <p:cNvPr id="42" name="מלבן 41">
            <a:extLst>
              <a:ext uri="{FF2B5EF4-FFF2-40B4-BE49-F238E27FC236}">
                <a16:creationId xmlns:a16="http://schemas.microsoft.com/office/drawing/2014/main" id="{34B41D19-7FDF-42A1-BC7F-61C26CA7BB34}"/>
              </a:ext>
            </a:extLst>
          </p:cNvPr>
          <p:cNvSpPr/>
          <p:nvPr/>
        </p:nvSpPr>
        <p:spPr>
          <a:xfrm>
            <a:off x="10593979" y="3767933"/>
            <a:ext cx="119776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מפאת</a:t>
            </a:r>
          </a:p>
        </p:txBody>
      </p:sp>
      <p:sp>
        <p:nvSpPr>
          <p:cNvPr id="43" name="מלבן 42">
            <a:extLst>
              <a:ext uri="{FF2B5EF4-FFF2-40B4-BE49-F238E27FC236}">
                <a16:creationId xmlns:a16="http://schemas.microsoft.com/office/drawing/2014/main" id="{E6CBF4D2-08EA-49C1-AE84-FF0093F9E2D8}"/>
              </a:ext>
            </a:extLst>
          </p:cNvPr>
          <p:cNvSpPr/>
          <p:nvPr/>
        </p:nvSpPr>
        <p:spPr>
          <a:xfrm>
            <a:off x="2442731" y="3817562"/>
            <a:ext cx="8515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אילו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4" name="מלבן 43">
            <a:extLst>
              <a:ext uri="{FF2B5EF4-FFF2-40B4-BE49-F238E27FC236}">
                <a16:creationId xmlns:a16="http://schemas.microsoft.com/office/drawing/2014/main" id="{C619E8E7-13C2-45A8-9F29-0385A17C2319}"/>
              </a:ext>
            </a:extLst>
          </p:cNvPr>
          <p:cNvSpPr/>
          <p:nvPr/>
        </p:nvSpPr>
        <p:spPr>
          <a:xfrm>
            <a:off x="10929339" y="4407685"/>
            <a:ext cx="91723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בשל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45" name="מלבן 44">
            <a:extLst>
              <a:ext uri="{FF2B5EF4-FFF2-40B4-BE49-F238E27FC236}">
                <a16:creationId xmlns:a16="http://schemas.microsoft.com/office/drawing/2014/main" id="{E36CF8D3-92D1-4AB0-9083-FFD065A80941}"/>
              </a:ext>
            </a:extLst>
          </p:cNvPr>
          <p:cNvSpPr/>
          <p:nvPr/>
        </p:nvSpPr>
        <p:spPr>
          <a:xfrm>
            <a:off x="5171671" y="3788033"/>
            <a:ext cx="72487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כדי</a:t>
            </a:r>
          </a:p>
        </p:txBody>
      </p:sp>
      <p:sp>
        <p:nvSpPr>
          <p:cNvPr id="46" name="מלבן 45">
            <a:extLst>
              <a:ext uri="{FF2B5EF4-FFF2-40B4-BE49-F238E27FC236}">
                <a16:creationId xmlns:a16="http://schemas.microsoft.com/office/drawing/2014/main" id="{669CEFA3-7273-40BD-9F15-48801B499892}"/>
              </a:ext>
            </a:extLst>
          </p:cNvPr>
          <p:cNvSpPr/>
          <p:nvPr/>
        </p:nvSpPr>
        <p:spPr>
          <a:xfrm>
            <a:off x="7061416" y="3767489"/>
            <a:ext cx="11576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לפיכך</a:t>
            </a:r>
          </a:p>
        </p:txBody>
      </p:sp>
      <p:sp>
        <p:nvSpPr>
          <p:cNvPr id="47" name="מלבן 46">
            <a:extLst>
              <a:ext uri="{FF2B5EF4-FFF2-40B4-BE49-F238E27FC236}">
                <a16:creationId xmlns:a16="http://schemas.microsoft.com/office/drawing/2014/main" id="{35C6CD76-82AF-4F4A-BCBD-EC1F6FB7356A}"/>
              </a:ext>
            </a:extLst>
          </p:cNvPr>
          <p:cNvSpPr/>
          <p:nvPr/>
        </p:nvSpPr>
        <p:spPr>
          <a:xfrm>
            <a:off x="10334323" y="4996492"/>
            <a:ext cx="158408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כיוון ש...</a:t>
            </a:r>
          </a:p>
        </p:txBody>
      </p:sp>
      <p:sp>
        <p:nvSpPr>
          <p:cNvPr id="48" name="מלבן 47">
            <a:extLst>
              <a:ext uri="{FF2B5EF4-FFF2-40B4-BE49-F238E27FC236}">
                <a16:creationId xmlns:a16="http://schemas.microsoft.com/office/drawing/2014/main" id="{571EF07F-B6D2-48C2-A5C7-C9A86C541834}"/>
              </a:ext>
            </a:extLst>
          </p:cNvPr>
          <p:cNvSpPr/>
          <p:nvPr/>
        </p:nvSpPr>
        <p:spPr>
          <a:xfrm>
            <a:off x="3925957" y="4402337"/>
            <a:ext cx="20601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במטרה ל...</a:t>
            </a:r>
          </a:p>
        </p:txBody>
      </p:sp>
      <p:sp>
        <p:nvSpPr>
          <p:cNvPr id="49" name="מלבן 48">
            <a:extLst>
              <a:ext uri="{FF2B5EF4-FFF2-40B4-BE49-F238E27FC236}">
                <a16:creationId xmlns:a16="http://schemas.microsoft.com/office/drawing/2014/main" id="{A5625386-3C7B-44A7-9E3E-5C300324609A}"/>
              </a:ext>
            </a:extLst>
          </p:cNvPr>
          <p:cNvSpPr/>
          <p:nvPr/>
        </p:nvSpPr>
        <p:spPr>
          <a:xfrm>
            <a:off x="2022618" y="4368603"/>
            <a:ext cx="132760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אלמלא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0" name="מלבן 49">
            <a:extLst>
              <a:ext uri="{FF2B5EF4-FFF2-40B4-BE49-F238E27FC236}">
                <a16:creationId xmlns:a16="http://schemas.microsoft.com/office/drawing/2014/main" id="{33305BCD-892E-43B4-B8FF-367A092E75AF}"/>
              </a:ext>
            </a:extLst>
          </p:cNvPr>
          <p:cNvSpPr/>
          <p:nvPr/>
        </p:nvSpPr>
        <p:spPr>
          <a:xfrm>
            <a:off x="10311882" y="5554614"/>
            <a:ext cx="162897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משום כך</a:t>
            </a:r>
          </a:p>
        </p:txBody>
      </p:sp>
      <p:sp>
        <p:nvSpPr>
          <p:cNvPr id="51" name="מלבן 50">
            <a:extLst>
              <a:ext uri="{FF2B5EF4-FFF2-40B4-BE49-F238E27FC236}">
                <a16:creationId xmlns:a16="http://schemas.microsoft.com/office/drawing/2014/main" id="{C3D0338B-DD52-4E68-8F58-93E3837B3B45}"/>
              </a:ext>
            </a:extLst>
          </p:cNvPr>
          <p:cNvSpPr/>
          <p:nvPr/>
        </p:nvSpPr>
        <p:spPr>
          <a:xfrm>
            <a:off x="10231476" y="6147452"/>
            <a:ext cx="170270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מפני ש...</a:t>
            </a:r>
          </a:p>
        </p:txBody>
      </p:sp>
      <p:sp>
        <p:nvSpPr>
          <p:cNvPr id="52" name="מלבן 51">
            <a:extLst>
              <a:ext uri="{FF2B5EF4-FFF2-40B4-BE49-F238E27FC236}">
                <a16:creationId xmlns:a16="http://schemas.microsoft.com/office/drawing/2014/main" id="{B0B5FC86-5EE7-4B0B-B6B0-2F149E38D6C4}"/>
              </a:ext>
            </a:extLst>
          </p:cNvPr>
          <p:cNvSpPr/>
          <p:nvPr/>
        </p:nvSpPr>
        <p:spPr>
          <a:xfrm>
            <a:off x="9383971" y="3738075"/>
            <a:ext cx="49885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כי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3" name="מלבן 52">
            <a:extLst>
              <a:ext uri="{FF2B5EF4-FFF2-40B4-BE49-F238E27FC236}">
                <a16:creationId xmlns:a16="http://schemas.microsoft.com/office/drawing/2014/main" id="{5B0F677B-B5CA-4269-9578-A91F780AF312}"/>
              </a:ext>
            </a:extLst>
          </p:cNvPr>
          <p:cNvSpPr/>
          <p:nvPr/>
        </p:nvSpPr>
        <p:spPr>
          <a:xfrm>
            <a:off x="4928024" y="5012158"/>
            <a:ext cx="9813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למען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4" name="מלבן 53">
            <a:extLst>
              <a:ext uri="{FF2B5EF4-FFF2-40B4-BE49-F238E27FC236}">
                <a16:creationId xmlns:a16="http://schemas.microsoft.com/office/drawing/2014/main" id="{FB34C220-0E2E-462C-B7F6-0727DE9A648E}"/>
              </a:ext>
            </a:extLst>
          </p:cNvPr>
          <p:cNvSpPr/>
          <p:nvPr/>
        </p:nvSpPr>
        <p:spPr>
          <a:xfrm>
            <a:off x="1441756" y="4930396"/>
            <a:ext cx="19543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בתנאי ש...</a:t>
            </a:r>
          </a:p>
        </p:txBody>
      </p:sp>
      <p:sp>
        <p:nvSpPr>
          <p:cNvPr id="55" name="מלבן 54">
            <a:extLst>
              <a:ext uri="{FF2B5EF4-FFF2-40B4-BE49-F238E27FC236}">
                <a16:creationId xmlns:a16="http://schemas.microsoft.com/office/drawing/2014/main" id="{F5C298E7-A7F5-4589-9E52-E961C8D1CCED}"/>
              </a:ext>
            </a:extLst>
          </p:cNvPr>
          <p:cNvSpPr/>
          <p:nvPr/>
        </p:nvSpPr>
        <p:spPr>
          <a:xfrm>
            <a:off x="8933798" y="4384195"/>
            <a:ext cx="101502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בגלל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6" name="מלבן 55">
            <a:extLst>
              <a:ext uri="{FF2B5EF4-FFF2-40B4-BE49-F238E27FC236}">
                <a16:creationId xmlns:a16="http://schemas.microsoft.com/office/drawing/2014/main" id="{C763B8D4-6146-4639-A52F-98935027FD38}"/>
              </a:ext>
            </a:extLst>
          </p:cNvPr>
          <p:cNvSpPr/>
          <p:nvPr/>
        </p:nvSpPr>
        <p:spPr>
          <a:xfrm>
            <a:off x="4699609" y="5603911"/>
            <a:ext cx="126509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בשביל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57" name="מלבן 56">
            <a:extLst>
              <a:ext uri="{FF2B5EF4-FFF2-40B4-BE49-F238E27FC236}">
                <a16:creationId xmlns:a16="http://schemas.microsoft.com/office/drawing/2014/main" id="{862340BD-B8AD-4A1A-B840-82423548A16A}"/>
              </a:ext>
            </a:extLst>
          </p:cNvPr>
          <p:cNvSpPr/>
          <p:nvPr/>
        </p:nvSpPr>
        <p:spPr>
          <a:xfrm>
            <a:off x="8319897" y="4996492"/>
            <a:ext cx="168507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היות ש...</a:t>
            </a:r>
          </a:p>
        </p:txBody>
      </p:sp>
      <p:sp>
        <p:nvSpPr>
          <p:cNvPr id="58" name="מלבן 57">
            <a:extLst>
              <a:ext uri="{FF2B5EF4-FFF2-40B4-BE49-F238E27FC236}">
                <a16:creationId xmlns:a16="http://schemas.microsoft.com/office/drawing/2014/main" id="{2AE7F7B5-D8D4-419B-9324-3FFBEBE6AA7C}"/>
              </a:ext>
            </a:extLst>
          </p:cNvPr>
          <p:cNvSpPr/>
          <p:nvPr/>
        </p:nvSpPr>
        <p:spPr>
          <a:xfrm>
            <a:off x="6820636" y="4390704"/>
            <a:ext cx="1447832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בשל כך</a:t>
            </a:r>
          </a:p>
        </p:txBody>
      </p:sp>
      <p:sp>
        <p:nvSpPr>
          <p:cNvPr id="59" name="מלבן 58">
            <a:extLst>
              <a:ext uri="{FF2B5EF4-FFF2-40B4-BE49-F238E27FC236}">
                <a16:creationId xmlns:a16="http://schemas.microsoft.com/office/drawing/2014/main" id="{BE742AB3-C3C3-4ED5-9C59-E8AA37ADFCFC}"/>
              </a:ext>
            </a:extLst>
          </p:cNvPr>
          <p:cNvSpPr/>
          <p:nvPr/>
        </p:nvSpPr>
        <p:spPr>
          <a:xfrm>
            <a:off x="2702538" y="5603912"/>
            <a:ext cx="67358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אם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0" name="מלבן 59">
            <a:extLst>
              <a:ext uri="{FF2B5EF4-FFF2-40B4-BE49-F238E27FC236}">
                <a16:creationId xmlns:a16="http://schemas.microsoft.com/office/drawing/2014/main" id="{7B700C9A-68BC-4E90-BCBD-44A1AF97AF16}"/>
              </a:ext>
            </a:extLst>
          </p:cNvPr>
          <p:cNvSpPr/>
          <p:nvPr/>
        </p:nvSpPr>
        <p:spPr>
          <a:xfrm>
            <a:off x="2102193" y="6201859"/>
            <a:ext cx="129394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אילולא</a:t>
            </a:r>
            <a:endParaRPr lang="he-IL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61" name="מלבן 60">
            <a:extLst>
              <a:ext uri="{FF2B5EF4-FFF2-40B4-BE49-F238E27FC236}">
                <a16:creationId xmlns:a16="http://schemas.microsoft.com/office/drawing/2014/main" id="{B2CFE317-F46C-4B7D-ACCC-588602F83636}"/>
              </a:ext>
            </a:extLst>
          </p:cNvPr>
          <p:cNvSpPr/>
          <p:nvPr/>
        </p:nvSpPr>
        <p:spPr>
          <a:xfrm>
            <a:off x="7474668" y="5003349"/>
            <a:ext cx="81464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ולכן</a:t>
            </a:r>
          </a:p>
        </p:txBody>
      </p:sp>
      <p:sp>
        <p:nvSpPr>
          <p:cNvPr id="62" name="מלבן 61">
            <a:extLst>
              <a:ext uri="{FF2B5EF4-FFF2-40B4-BE49-F238E27FC236}">
                <a16:creationId xmlns:a16="http://schemas.microsoft.com/office/drawing/2014/main" id="{D7BD20C3-E700-4B32-AA75-78B3FB1C139D}"/>
              </a:ext>
            </a:extLst>
          </p:cNvPr>
          <p:cNvSpPr/>
          <p:nvPr/>
        </p:nvSpPr>
        <p:spPr>
          <a:xfrm>
            <a:off x="8212311" y="5663076"/>
            <a:ext cx="184697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משום ש...</a:t>
            </a:r>
          </a:p>
        </p:txBody>
      </p:sp>
      <p:sp>
        <p:nvSpPr>
          <p:cNvPr id="64" name="מלבן 63">
            <a:extLst>
              <a:ext uri="{FF2B5EF4-FFF2-40B4-BE49-F238E27FC236}">
                <a16:creationId xmlns:a16="http://schemas.microsoft.com/office/drawing/2014/main" id="{472F87D6-7577-4100-8485-27628CAA916D}"/>
              </a:ext>
            </a:extLst>
          </p:cNvPr>
          <p:cNvSpPr/>
          <p:nvPr/>
        </p:nvSpPr>
        <p:spPr>
          <a:xfrm>
            <a:off x="6046080" y="5647392"/>
            <a:ext cx="22637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כתוצאה מכך</a:t>
            </a:r>
          </a:p>
        </p:txBody>
      </p:sp>
      <p:sp>
        <p:nvSpPr>
          <p:cNvPr id="65" name="מלבן 64">
            <a:extLst>
              <a:ext uri="{FF2B5EF4-FFF2-40B4-BE49-F238E27FC236}">
                <a16:creationId xmlns:a16="http://schemas.microsoft.com/office/drawing/2014/main" id="{E7CCD7F9-3258-42E5-B16D-5877BB133A10}"/>
              </a:ext>
            </a:extLst>
          </p:cNvPr>
          <p:cNvSpPr/>
          <p:nvPr/>
        </p:nvSpPr>
        <p:spPr>
          <a:xfrm>
            <a:off x="7250248" y="6210128"/>
            <a:ext cx="10390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על כן</a:t>
            </a:r>
          </a:p>
        </p:txBody>
      </p:sp>
      <p:sp>
        <p:nvSpPr>
          <p:cNvPr id="66" name="מלבן 65">
            <a:extLst>
              <a:ext uri="{FF2B5EF4-FFF2-40B4-BE49-F238E27FC236}">
                <a16:creationId xmlns:a16="http://schemas.microsoft.com/office/drawing/2014/main" id="{DCBD691F-7F82-443C-ACAA-1062FB998B08}"/>
              </a:ext>
            </a:extLst>
          </p:cNvPr>
          <p:cNvSpPr/>
          <p:nvPr/>
        </p:nvSpPr>
        <p:spPr>
          <a:xfrm>
            <a:off x="4568761" y="6201858"/>
            <a:ext cx="14173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על מנת</a:t>
            </a:r>
          </a:p>
        </p:txBody>
      </p:sp>
      <p:sp>
        <p:nvSpPr>
          <p:cNvPr id="67" name="מלבן 66">
            <a:extLst>
              <a:ext uri="{FF2B5EF4-FFF2-40B4-BE49-F238E27FC236}">
                <a16:creationId xmlns:a16="http://schemas.microsoft.com/office/drawing/2014/main" id="{F2305ACB-2496-4A3B-B803-D1A2EE059F38}"/>
              </a:ext>
            </a:extLst>
          </p:cNvPr>
          <p:cNvSpPr/>
          <p:nvPr/>
        </p:nvSpPr>
        <p:spPr>
          <a:xfrm>
            <a:off x="926135" y="3786958"/>
            <a:ext cx="9428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לולא</a:t>
            </a:r>
          </a:p>
        </p:txBody>
      </p:sp>
    </p:spTree>
    <p:extLst>
      <p:ext uri="{BB962C8B-B14F-4D97-AF65-F5344CB8AC3E}">
        <p14:creationId xmlns:p14="http://schemas.microsoft.com/office/powerpoint/2010/main" val="2066934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9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0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4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8" fill="hold">
                      <p:stCondLst>
                        <p:cond delay="indefinite"/>
                      </p:stCondLst>
                      <p:childTnLst>
                        <p:par>
                          <p:cTn id="179" fill="hold">
                            <p:stCondLst>
                              <p:cond delay="0"/>
                            </p:stCondLst>
                            <p:childTnLst>
                              <p:par>
                                <p:cTn id="1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8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9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0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1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>
                      <p:stCondLst>
                        <p:cond delay="indefinite"/>
                      </p:stCondLst>
                      <p:childTnLst>
                        <p:par>
                          <p:cTn id="224" fill="hold">
                            <p:stCondLst>
                              <p:cond delay="0"/>
                            </p:stCondLst>
                            <p:childTnLst>
                              <p:par>
                                <p:cTn id="2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8" fill="hold">
                      <p:stCondLst>
                        <p:cond delay="indefinite"/>
                      </p:stCondLst>
                      <p:childTnLst>
                        <p:par>
                          <p:cTn id="229" fill="hold">
                            <p:stCondLst>
                              <p:cond delay="0"/>
                            </p:stCondLst>
                            <p:childTnLst>
                              <p:par>
                                <p:cTn id="2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3" fill="hold">
                      <p:stCondLst>
                        <p:cond delay="indefinite"/>
                      </p:stCondLst>
                      <p:childTnLst>
                        <p:par>
                          <p:cTn id="234" fill="hold">
                            <p:stCondLst>
                              <p:cond delay="0"/>
                            </p:stCondLst>
                            <p:childTnLst>
                              <p:par>
                                <p:cTn id="2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3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3" fill="hold">
                      <p:stCondLst>
                        <p:cond delay="indefinite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4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8" fill="hold">
                      <p:stCondLst>
                        <p:cond delay="indefinite"/>
                      </p:stCondLst>
                      <p:childTnLst>
                        <p:par>
                          <p:cTn id="249" fill="hold">
                            <p:stCondLst>
                              <p:cond delay="0"/>
                            </p:stCondLst>
                            <p:childTnLst>
                              <p:par>
                                <p:cTn id="2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3" fill="hold">
                      <p:stCondLst>
                        <p:cond delay="indefinite"/>
                      </p:stCondLst>
                      <p:childTnLst>
                        <p:par>
                          <p:cTn id="254" fill="hold">
                            <p:stCondLst>
                              <p:cond delay="0"/>
                            </p:stCondLst>
                            <p:childTnLst>
                              <p:par>
                                <p:cTn id="25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5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>
                      <p:stCondLst>
                        <p:cond delay="indefinite"/>
                      </p:stCondLst>
                      <p:childTnLst>
                        <p:par>
                          <p:cTn id="264" fill="hold">
                            <p:stCondLst>
                              <p:cond delay="0"/>
                            </p:stCondLst>
                            <p:childTnLst>
                              <p:par>
                                <p:cTn id="26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>
                      <p:stCondLst>
                        <p:cond delay="indefinite"/>
                      </p:stCondLst>
                      <p:childTnLst>
                        <p:par>
                          <p:cTn id="269" fill="hold">
                            <p:stCondLst>
                              <p:cond delay="0"/>
                            </p:stCondLst>
                            <p:childTnLst>
                              <p:par>
                                <p:cTn id="2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>
                      <p:stCondLst>
                        <p:cond delay="indefinite"/>
                      </p:stCondLst>
                      <p:childTnLst>
                        <p:par>
                          <p:cTn id="274" fill="hold">
                            <p:stCondLst>
                              <p:cond delay="0"/>
                            </p:stCondLst>
                            <p:childTnLst>
                              <p:par>
                                <p:cTn id="27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7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8" fill="hold">
                      <p:stCondLst>
                        <p:cond delay="indefinite"/>
                      </p:stCondLst>
                      <p:childTnLst>
                        <p:par>
                          <p:cTn id="279" fill="hold">
                            <p:stCondLst>
                              <p:cond delay="0"/>
                            </p:stCondLst>
                            <p:childTnLst>
                              <p:par>
                                <p:cTn id="2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3" fill="hold">
                      <p:stCondLst>
                        <p:cond delay="indefinite"/>
                      </p:stCondLst>
                      <p:childTnLst>
                        <p:par>
                          <p:cTn id="284" fill="hold">
                            <p:stCondLst>
                              <p:cond delay="0"/>
                            </p:stCondLst>
                            <p:childTnLst>
                              <p:par>
                                <p:cTn id="28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8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8" fill="hold">
                      <p:stCondLst>
                        <p:cond delay="indefinite"/>
                      </p:stCondLst>
                      <p:childTnLst>
                        <p:par>
                          <p:cTn id="289" fill="hold">
                            <p:stCondLst>
                              <p:cond delay="0"/>
                            </p:stCondLst>
                            <p:childTnLst>
                              <p:par>
                                <p:cTn id="2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3" fill="hold">
                      <p:stCondLst>
                        <p:cond delay="indefinite"/>
                      </p:stCondLst>
                      <p:childTnLst>
                        <p:par>
                          <p:cTn id="294" fill="hold">
                            <p:stCondLst>
                              <p:cond delay="0"/>
                            </p:stCondLst>
                            <p:childTnLst>
                              <p:par>
                                <p:cTn id="29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9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8" fill="hold">
                      <p:stCondLst>
                        <p:cond delay="indefinite"/>
                      </p:stCondLst>
                      <p:childTnLst>
                        <p:par>
                          <p:cTn id="299" fill="hold">
                            <p:stCondLst>
                              <p:cond delay="0"/>
                            </p:stCondLst>
                            <p:childTnLst>
                              <p:par>
                                <p:cTn id="3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3" fill="hold">
                      <p:stCondLst>
                        <p:cond delay="indefinite"/>
                      </p:stCondLst>
                      <p:childTnLst>
                        <p:par>
                          <p:cTn id="304" fill="hold">
                            <p:stCondLst>
                              <p:cond delay="0"/>
                            </p:stCondLst>
                            <p:childTnLst>
                              <p:par>
                                <p:cTn id="30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0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8" fill="hold">
                      <p:stCondLst>
                        <p:cond delay="indefinite"/>
                      </p:stCondLst>
                      <p:childTnLst>
                        <p:par>
                          <p:cTn id="309" fill="hold">
                            <p:stCondLst>
                              <p:cond delay="0"/>
                            </p:stCondLst>
                            <p:childTnLst>
                              <p:par>
                                <p:cTn id="3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1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8" fill="hold">
                      <p:stCondLst>
                        <p:cond delay="indefinite"/>
                      </p:stCondLst>
                      <p:childTnLst>
                        <p:par>
                          <p:cTn id="319" fill="hold">
                            <p:stCondLst>
                              <p:cond delay="0"/>
                            </p:stCondLst>
                            <p:childTnLst>
                              <p:par>
                                <p:cTn id="3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3" fill="hold">
                      <p:stCondLst>
                        <p:cond delay="indefinite"/>
                      </p:stCondLst>
                      <p:childTnLst>
                        <p:par>
                          <p:cTn id="324" fill="hold">
                            <p:stCondLst>
                              <p:cond delay="0"/>
                            </p:stCondLst>
                            <p:childTnLst>
                              <p:par>
                                <p:cTn id="32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8" fill="hold">
                      <p:stCondLst>
                        <p:cond delay="indefinite"/>
                      </p:stCondLst>
                      <p:childTnLst>
                        <p:par>
                          <p:cTn id="329" fill="hold">
                            <p:stCondLst>
                              <p:cond delay="0"/>
                            </p:stCondLst>
                            <p:childTnLst>
                              <p:par>
                                <p:cTn id="3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3" fill="hold">
                      <p:stCondLst>
                        <p:cond delay="indefinite"/>
                      </p:stCondLst>
                      <p:childTnLst>
                        <p:par>
                          <p:cTn id="334" fill="hold">
                            <p:stCondLst>
                              <p:cond delay="0"/>
                            </p:stCondLst>
                            <p:childTnLst>
                              <p:par>
                                <p:cTn id="335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8" fill="hold">
                      <p:stCondLst>
                        <p:cond delay="indefinite"/>
                      </p:stCondLst>
                      <p:childTnLst>
                        <p:par>
                          <p:cTn id="339" fill="hold">
                            <p:stCondLst>
                              <p:cond delay="0"/>
                            </p:stCondLst>
                            <p:childTnLst>
                              <p:par>
                                <p:cTn id="3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3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/>
      <p:bldP spid="61" grpId="0"/>
      <p:bldP spid="62" grpId="0"/>
      <p:bldP spid="64" grpId="0"/>
      <p:bldP spid="65" grpId="0"/>
      <p:bldP spid="66" grpId="0"/>
      <p:bldP spid="6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לבן 3">
            <a:extLst>
              <a:ext uri="{FF2B5EF4-FFF2-40B4-BE49-F238E27FC236}">
                <a16:creationId xmlns:a16="http://schemas.microsoft.com/office/drawing/2014/main" id="{32D6841D-47A1-4B7D-968F-6C61DC9269BA}"/>
              </a:ext>
            </a:extLst>
          </p:cNvPr>
          <p:cNvSpPr/>
          <p:nvPr/>
        </p:nvSpPr>
        <p:spPr>
          <a:xfrm>
            <a:off x="471015" y="481310"/>
            <a:ext cx="1161888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השלימו את המילה המקשרת המתאימה ביותר מתוך הוצע בכל משפט.</a:t>
            </a: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864CB00F-2DD9-4A12-8603-68C8DDB4E39D}"/>
              </a:ext>
            </a:extLst>
          </p:cNvPr>
          <p:cNvSpPr txBox="1"/>
          <p:nvPr/>
        </p:nvSpPr>
        <p:spPr>
          <a:xfrm>
            <a:off x="314325" y="1220724"/>
            <a:ext cx="12239625" cy="66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742950" lvl="1" indent="-285750" algn="r" rtl="1">
              <a:lnSpc>
                <a:spcPct val="150000"/>
              </a:lnSpc>
              <a:buFont typeface="+mj-lt"/>
              <a:buAutoNum type="arabicPeriod"/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אורן היה חולה לא הצטרף לטיול. (וכתוצאה מכך  / וכיוון)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D7B15C3F-0097-48B7-B242-6CBC39398E54}"/>
              </a:ext>
            </a:extLst>
          </p:cNvPr>
          <p:cNvSpPr txBox="1"/>
          <p:nvPr/>
        </p:nvSpPr>
        <p:spPr>
          <a:xfrm>
            <a:off x="544204" y="1976731"/>
            <a:ext cx="12009745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ריקי לא הכינה את שעורי הבית ___________ לא הבינה את הנלמד בשיעור </a:t>
            </a:r>
            <a:r>
              <a:rPr lang="he-IL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הסטוריה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 (כי / למען)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תיבת טקסט 11">
            <a:extLst>
              <a:ext uri="{FF2B5EF4-FFF2-40B4-BE49-F238E27FC236}">
                <a16:creationId xmlns:a16="http://schemas.microsoft.com/office/drawing/2014/main" id="{72B5E867-A75B-4919-89B7-463D3F65C34A}"/>
              </a:ext>
            </a:extLst>
          </p:cNvPr>
          <p:cNvSpPr txBox="1"/>
          <p:nvPr/>
        </p:nvSpPr>
        <p:spPr>
          <a:xfrm>
            <a:off x="314325" y="3283821"/>
            <a:ext cx="12239624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נאלצתי לוותר על קניית הנעליים _____________ לא היה ברשותי הסכום הנחוץ. (בתנאי ש.../ כי ) סוג : ______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4" name="תיבת טקסט 13">
            <a:extLst>
              <a:ext uri="{FF2B5EF4-FFF2-40B4-BE49-F238E27FC236}">
                <a16:creationId xmlns:a16="http://schemas.microsoft.com/office/drawing/2014/main" id="{72EBC14A-03B6-4DDC-B77C-F5864B31A208}"/>
              </a:ext>
            </a:extLst>
          </p:cNvPr>
          <p:cNvSpPr txBox="1"/>
          <p:nvPr/>
        </p:nvSpPr>
        <p:spPr>
          <a:xfrm>
            <a:off x="314325" y="4686160"/>
            <a:ext cx="12339637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הנגר היה עסוק בבניית הארון הגדול ______________ לא הספיק לבנות את השולחן שביקשתי. (ולכן / וכדי)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5" name="אליפסה 14">
            <a:extLst>
              <a:ext uri="{FF2B5EF4-FFF2-40B4-BE49-F238E27FC236}">
                <a16:creationId xmlns:a16="http://schemas.microsoft.com/office/drawing/2014/main" id="{9BB746C3-0AA4-4BA9-9310-5AAEFD2710DD}"/>
              </a:ext>
            </a:extLst>
          </p:cNvPr>
          <p:cNvSpPr/>
          <p:nvPr/>
        </p:nvSpPr>
        <p:spPr>
          <a:xfrm>
            <a:off x="5076825" y="1220724"/>
            <a:ext cx="1981200" cy="75600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6" name="אליפסה 15">
            <a:extLst>
              <a:ext uri="{FF2B5EF4-FFF2-40B4-BE49-F238E27FC236}">
                <a16:creationId xmlns:a16="http://schemas.microsoft.com/office/drawing/2014/main" id="{8D7EB333-3394-4F3E-95E6-EFCF0045D11D}"/>
              </a:ext>
            </a:extLst>
          </p:cNvPr>
          <p:cNvSpPr/>
          <p:nvPr/>
        </p:nvSpPr>
        <p:spPr>
          <a:xfrm>
            <a:off x="10027920" y="2837816"/>
            <a:ext cx="609600" cy="398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7" name="אליפסה 16">
            <a:extLst>
              <a:ext uri="{FF2B5EF4-FFF2-40B4-BE49-F238E27FC236}">
                <a16:creationId xmlns:a16="http://schemas.microsoft.com/office/drawing/2014/main" id="{0021324B-81B6-4AF6-A694-584C71A5BC8B}"/>
              </a:ext>
            </a:extLst>
          </p:cNvPr>
          <p:cNvSpPr/>
          <p:nvPr/>
        </p:nvSpPr>
        <p:spPr>
          <a:xfrm>
            <a:off x="9784080" y="4106407"/>
            <a:ext cx="609600" cy="398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8" name="אליפסה 17">
            <a:extLst>
              <a:ext uri="{FF2B5EF4-FFF2-40B4-BE49-F238E27FC236}">
                <a16:creationId xmlns:a16="http://schemas.microsoft.com/office/drawing/2014/main" id="{ED2B4591-7AD6-42A0-BDE1-320FE06CAC2F}"/>
              </a:ext>
            </a:extLst>
          </p:cNvPr>
          <p:cNvSpPr/>
          <p:nvPr/>
        </p:nvSpPr>
        <p:spPr>
          <a:xfrm>
            <a:off x="8768080" y="5581418"/>
            <a:ext cx="731520" cy="39838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8CEA0C32-36E3-48FF-9AF7-8D83AE6444C2}"/>
              </a:ext>
            </a:extLst>
          </p:cNvPr>
          <p:cNvSpPr/>
          <p:nvPr/>
        </p:nvSpPr>
        <p:spPr>
          <a:xfrm>
            <a:off x="1974568" y="1259224"/>
            <a:ext cx="12731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תוצאה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0" name="מלבן 19">
            <a:extLst>
              <a:ext uri="{FF2B5EF4-FFF2-40B4-BE49-F238E27FC236}">
                <a16:creationId xmlns:a16="http://schemas.microsoft.com/office/drawing/2014/main" id="{35897E9E-7E35-4A44-A5A1-9B766EA5AC4E}"/>
              </a:ext>
            </a:extLst>
          </p:cNvPr>
          <p:cNvSpPr/>
          <p:nvPr/>
        </p:nvSpPr>
        <p:spPr>
          <a:xfrm>
            <a:off x="7884387" y="4001650"/>
            <a:ext cx="10358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סיבה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1" name="מלבן 20">
            <a:extLst>
              <a:ext uri="{FF2B5EF4-FFF2-40B4-BE49-F238E27FC236}">
                <a16:creationId xmlns:a16="http://schemas.microsoft.com/office/drawing/2014/main" id="{B9685982-DB7A-44C7-9D45-C6A2F94B0988}"/>
              </a:ext>
            </a:extLst>
          </p:cNvPr>
          <p:cNvSpPr/>
          <p:nvPr/>
        </p:nvSpPr>
        <p:spPr>
          <a:xfrm>
            <a:off x="7203440" y="2659590"/>
            <a:ext cx="1035860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סיבה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22" name="מלבן 21">
            <a:extLst>
              <a:ext uri="{FF2B5EF4-FFF2-40B4-BE49-F238E27FC236}">
                <a16:creationId xmlns:a16="http://schemas.microsoft.com/office/drawing/2014/main" id="{A34B15F6-1F8E-4C7F-B48C-8FC06F9182C7}"/>
              </a:ext>
            </a:extLst>
          </p:cNvPr>
          <p:cNvSpPr/>
          <p:nvPr/>
        </p:nvSpPr>
        <p:spPr>
          <a:xfrm>
            <a:off x="5847591" y="5380393"/>
            <a:ext cx="127310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תוצאה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4641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  <p:bldP spid="12" grpId="0"/>
      <p:bldP spid="14" grpId="0"/>
      <p:bldP spid="15" grpId="0" animBg="1"/>
      <p:bldP spid="16" grpId="0" animBg="1"/>
      <p:bldP spid="17" grpId="0" animBg="1"/>
      <p:bldP spid="18" grpId="0" animBg="1"/>
      <p:bldP spid="19" grpId="0"/>
      <p:bldP spid="20" grpId="0"/>
      <p:bldP spid="21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2F8AB6A5-69A2-412A-84DC-6146857F9714}"/>
              </a:ext>
            </a:extLst>
          </p:cNvPr>
          <p:cNvSpPr txBox="1"/>
          <p:nvPr/>
        </p:nvSpPr>
        <p:spPr>
          <a:xfrm>
            <a:off x="285749" y="536725"/>
            <a:ext cx="1207770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ילדי כיתות ט' אספו כסף _______________ לקנות מתקני שעשועים לגן שבחצר ביה"ס. (על מנת / לשם)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E635F3E9-D04D-40A0-BA54-4DE112E05287}"/>
              </a:ext>
            </a:extLst>
          </p:cNvPr>
          <p:cNvSpPr txBox="1"/>
          <p:nvPr/>
        </p:nvSpPr>
        <p:spPr>
          <a:xfrm>
            <a:off x="781050" y="1843814"/>
            <a:ext cx="11639551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 עומר חשש שיאחר לטיסה _______________ שתמיד התקשה לעמוד בלוח זמנים. (מפני / כדי)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1D27CEEF-749E-422B-BB3D-86A187BE03B6}"/>
              </a:ext>
            </a:extLst>
          </p:cNvPr>
          <p:cNvSpPr txBox="1"/>
          <p:nvPr/>
        </p:nvSpPr>
        <p:spPr>
          <a:xfrm>
            <a:off x="209549" y="3332170"/>
            <a:ext cx="12306301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 בשדות הפרחים כבר נבולים ויבשים ______________ בשבועיים האחרונים שרר חום כבד. (משום ש / כתוצאה מכך)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AF91B13F-4108-48B9-B50A-F81A0E602470}"/>
              </a:ext>
            </a:extLst>
          </p:cNvPr>
          <p:cNvSpPr txBox="1"/>
          <p:nvPr/>
        </p:nvSpPr>
        <p:spPr>
          <a:xfrm>
            <a:off x="285749" y="4667542"/>
            <a:ext cx="12230101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8. _________________למדתי לשחות בבריכה , הייתי יושב מחוץ לבריכה ומשתעמם. (לו / אלמלא / אם)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אליפסה 9">
            <a:extLst>
              <a:ext uri="{FF2B5EF4-FFF2-40B4-BE49-F238E27FC236}">
                <a16:creationId xmlns:a16="http://schemas.microsoft.com/office/drawing/2014/main" id="{E30140B4-DCEF-4E15-8E6E-644A2C09A750}"/>
              </a:ext>
            </a:extLst>
          </p:cNvPr>
          <p:cNvSpPr/>
          <p:nvPr/>
        </p:nvSpPr>
        <p:spPr>
          <a:xfrm>
            <a:off x="8351520" y="1377743"/>
            <a:ext cx="1391920" cy="4660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5B819A5A-EFB5-4497-8A50-7F8958430E08}"/>
              </a:ext>
            </a:extLst>
          </p:cNvPr>
          <p:cNvSpPr/>
          <p:nvPr/>
        </p:nvSpPr>
        <p:spPr>
          <a:xfrm>
            <a:off x="9956800" y="2713116"/>
            <a:ext cx="934720" cy="43778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אליפסה 11">
            <a:extLst>
              <a:ext uri="{FF2B5EF4-FFF2-40B4-BE49-F238E27FC236}">
                <a16:creationId xmlns:a16="http://schemas.microsoft.com/office/drawing/2014/main" id="{0613EB25-5389-40F9-972A-CF9994D81B89}"/>
              </a:ext>
            </a:extLst>
          </p:cNvPr>
          <p:cNvSpPr/>
          <p:nvPr/>
        </p:nvSpPr>
        <p:spPr>
          <a:xfrm>
            <a:off x="9174480" y="4173188"/>
            <a:ext cx="1391920" cy="4660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אליפסה 12">
            <a:extLst>
              <a:ext uri="{FF2B5EF4-FFF2-40B4-BE49-F238E27FC236}">
                <a16:creationId xmlns:a16="http://schemas.microsoft.com/office/drawing/2014/main" id="{7145C8F7-5442-4D6B-AF34-EEA1BCBF88DA}"/>
              </a:ext>
            </a:extLst>
          </p:cNvPr>
          <p:cNvSpPr/>
          <p:nvPr/>
        </p:nvSpPr>
        <p:spPr>
          <a:xfrm>
            <a:off x="8564880" y="5536843"/>
            <a:ext cx="1391920" cy="46607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8F581DCC-D00D-4E92-B903-635D35404B85}"/>
              </a:ext>
            </a:extLst>
          </p:cNvPr>
          <p:cNvSpPr/>
          <p:nvPr/>
        </p:nvSpPr>
        <p:spPr>
          <a:xfrm>
            <a:off x="5469065" y="1244897"/>
            <a:ext cx="12538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תכלית</a:t>
            </a: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336F6D58-445A-47A4-B283-99AD27D11E46}"/>
              </a:ext>
            </a:extLst>
          </p:cNvPr>
          <p:cNvSpPr/>
          <p:nvPr/>
        </p:nvSpPr>
        <p:spPr>
          <a:xfrm>
            <a:off x="7282854" y="2504572"/>
            <a:ext cx="11448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סיבה</a:t>
            </a: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F5F37A18-CD8D-422D-8548-44092E0BD894}"/>
              </a:ext>
            </a:extLst>
          </p:cNvPr>
          <p:cNvSpPr/>
          <p:nvPr/>
        </p:nvSpPr>
        <p:spPr>
          <a:xfrm>
            <a:off x="5255934" y="3985714"/>
            <a:ext cx="1144865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סיבה</a:t>
            </a: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B044C0D6-701D-460C-8672-0741DF24F33A}"/>
              </a:ext>
            </a:extLst>
          </p:cNvPr>
          <p:cNvSpPr/>
          <p:nvPr/>
        </p:nvSpPr>
        <p:spPr>
          <a:xfrm>
            <a:off x="5998209" y="5302977"/>
            <a:ext cx="106952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תנאי</a:t>
            </a:r>
          </a:p>
        </p:txBody>
      </p:sp>
    </p:spTree>
    <p:extLst>
      <p:ext uri="{BB962C8B-B14F-4D97-AF65-F5344CB8AC3E}">
        <p14:creationId xmlns:p14="http://schemas.microsoft.com/office/powerpoint/2010/main" val="314705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0" grpId="0" animBg="1"/>
      <p:bldP spid="11" grpId="0" animBg="1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09C6A3B0-CC75-4BEF-934B-704AB6EB2AA3}"/>
              </a:ext>
            </a:extLst>
          </p:cNvPr>
          <p:cNvSpPr txBox="1"/>
          <p:nvPr/>
        </p:nvSpPr>
        <p:spPr>
          <a:xfrm>
            <a:off x="436880" y="916787"/>
            <a:ext cx="1191768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9. _________ היינו משיגים את מלוא הנקודות , היינו מקבלים את הפרס. (אם / היות ש...)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אליפסה 3">
            <a:extLst>
              <a:ext uri="{FF2B5EF4-FFF2-40B4-BE49-F238E27FC236}">
                <a16:creationId xmlns:a16="http://schemas.microsoft.com/office/drawing/2014/main" id="{328903BF-D79B-4856-A720-E76ED8768144}"/>
              </a:ext>
            </a:extLst>
          </p:cNvPr>
          <p:cNvSpPr/>
          <p:nvPr/>
        </p:nvSpPr>
        <p:spPr>
          <a:xfrm>
            <a:off x="955040" y="1151342"/>
            <a:ext cx="619760" cy="418989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5" name="מלבן 4">
            <a:extLst>
              <a:ext uri="{FF2B5EF4-FFF2-40B4-BE49-F238E27FC236}">
                <a16:creationId xmlns:a16="http://schemas.microsoft.com/office/drawing/2014/main" id="{E3AECAEF-4F70-468A-8E8F-8A94B24BE25A}"/>
              </a:ext>
            </a:extLst>
          </p:cNvPr>
          <p:cNvSpPr/>
          <p:nvPr/>
        </p:nvSpPr>
        <p:spPr>
          <a:xfrm>
            <a:off x="8467089" y="1544320"/>
            <a:ext cx="106952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תנאי</a:t>
            </a: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EC447B75-C035-4331-97C4-649AA31B1209}"/>
              </a:ext>
            </a:extLst>
          </p:cNvPr>
          <p:cNvSpPr txBox="1"/>
          <p:nvPr/>
        </p:nvSpPr>
        <p:spPr>
          <a:xfrm>
            <a:off x="91440" y="2565998"/>
            <a:ext cx="1240028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1" algn="r" rtl="1">
              <a:lnSpc>
                <a:spcPct val="150000"/>
              </a:lnSpc>
              <a:tabLst>
                <a:tab pos="9144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10. אבא הבטיח לקנות לי אופניים ____________ שאצליח בכל מבחני החשבון במחצית זו. (בתנאי, לו , אם) סוג : 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319BDBEC-5089-4DDA-8869-197A041331DD}"/>
              </a:ext>
            </a:extLst>
          </p:cNvPr>
          <p:cNvSpPr/>
          <p:nvPr/>
        </p:nvSpPr>
        <p:spPr>
          <a:xfrm>
            <a:off x="6096000" y="3219542"/>
            <a:ext cx="1069524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תנאי</a:t>
            </a:r>
          </a:p>
        </p:txBody>
      </p:sp>
      <p:sp>
        <p:nvSpPr>
          <p:cNvPr id="11" name="אליפסה 10">
            <a:extLst>
              <a:ext uri="{FF2B5EF4-FFF2-40B4-BE49-F238E27FC236}">
                <a16:creationId xmlns:a16="http://schemas.microsoft.com/office/drawing/2014/main" id="{7E1FB490-70E9-4191-8815-9FAF06513110}"/>
              </a:ext>
            </a:extLst>
          </p:cNvPr>
          <p:cNvSpPr/>
          <p:nvPr/>
        </p:nvSpPr>
        <p:spPr>
          <a:xfrm>
            <a:off x="9316720" y="3437773"/>
            <a:ext cx="911676" cy="435314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345921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 animBg="1"/>
      <p:bldP spid="5" grpId="0"/>
      <p:bldP spid="9" grpId="0"/>
      <p:bldP spid="10" grpId="0"/>
      <p:bldP spid="1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מלבן 4">
            <a:extLst>
              <a:ext uri="{FF2B5EF4-FFF2-40B4-BE49-F238E27FC236}">
                <a16:creationId xmlns:a16="http://schemas.microsoft.com/office/drawing/2014/main" id="{FE65E765-FF38-483D-A47D-3FF83DF6E634}"/>
              </a:ext>
            </a:extLst>
          </p:cNvPr>
          <p:cNvSpPr/>
          <p:nvPr/>
        </p:nvSpPr>
        <p:spPr>
          <a:xfrm>
            <a:off x="5565813" y="81914"/>
            <a:ext cx="620554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הפכו כל משפט סיבה למשפט תוצאה</a:t>
            </a: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6C29596D-4BF3-4586-8F56-18821539C84D}"/>
              </a:ext>
            </a:extLst>
          </p:cNvPr>
          <p:cNvSpPr txBox="1"/>
          <p:nvPr/>
        </p:nvSpPr>
        <p:spPr>
          <a:xfrm>
            <a:off x="894079" y="1239110"/>
            <a:ext cx="11000288" cy="738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 typeface="+mj-lt"/>
              <a:buAutoNum type="arabicPeriod"/>
              <a:tabLst>
                <a:tab pos="457200" algn="l"/>
              </a:tabLst>
            </a:pPr>
            <a:r>
              <a:rPr lang="he-IL" sz="32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דליה לא הגיעה לפעולה ב"מכבי צעיר" </a:t>
            </a:r>
            <a:r>
              <a:rPr lang="he-IL" sz="3200" b="1" u="sng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משום ש</a:t>
            </a:r>
            <a:r>
              <a:rPr lang="he-IL" sz="32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חלתה בשפעת.</a:t>
            </a:r>
            <a:endParaRPr lang="en-US" sz="3600" b="1" u="sng" dirty="0"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sp>
        <p:nvSpPr>
          <p:cNvPr id="8" name="מלבן 7">
            <a:extLst>
              <a:ext uri="{FF2B5EF4-FFF2-40B4-BE49-F238E27FC236}">
                <a16:creationId xmlns:a16="http://schemas.microsoft.com/office/drawing/2014/main" id="{7FAC6A4E-486B-4262-9484-D0470AB59D0D}"/>
              </a:ext>
            </a:extLst>
          </p:cNvPr>
          <p:cNvSpPr/>
          <p:nvPr/>
        </p:nvSpPr>
        <p:spPr>
          <a:xfrm>
            <a:off x="-194199" y="677697"/>
            <a:ext cx="1208856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מילות קישור המביעות תוצאה : לכן, לפיכך, על כן, כתוצאה מכך, בשל כך </a:t>
            </a: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E3EA19C1-C866-497A-8ABC-289BFBB6C883}"/>
              </a:ext>
            </a:extLst>
          </p:cNvPr>
          <p:cNvSpPr/>
          <p:nvPr/>
        </p:nvSpPr>
        <p:spPr>
          <a:xfrm>
            <a:off x="1130602" y="1977133"/>
            <a:ext cx="10527241" cy="64633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דליה חלתה בשפעת, </a:t>
            </a:r>
            <a:r>
              <a:rPr lang="he-IL" sz="3600" b="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לכן</a:t>
            </a:r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לא הגיעה לפעולה ב"מכבי צעיר". </a:t>
            </a:r>
          </a:p>
        </p:txBody>
      </p:sp>
      <p:sp>
        <p:nvSpPr>
          <p:cNvPr id="13" name="תיבת טקסט 12">
            <a:extLst>
              <a:ext uri="{FF2B5EF4-FFF2-40B4-BE49-F238E27FC236}">
                <a16:creationId xmlns:a16="http://schemas.microsoft.com/office/drawing/2014/main" id="{1B7C9633-6569-4946-9541-60BB62A93DEA}"/>
              </a:ext>
            </a:extLst>
          </p:cNvPr>
          <p:cNvSpPr txBox="1"/>
          <p:nvPr/>
        </p:nvSpPr>
        <p:spPr>
          <a:xfrm>
            <a:off x="297632" y="2493672"/>
            <a:ext cx="11894368" cy="7380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  <a:tabLst>
                <a:tab pos="457200" algn="l"/>
              </a:tabLst>
            </a:pPr>
            <a:r>
              <a:rPr lang="he-IL" sz="32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2. רוני מצטיין בפתרון תרגילי שברים </a:t>
            </a:r>
            <a:r>
              <a:rPr lang="he-IL" sz="3200" b="1" u="sng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בגלל</a:t>
            </a:r>
            <a:r>
              <a:rPr lang="he-IL" sz="3200" b="1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he-IL" sz="32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שעות של אימונים בשעות הערב.</a:t>
            </a:r>
            <a:endParaRPr lang="en-US" sz="3600" b="1" u="sng" dirty="0"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8F92B237-C2A6-4EA9-A06B-DA68D8DECC8A}"/>
              </a:ext>
            </a:extLst>
          </p:cNvPr>
          <p:cNvSpPr/>
          <p:nvPr/>
        </p:nvSpPr>
        <p:spPr>
          <a:xfrm>
            <a:off x="-46300" y="3171145"/>
            <a:ext cx="11817658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רוני התאמן שעות בשעות הערב בפתרון תרגילי שברים, </a:t>
            </a:r>
            <a:r>
              <a:rPr lang="he-IL" sz="3600" b="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לפיכך</a:t>
            </a:r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הוא</a:t>
            </a:r>
          </a:p>
          <a:p>
            <a:pPr algn="r"/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מצטיין בפתרון תרגילי שברים.</a:t>
            </a:r>
          </a:p>
        </p:txBody>
      </p:sp>
      <p:sp>
        <p:nvSpPr>
          <p:cNvPr id="16" name="תיבת טקסט 15">
            <a:extLst>
              <a:ext uri="{FF2B5EF4-FFF2-40B4-BE49-F238E27FC236}">
                <a16:creationId xmlns:a16="http://schemas.microsoft.com/office/drawing/2014/main" id="{E784E060-1CE2-404A-9BA1-F3AEBABDC7E4}"/>
              </a:ext>
            </a:extLst>
          </p:cNvPr>
          <p:cNvSpPr txBox="1"/>
          <p:nvPr/>
        </p:nvSpPr>
        <p:spPr>
          <a:xfrm>
            <a:off x="101600" y="4298457"/>
            <a:ext cx="12090400" cy="155741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  <a:tabLst>
                <a:tab pos="457200" algn="l"/>
              </a:tabLst>
            </a:pPr>
            <a:r>
              <a:rPr lang="he-IL" sz="32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3. המנהלת החליטה לערוך את הטקס באולם הספורט </a:t>
            </a:r>
            <a:r>
              <a:rPr lang="he-IL" sz="3200" b="1" u="sng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עקב</a:t>
            </a:r>
            <a:r>
              <a:rPr lang="he-IL" sz="32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המצב הביטחוני</a:t>
            </a:r>
          </a:p>
          <a:p>
            <a:pPr marL="228600" algn="r" rtl="1">
              <a:lnSpc>
                <a:spcPct val="150000"/>
              </a:lnSpc>
            </a:pPr>
            <a:r>
              <a:rPr lang="he-IL" sz="3600" b="0" u="none" strike="noStrike" dirty="0">
                <a:effectLst/>
                <a:latin typeface="Tahoma" panose="020B060403050404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 </a:t>
            </a:r>
            <a:endParaRPr lang="en-US" sz="3600" b="1" u="sng" dirty="0">
              <a:effectLst/>
              <a:latin typeface="Tahoma" panose="020B0604030504040204" pitchFamily="34" charset="0"/>
              <a:ea typeface="Times New Roman" panose="02020603050405020304" pitchFamily="18" charset="0"/>
            </a:endParaRPr>
          </a:p>
        </p:txBody>
      </p:sp>
      <p:sp>
        <p:nvSpPr>
          <p:cNvPr id="18" name="תיבת טקסט 17">
            <a:extLst>
              <a:ext uri="{FF2B5EF4-FFF2-40B4-BE49-F238E27FC236}">
                <a16:creationId xmlns:a16="http://schemas.microsoft.com/office/drawing/2014/main" id="{66AF96B8-61DD-48F6-8754-BB43665DAB86}"/>
              </a:ext>
            </a:extLst>
          </p:cNvPr>
          <p:cNvSpPr txBox="1"/>
          <p:nvPr/>
        </p:nvSpPr>
        <p:spPr>
          <a:xfrm>
            <a:off x="10322560" y="4853461"/>
            <a:ext cx="165608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he-IL" sz="3200" dirty="0">
                <a:effectLst/>
                <a:ea typeface="Times New Roman" panose="02020603050405020304" pitchFamily="18" charset="0"/>
                <a:cs typeface="Arial" panose="020B0604020202020204" pitchFamily="34" charset="0"/>
              </a:rPr>
              <a:t>המסוכן.</a:t>
            </a:r>
            <a:endParaRPr lang="he-IL" sz="3200" dirty="0"/>
          </a:p>
        </p:txBody>
      </p:sp>
      <p:sp>
        <p:nvSpPr>
          <p:cNvPr id="19" name="מלבן 18">
            <a:extLst>
              <a:ext uri="{FF2B5EF4-FFF2-40B4-BE49-F238E27FC236}">
                <a16:creationId xmlns:a16="http://schemas.microsoft.com/office/drawing/2014/main" id="{17D9AA16-3B16-4F55-A90A-A61CB7908D48}"/>
              </a:ext>
            </a:extLst>
          </p:cNvPr>
          <p:cNvSpPr/>
          <p:nvPr/>
        </p:nvSpPr>
        <p:spPr>
          <a:xfrm>
            <a:off x="368310" y="5393075"/>
            <a:ext cx="1145538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r"/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המצב הבטחוני מסוכן, </a:t>
            </a:r>
            <a:r>
              <a:rPr lang="he-IL" sz="3600" b="0" cap="none" spc="0" dirty="0">
                <a:ln w="0"/>
                <a:solidFill>
                  <a:srgbClr val="0070C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על כן </a:t>
            </a:r>
            <a:r>
              <a:rPr lang="he-IL" sz="36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המנהלת החליטה לערוך את הטקס </a:t>
            </a:r>
          </a:p>
          <a:p>
            <a:pPr algn="r"/>
            <a:r>
              <a:rPr lang="he-IL" sz="36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באולם הספורט.</a:t>
            </a:r>
            <a:endParaRPr lang="he-IL" sz="36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3277509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3" grpId="0"/>
      <p:bldP spid="14" grpId="0"/>
      <p:bldP spid="16" grpId="0"/>
      <p:bldP spid="18" grpId="0"/>
      <p:bldP spid="1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לבן 1">
            <a:extLst>
              <a:ext uri="{FF2B5EF4-FFF2-40B4-BE49-F238E27FC236}">
                <a16:creationId xmlns:a16="http://schemas.microsoft.com/office/drawing/2014/main" id="{3D1690EC-1BF3-4E6D-914A-35DDA32548A2}"/>
              </a:ext>
            </a:extLst>
          </p:cNvPr>
          <p:cNvSpPr/>
          <p:nvPr/>
        </p:nvSpPr>
        <p:spPr>
          <a:xfrm>
            <a:off x="3932042" y="244455"/>
            <a:ext cx="782297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ציינו את תפקידם של מילות הקישור המודגשות</a:t>
            </a:r>
          </a:p>
        </p:txBody>
      </p:sp>
      <p:sp>
        <p:nvSpPr>
          <p:cNvPr id="4" name="תיבת טקסט 3">
            <a:extLst>
              <a:ext uri="{FF2B5EF4-FFF2-40B4-BE49-F238E27FC236}">
                <a16:creationId xmlns:a16="http://schemas.microsoft.com/office/drawing/2014/main" id="{83F82BD5-D656-4557-B609-E96232223EEB}"/>
              </a:ext>
            </a:extLst>
          </p:cNvPr>
          <p:cNvSpPr txBox="1"/>
          <p:nvPr/>
        </p:nvSpPr>
        <p:spPr>
          <a:xfrm>
            <a:off x="0" y="1108225"/>
            <a:ext cx="11755017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r" rtl="1">
              <a:lnSpc>
                <a:spcPct val="150000"/>
              </a:lnSpc>
              <a:buFont typeface="+mj-lt"/>
              <a:buAutoNum type="arabicPeriod"/>
              <a:tabLst>
                <a:tab pos="685800" algn="l"/>
              </a:tabLst>
            </a:pP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אף על פי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he-IL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שה"טיטניק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" נחשבה לאונייה הבטוחה ביותר בהשוואה לאוניות נוסעים אחרות, היא שקעה במצולות עקב שורה של מחדלים.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תיבת טקסט 5">
            <a:extLst>
              <a:ext uri="{FF2B5EF4-FFF2-40B4-BE49-F238E27FC236}">
                <a16:creationId xmlns:a16="http://schemas.microsoft.com/office/drawing/2014/main" id="{1A84CE7B-4152-4E78-ADC8-5BDDA2D360D8}"/>
              </a:ext>
            </a:extLst>
          </p:cNvPr>
          <p:cNvSpPr txBox="1"/>
          <p:nvPr/>
        </p:nvSpPr>
        <p:spPr>
          <a:xfrm>
            <a:off x="0" y="2694309"/>
            <a:ext cx="11755017" cy="1953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2.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לאחר ש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הפורטוגלים גילו את מערב אפריקה במאה ה-15 , הם הביאו משם את ראשוני העבדים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כדי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למוכרם במטעים, שביבשת אמריקה. תפקיד : _______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8" name="תיבת טקסט 7">
            <a:extLst>
              <a:ext uri="{FF2B5EF4-FFF2-40B4-BE49-F238E27FC236}">
                <a16:creationId xmlns:a16="http://schemas.microsoft.com/office/drawing/2014/main" id="{F4090D99-1216-4B5A-B78C-47E9C1C422EE}"/>
              </a:ext>
            </a:extLst>
          </p:cNvPr>
          <p:cNvSpPr txBox="1"/>
          <p:nvPr/>
        </p:nvSpPr>
        <p:spPr>
          <a:xfrm>
            <a:off x="284445" y="4727166"/>
            <a:ext cx="1162311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r" rtl="1">
              <a:lnSpc>
                <a:spcPct val="150000"/>
              </a:lnSpc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3. האירופים נזקקו לתבלינים שהובאו מאסיה,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מפני ש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הם שימשו אמצעי יעיל לשימור הבשר.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מלבן 8">
            <a:extLst>
              <a:ext uri="{FF2B5EF4-FFF2-40B4-BE49-F238E27FC236}">
                <a16:creationId xmlns:a16="http://schemas.microsoft.com/office/drawing/2014/main" id="{7E98FA4D-171B-404E-B97D-E32527AC7B43}"/>
              </a:ext>
            </a:extLst>
          </p:cNvPr>
          <p:cNvSpPr/>
          <p:nvPr/>
        </p:nvSpPr>
        <p:spPr>
          <a:xfrm>
            <a:off x="1993453" y="1830539"/>
            <a:ext cx="10118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ויתור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0" name="מלבן 9">
            <a:extLst>
              <a:ext uri="{FF2B5EF4-FFF2-40B4-BE49-F238E27FC236}">
                <a16:creationId xmlns:a16="http://schemas.microsoft.com/office/drawing/2014/main" id="{86D0A9E7-BE56-4DD1-ABD5-FF4E4767D7CD}"/>
              </a:ext>
            </a:extLst>
          </p:cNvPr>
          <p:cNvSpPr/>
          <p:nvPr/>
        </p:nvSpPr>
        <p:spPr>
          <a:xfrm>
            <a:off x="1209424" y="3429000"/>
            <a:ext cx="156805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יחסי זמן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1" name="מלבן 10">
            <a:extLst>
              <a:ext uri="{FF2B5EF4-FFF2-40B4-BE49-F238E27FC236}">
                <a16:creationId xmlns:a16="http://schemas.microsoft.com/office/drawing/2014/main" id="{651F77CB-F17F-41D0-BEFA-8528E8C69CEB}"/>
              </a:ext>
            </a:extLst>
          </p:cNvPr>
          <p:cNvSpPr/>
          <p:nvPr/>
        </p:nvSpPr>
        <p:spPr>
          <a:xfrm>
            <a:off x="10501148" y="4062954"/>
            <a:ext cx="12538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תכלית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886061E7-14F1-4DEB-AD53-7A738F8A312E}"/>
              </a:ext>
            </a:extLst>
          </p:cNvPr>
          <p:cNvSpPr/>
          <p:nvPr/>
        </p:nvSpPr>
        <p:spPr>
          <a:xfrm>
            <a:off x="8544790" y="5449480"/>
            <a:ext cx="10358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סיבה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2515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6" grpId="0"/>
      <p:bldP spid="8" grpId="0"/>
      <p:bldP spid="9" grpId="0"/>
      <p:bldP spid="10" grpId="0"/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B0404266-5C26-4D66-AC1E-EB634C12D3E2}"/>
              </a:ext>
            </a:extLst>
          </p:cNvPr>
          <p:cNvSpPr txBox="1"/>
          <p:nvPr/>
        </p:nvSpPr>
        <p:spPr>
          <a:xfrm>
            <a:off x="3027680" y="497563"/>
            <a:ext cx="8737600" cy="66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4.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אם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אשכחך ירושלים, תשכח ימיני.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A1675B0B-6771-4FE9-B274-D4F9CA18D25A}"/>
              </a:ext>
            </a:extLst>
          </p:cNvPr>
          <p:cNvSpPr txBox="1"/>
          <p:nvPr/>
        </p:nvSpPr>
        <p:spPr>
          <a:xfrm>
            <a:off x="0" y="1303306"/>
            <a:ext cx="11765280" cy="19534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5. לאחרונה גברה המודעות בצבא לשמירה על כללי הזהירות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כדי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למנוע אסונות הנגרמים מרשלנות,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למרות זאת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עדיין מתרחשות, לצערנו, תקלות. תפקיד : _______ תפקיד : _______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71311F43-F069-4389-AAEA-E5E5A041077B}"/>
              </a:ext>
            </a:extLst>
          </p:cNvPr>
          <p:cNvSpPr txBox="1"/>
          <p:nvPr/>
        </p:nvSpPr>
        <p:spPr>
          <a:xfrm>
            <a:off x="2921000" y="3429000"/>
            <a:ext cx="8950960" cy="66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6. מה אתה מעדיף כדורגל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או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כדורסל?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65F275CE-CAEF-4528-A1B1-EF8D3701A0A6}"/>
              </a:ext>
            </a:extLst>
          </p:cNvPr>
          <p:cNvSpPr txBox="1"/>
          <p:nvPr/>
        </p:nvSpPr>
        <p:spPr>
          <a:xfrm>
            <a:off x="264160" y="4262032"/>
            <a:ext cx="11663680" cy="66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7. המים ירדו,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ולכן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נוח שלח את היונה לבדוק אותם.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60E1C237-ABB6-40D0-8399-F2F9F1E87CAE}"/>
              </a:ext>
            </a:extLst>
          </p:cNvPr>
          <p:cNvSpPr txBox="1"/>
          <p:nvPr/>
        </p:nvSpPr>
        <p:spPr>
          <a:xfrm>
            <a:off x="563880" y="5053348"/>
            <a:ext cx="1136396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8. אנשים קוטפים פרחי בר,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וכתוצאה מכך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נשקפה סכנת הכחדה לפרחים.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BE91B327-6058-486F-9229-F3616FEDCD87}"/>
              </a:ext>
            </a:extLst>
          </p:cNvPr>
          <p:cNvSpPr/>
          <p:nvPr/>
        </p:nvSpPr>
        <p:spPr>
          <a:xfrm>
            <a:off x="4401892" y="546257"/>
            <a:ext cx="970137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תנאי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9A5FA28F-9557-4D48-8FE4-9DF4F6F84D40}"/>
              </a:ext>
            </a:extLst>
          </p:cNvPr>
          <p:cNvSpPr/>
          <p:nvPr/>
        </p:nvSpPr>
        <p:spPr>
          <a:xfrm>
            <a:off x="10559226" y="2633960"/>
            <a:ext cx="125386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תכלית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8F13C749-DD6A-4AAD-9971-B869C4FB54DC}"/>
              </a:ext>
            </a:extLst>
          </p:cNvPr>
          <p:cNvSpPr/>
          <p:nvPr/>
        </p:nvSpPr>
        <p:spPr>
          <a:xfrm>
            <a:off x="8058973" y="2671951"/>
            <a:ext cx="10118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ויתור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B569A87F-5C8E-46D3-BD06-AABD43B6249E}"/>
              </a:ext>
            </a:extLst>
          </p:cNvPr>
          <p:cNvSpPr/>
          <p:nvPr/>
        </p:nvSpPr>
        <p:spPr>
          <a:xfrm>
            <a:off x="4168305" y="3504983"/>
            <a:ext cx="1213794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ברירה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DA23D500-4A0A-44EA-888E-3EB44A0D7C95}"/>
              </a:ext>
            </a:extLst>
          </p:cNvPr>
          <p:cNvSpPr/>
          <p:nvPr/>
        </p:nvSpPr>
        <p:spPr>
          <a:xfrm>
            <a:off x="2482568" y="4338015"/>
            <a:ext cx="12731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תוצאה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E5003BB2-C6FC-4CFA-BF6A-E39168A2DC78}"/>
              </a:ext>
            </a:extLst>
          </p:cNvPr>
          <p:cNvSpPr/>
          <p:nvPr/>
        </p:nvSpPr>
        <p:spPr>
          <a:xfrm>
            <a:off x="9442168" y="5759170"/>
            <a:ext cx="12731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תוצאה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56271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9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תיבת טקסט 2">
            <a:extLst>
              <a:ext uri="{FF2B5EF4-FFF2-40B4-BE49-F238E27FC236}">
                <a16:creationId xmlns:a16="http://schemas.microsoft.com/office/drawing/2014/main" id="{C79D4ED5-32A6-470F-B5F6-DA8EEA9745B5}"/>
              </a:ext>
            </a:extLst>
          </p:cNvPr>
          <p:cNvSpPr txBox="1"/>
          <p:nvPr/>
        </p:nvSpPr>
        <p:spPr>
          <a:xfrm>
            <a:off x="228600" y="635254"/>
            <a:ext cx="1173480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9.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על אף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דבריו הקשים ידענו שכוונתו הייתה טובה,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ולכן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נענינו לבקשתו. תפקיד : _______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" name="תיבת טקסט 4">
            <a:extLst>
              <a:ext uri="{FF2B5EF4-FFF2-40B4-BE49-F238E27FC236}">
                <a16:creationId xmlns:a16="http://schemas.microsoft.com/office/drawing/2014/main" id="{972D871B-28E8-4F8B-9280-1CDD787AD430}"/>
              </a:ext>
            </a:extLst>
          </p:cNvPr>
          <p:cNvSpPr txBox="1"/>
          <p:nvPr/>
        </p:nvSpPr>
        <p:spPr>
          <a:xfrm>
            <a:off x="523240" y="2057654"/>
            <a:ext cx="11440160" cy="66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10.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למרות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השרב הכבד נמשכה התחרות כמתוכנן.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7" name="תיבת טקסט 6">
            <a:extLst>
              <a:ext uri="{FF2B5EF4-FFF2-40B4-BE49-F238E27FC236}">
                <a16:creationId xmlns:a16="http://schemas.microsoft.com/office/drawing/2014/main" id="{2E1E5ECC-1CFD-496F-A1C4-FD8D281A7291}"/>
              </a:ext>
            </a:extLst>
          </p:cNvPr>
          <p:cNvSpPr txBox="1"/>
          <p:nvPr/>
        </p:nvSpPr>
        <p:spPr>
          <a:xfrm>
            <a:off x="431800" y="2848432"/>
            <a:ext cx="1153160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11. בדורות הקודמים לא נשמר האיזון בטבע,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למרות זאת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בתקופה האחרונה גברה המודעות לנושא זה.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תיבת טקסט 8">
            <a:extLst>
              <a:ext uri="{FF2B5EF4-FFF2-40B4-BE49-F238E27FC236}">
                <a16:creationId xmlns:a16="http://schemas.microsoft.com/office/drawing/2014/main" id="{DBCD3B18-87B7-4E1D-8753-4391DEA8B57B}"/>
              </a:ext>
            </a:extLst>
          </p:cNvPr>
          <p:cNvSpPr txBox="1"/>
          <p:nvPr/>
        </p:nvSpPr>
        <p:spPr>
          <a:xfrm>
            <a:off x="792480" y="4285541"/>
            <a:ext cx="11170920" cy="6607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12. החשוד זוכה במשפט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הודות ל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עדות החשובה.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תיבת טקסט 10">
            <a:extLst>
              <a:ext uri="{FF2B5EF4-FFF2-40B4-BE49-F238E27FC236}">
                <a16:creationId xmlns:a16="http://schemas.microsoft.com/office/drawing/2014/main" id="{DBF780F3-7833-4122-8DE3-7E61195B2E95}"/>
              </a:ext>
            </a:extLst>
          </p:cNvPr>
          <p:cNvSpPr txBox="1"/>
          <p:nvPr/>
        </p:nvSpPr>
        <p:spPr>
          <a:xfrm>
            <a:off x="0" y="5076319"/>
            <a:ext cx="11963400" cy="13070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685800" lvl="0" algn="r" rtl="1">
              <a:lnSpc>
                <a:spcPct val="150000"/>
              </a:lnSpc>
              <a:spcAft>
                <a:spcPts val="0"/>
              </a:spcAft>
              <a:tabLst>
                <a:tab pos="685800" algn="l"/>
              </a:tabLst>
            </a:pP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13. חברי הקבוצה התאמצו לזכות בתחרות, </a:t>
            </a:r>
            <a:r>
              <a:rPr lang="he-IL" sz="2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אך</a:t>
            </a:r>
            <a:r>
              <a:rPr lang="he-IL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 נכשלו בשל חוסר ניסיונם. תפקיד : _______</a:t>
            </a:r>
            <a:endParaRPr lang="en-US" sz="3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מלבן 11">
            <a:extLst>
              <a:ext uri="{FF2B5EF4-FFF2-40B4-BE49-F238E27FC236}">
                <a16:creationId xmlns:a16="http://schemas.microsoft.com/office/drawing/2014/main" id="{E2F94B26-D9A9-4EFF-8796-B41F81CD3F67}"/>
              </a:ext>
            </a:extLst>
          </p:cNvPr>
          <p:cNvSpPr/>
          <p:nvPr/>
        </p:nvSpPr>
        <p:spPr>
          <a:xfrm>
            <a:off x="10861580" y="1342859"/>
            <a:ext cx="101181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ויתור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3" name="מלבן 12">
            <a:extLst>
              <a:ext uri="{FF2B5EF4-FFF2-40B4-BE49-F238E27FC236}">
                <a16:creationId xmlns:a16="http://schemas.microsoft.com/office/drawing/2014/main" id="{58B3B4A5-68BF-458F-883C-744C05D58119}"/>
              </a:ext>
            </a:extLst>
          </p:cNvPr>
          <p:cNvSpPr/>
          <p:nvPr/>
        </p:nvSpPr>
        <p:spPr>
          <a:xfrm>
            <a:off x="7928329" y="1330720"/>
            <a:ext cx="127310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תוצאה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4" name="מלבן 13">
            <a:extLst>
              <a:ext uri="{FF2B5EF4-FFF2-40B4-BE49-F238E27FC236}">
                <a16:creationId xmlns:a16="http://schemas.microsoft.com/office/drawing/2014/main" id="{9448EF34-BBE1-483B-B0C9-1AAE0920DD27}"/>
              </a:ext>
            </a:extLst>
          </p:cNvPr>
          <p:cNvSpPr/>
          <p:nvPr/>
        </p:nvSpPr>
        <p:spPr>
          <a:xfrm>
            <a:off x="2755452" y="2136366"/>
            <a:ext cx="10118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ויתור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5" name="מלבן 14">
            <a:extLst>
              <a:ext uri="{FF2B5EF4-FFF2-40B4-BE49-F238E27FC236}">
                <a16:creationId xmlns:a16="http://schemas.microsoft.com/office/drawing/2014/main" id="{7EF5A234-7418-47A8-8A52-7E80BAEF881B}"/>
              </a:ext>
            </a:extLst>
          </p:cNvPr>
          <p:cNvSpPr/>
          <p:nvPr/>
        </p:nvSpPr>
        <p:spPr>
          <a:xfrm>
            <a:off x="6096000" y="3567821"/>
            <a:ext cx="101181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ויתור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6" name="מלבן 15">
            <a:extLst>
              <a:ext uri="{FF2B5EF4-FFF2-40B4-BE49-F238E27FC236}">
                <a16:creationId xmlns:a16="http://schemas.microsoft.com/office/drawing/2014/main" id="{77C72F3C-A6BD-4DA8-8F38-FD0FF5169883}"/>
              </a:ext>
            </a:extLst>
          </p:cNvPr>
          <p:cNvSpPr/>
          <p:nvPr/>
        </p:nvSpPr>
        <p:spPr>
          <a:xfrm>
            <a:off x="2977110" y="4361524"/>
            <a:ext cx="1035861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סיבה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17" name="מלבן 16">
            <a:extLst>
              <a:ext uri="{FF2B5EF4-FFF2-40B4-BE49-F238E27FC236}">
                <a16:creationId xmlns:a16="http://schemas.microsoft.com/office/drawing/2014/main" id="{4AA22499-0A5A-40DB-9A9D-7953A14CEE7A}"/>
              </a:ext>
            </a:extLst>
          </p:cNvPr>
          <p:cNvSpPr/>
          <p:nvPr/>
        </p:nvSpPr>
        <p:spPr>
          <a:xfrm>
            <a:off x="10861580" y="5798633"/>
            <a:ext cx="981359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he-IL" sz="3200" b="1" cap="none" spc="0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ניגוד</a:t>
            </a:r>
            <a:endParaRPr lang="he-IL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7349420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7" grpId="0"/>
      <p:bldP spid="9" grpId="0"/>
      <p:bldP spid="11" grpId="0"/>
      <p:bldP spid="12" grpId="0"/>
      <p:bldP spid="14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טיפה">
  <a:themeElements>
    <a:clrScheme name="Droplet">
      <a:dk1>
        <a:sysClr val="windowText" lastClr="000000"/>
      </a:dk1>
      <a:lt1>
        <a:sysClr val="window" lastClr="FFFFFF"/>
      </a:lt1>
      <a:dk2>
        <a:srgbClr val="1C647B"/>
      </a:dk2>
      <a:lt2>
        <a:srgbClr val="98B7D3"/>
      </a:lt2>
      <a:accent1>
        <a:srgbClr val="274FA4"/>
      </a:accent1>
      <a:accent2>
        <a:srgbClr val="48A8D0"/>
      </a:accent2>
      <a:accent3>
        <a:srgbClr val="53B18F"/>
      </a:accent3>
      <a:accent4>
        <a:srgbClr val="D78D38"/>
      </a:accent4>
      <a:accent5>
        <a:srgbClr val="BA3F51"/>
      </a:accent5>
      <a:accent6>
        <a:srgbClr val="AE52D9"/>
      </a:accent6>
      <a:hlink>
        <a:srgbClr val="2AA2DA"/>
      </a:hlink>
      <a:folHlink>
        <a:srgbClr val="76A3B8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92000"/>
                <a:satMod val="180000"/>
                <a:lumMod val="114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DEB094D4-7FD8-4F86-93D5-B0F1341EF58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טיפה</Template>
  <TotalTime>155</TotalTime>
  <Words>729</Words>
  <Application>Microsoft Office PowerPoint</Application>
  <PresentationFormat>מסך רחב</PresentationFormat>
  <Paragraphs>120</Paragraphs>
  <Slides>9</Slides>
  <Notes>0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9</vt:i4>
      </vt:variant>
    </vt:vector>
  </HeadingPairs>
  <TitlesOfParts>
    <vt:vector size="14" baseType="lpstr">
      <vt:lpstr>Arial</vt:lpstr>
      <vt:lpstr>Tahoma</vt:lpstr>
      <vt:lpstr>Times New Roman</vt:lpstr>
      <vt:lpstr>Tw Cen MT</vt:lpstr>
      <vt:lpstr>טיפה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  <vt:lpstr>מצגת של PowerPoint‏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מצגת של PowerPoint‏</dc:title>
  <dc:creator>לירון דוד</dc:creator>
  <cp:lastModifiedBy>לירון דוד</cp:lastModifiedBy>
  <cp:revision>4</cp:revision>
  <dcterms:created xsi:type="dcterms:W3CDTF">2021-10-05T21:44:15Z</dcterms:created>
  <dcterms:modified xsi:type="dcterms:W3CDTF">2022-09-15T22:40:17Z</dcterms:modified>
</cp:coreProperties>
</file>