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ו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ציטוט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 עם ציטו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נכון או לא נכו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מלבן 5">
            <a:extLst>
              <a:ext uri="{FF2B5EF4-FFF2-40B4-BE49-F238E27FC236}">
                <a16:creationId xmlns:a16="http://schemas.microsoft.com/office/drawing/2014/main" id="{5FD417A5-D702-454D-AF98-EB884E13E4FB}"/>
              </a:ext>
            </a:extLst>
          </p:cNvPr>
          <p:cNvSpPr/>
          <p:nvPr/>
        </p:nvSpPr>
        <p:spPr>
          <a:xfrm>
            <a:off x="3789442" y="1081385"/>
            <a:ext cx="5203669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88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חלקי דיבר</a:t>
            </a:r>
          </a:p>
        </p:txBody>
      </p:sp>
      <p:sp>
        <p:nvSpPr>
          <p:cNvPr id="7" name="מלבן 6">
            <a:extLst>
              <a:ext uri="{FF2B5EF4-FFF2-40B4-BE49-F238E27FC236}">
                <a16:creationId xmlns:a16="http://schemas.microsoft.com/office/drawing/2014/main" id="{91A5DDFA-9BB2-439B-84EF-177C78AD6EC4}"/>
              </a:ext>
            </a:extLst>
          </p:cNvPr>
          <p:cNvSpPr/>
          <p:nvPr/>
        </p:nvSpPr>
        <p:spPr>
          <a:xfrm>
            <a:off x="2505917" y="2967335"/>
            <a:ext cx="7180171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66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שם עצם ושם תואר</a:t>
            </a:r>
          </a:p>
        </p:txBody>
      </p:sp>
      <p:sp>
        <p:nvSpPr>
          <p:cNvPr id="8" name="מלבן 7">
            <a:extLst>
              <a:ext uri="{FF2B5EF4-FFF2-40B4-BE49-F238E27FC236}">
                <a16:creationId xmlns:a16="http://schemas.microsoft.com/office/drawing/2014/main" id="{C1499B72-D46C-4DC2-8208-5F98F67D3473}"/>
              </a:ext>
            </a:extLst>
          </p:cNvPr>
          <p:cNvSpPr/>
          <p:nvPr/>
        </p:nvSpPr>
        <p:spPr>
          <a:xfrm>
            <a:off x="371954" y="5843885"/>
            <a:ext cx="249459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לירון דוד</a:t>
            </a:r>
            <a:endParaRPr lang="he-IL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4966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לבן 2">
            <a:extLst>
              <a:ext uri="{FF2B5EF4-FFF2-40B4-BE49-F238E27FC236}">
                <a16:creationId xmlns:a16="http://schemas.microsoft.com/office/drawing/2014/main" id="{748D4448-54A1-4902-8A04-782A112F2928}"/>
              </a:ext>
            </a:extLst>
          </p:cNvPr>
          <p:cNvSpPr/>
          <p:nvPr/>
        </p:nvSpPr>
        <p:spPr>
          <a:xfrm>
            <a:off x="5468653" y="538460"/>
            <a:ext cx="632897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נתבונן בצרוף הבא : </a:t>
            </a: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EEA724C7-FB67-405D-8088-4FD5D2204BA3}"/>
              </a:ext>
            </a:extLst>
          </p:cNvPr>
          <p:cNvSpPr/>
          <p:nvPr/>
        </p:nvSpPr>
        <p:spPr>
          <a:xfrm>
            <a:off x="4389671" y="2505670"/>
            <a:ext cx="424347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החופש הגדול</a:t>
            </a:r>
          </a:p>
        </p:txBody>
      </p:sp>
      <p:cxnSp>
        <p:nvCxnSpPr>
          <p:cNvPr id="17" name="מחבר חץ ישר 16">
            <a:extLst>
              <a:ext uri="{FF2B5EF4-FFF2-40B4-BE49-F238E27FC236}">
                <a16:creationId xmlns:a16="http://schemas.microsoft.com/office/drawing/2014/main" id="{830A0DFE-3788-4BE8-A901-923FFE64E3A2}"/>
              </a:ext>
            </a:extLst>
          </p:cNvPr>
          <p:cNvCxnSpPr/>
          <p:nvPr/>
        </p:nvCxnSpPr>
        <p:spPr>
          <a:xfrm>
            <a:off x="7508240" y="3515360"/>
            <a:ext cx="0" cy="97536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מחבר חץ ישר 17">
            <a:extLst>
              <a:ext uri="{FF2B5EF4-FFF2-40B4-BE49-F238E27FC236}">
                <a16:creationId xmlns:a16="http://schemas.microsoft.com/office/drawing/2014/main" id="{E485D8AB-908B-4311-AC7A-8F69676EF7CD}"/>
              </a:ext>
            </a:extLst>
          </p:cNvPr>
          <p:cNvCxnSpPr/>
          <p:nvPr/>
        </p:nvCxnSpPr>
        <p:spPr>
          <a:xfrm>
            <a:off x="5527040" y="3525520"/>
            <a:ext cx="0" cy="97536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מלבן 18">
            <a:extLst>
              <a:ext uri="{FF2B5EF4-FFF2-40B4-BE49-F238E27FC236}">
                <a16:creationId xmlns:a16="http://schemas.microsoft.com/office/drawing/2014/main" id="{BFB5446E-2D61-4745-9E0F-F5AF0B84A566}"/>
              </a:ext>
            </a:extLst>
          </p:cNvPr>
          <p:cNvSpPr/>
          <p:nvPr/>
        </p:nvSpPr>
        <p:spPr>
          <a:xfrm>
            <a:off x="6504951" y="4500880"/>
            <a:ext cx="223009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4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שם עצם</a:t>
            </a:r>
          </a:p>
        </p:txBody>
      </p:sp>
      <p:sp>
        <p:nvSpPr>
          <p:cNvPr id="20" name="מלבן 19">
            <a:extLst>
              <a:ext uri="{FF2B5EF4-FFF2-40B4-BE49-F238E27FC236}">
                <a16:creationId xmlns:a16="http://schemas.microsoft.com/office/drawing/2014/main" id="{70BB1AE1-7A55-4DE3-9D28-BDA38F5EE9D9}"/>
              </a:ext>
            </a:extLst>
          </p:cNvPr>
          <p:cNvSpPr/>
          <p:nvPr/>
        </p:nvSpPr>
        <p:spPr>
          <a:xfrm>
            <a:off x="3801139" y="4500880"/>
            <a:ext cx="2456122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4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שם תואר</a:t>
            </a:r>
          </a:p>
        </p:txBody>
      </p:sp>
    </p:spTree>
    <p:extLst>
      <p:ext uri="{BB962C8B-B14F-4D97-AF65-F5344CB8AC3E}">
        <p14:creationId xmlns:p14="http://schemas.microsoft.com/office/powerpoint/2010/main" val="1180328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לבן 2">
            <a:extLst>
              <a:ext uri="{FF2B5EF4-FFF2-40B4-BE49-F238E27FC236}">
                <a16:creationId xmlns:a16="http://schemas.microsoft.com/office/drawing/2014/main" id="{B191C74A-308A-4AE1-A928-41F6AD73DA75}"/>
              </a:ext>
            </a:extLst>
          </p:cNvPr>
          <p:cNvSpPr/>
          <p:nvPr/>
        </p:nvSpPr>
        <p:spPr>
          <a:xfrm>
            <a:off x="2749265" y="614660"/>
            <a:ext cx="9055684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4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שם תואר "מרכל" קבע על שם העצם</a:t>
            </a:r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E55579BC-093C-49E5-9809-AED01220B5F2}"/>
              </a:ext>
            </a:extLst>
          </p:cNvPr>
          <p:cNvSpPr/>
          <p:nvPr/>
        </p:nvSpPr>
        <p:spPr>
          <a:xfrm>
            <a:off x="2618097" y="1450433"/>
            <a:ext cx="926086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4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ומוסר עליו מידע – ביישן, נחמד, חכם.</a:t>
            </a: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61E70935-8A80-435F-A006-3E576A4AC124}"/>
              </a:ext>
            </a:extLst>
          </p:cNvPr>
          <p:cNvSpPr/>
          <p:nvPr/>
        </p:nvSpPr>
        <p:spPr>
          <a:xfrm>
            <a:off x="4442071" y="2361582"/>
            <a:ext cx="745588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4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שם התואר לא יכול לבוא לבד,</a:t>
            </a:r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16CC8C96-884C-4267-90D8-8604DF61DCDC}"/>
              </a:ext>
            </a:extLst>
          </p:cNvPr>
          <p:cNvSpPr/>
          <p:nvPr/>
        </p:nvSpPr>
        <p:spPr>
          <a:xfrm>
            <a:off x="4551076" y="3247007"/>
            <a:ext cx="7346883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4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שם התואר מצטרף לשם עצם.</a:t>
            </a:r>
          </a:p>
        </p:txBody>
      </p:sp>
      <p:sp>
        <p:nvSpPr>
          <p:cNvPr id="7" name="מלבן 6">
            <a:extLst>
              <a:ext uri="{FF2B5EF4-FFF2-40B4-BE49-F238E27FC236}">
                <a16:creationId xmlns:a16="http://schemas.microsoft.com/office/drawing/2014/main" id="{171544F3-B643-44F9-9C96-E99A0E2B5A85}"/>
              </a:ext>
            </a:extLst>
          </p:cNvPr>
          <p:cNvSpPr/>
          <p:nvPr/>
        </p:nvSpPr>
        <p:spPr>
          <a:xfrm>
            <a:off x="9005878" y="4126498"/>
            <a:ext cx="2789546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4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הילד הקטן</a:t>
            </a:r>
          </a:p>
        </p:txBody>
      </p:sp>
      <p:sp>
        <p:nvSpPr>
          <p:cNvPr id="9" name="מלבן 8">
            <a:extLst>
              <a:ext uri="{FF2B5EF4-FFF2-40B4-BE49-F238E27FC236}">
                <a16:creationId xmlns:a16="http://schemas.microsoft.com/office/drawing/2014/main" id="{51BC05AE-CB7F-462B-A5FC-E6D90EB57C52}"/>
              </a:ext>
            </a:extLst>
          </p:cNvPr>
          <p:cNvSpPr/>
          <p:nvPr/>
        </p:nvSpPr>
        <p:spPr>
          <a:xfrm>
            <a:off x="8039825" y="4867364"/>
            <a:ext cx="380104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he-IL" sz="4400" b="1" dirty="0">
                <a:ln w="22225">
                  <a:solidFill>
                    <a:srgbClr val="DE7E18"/>
                  </a:solidFill>
                  <a:prstDash val="solid"/>
                </a:ln>
                <a:solidFill>
                  <a:srgbClr val="DE7E18">
                    <a:lumMod val="40000"/>
                    <a:lumOff val="60000"/>
                  </a:srgbClr>
                </a:solidFill>
              </a:rPr>
              <a:t>התלמיד החכם</a:t>
            </a:r>
          </a:p>
        </p:txBody>
      </p:sp>
      <p:sp>
        <p:nvSpPr>
          <p:cNvPr id="10" name="מלבן 9">
            <a:extLst>
              <a:ext uri="{FF2B5EF4-FFF2-40B4-BE49-F238E27FC236}">
                <a16:creationId xmlns:a16="http://schemas.microsoft.com/office/drawing/2014/main" id="{B0F3085C-BDEB-4DD7-8A4C-744D336F61CB}"/>
              </a:ext>
            </a:extLst>
          </p:cNvPr>
          <p:cNvSpPr/>
          <p:nvPr/>
        </p:nvSpPr>
        <p:spPr>
          <a:xfrm>
            <a:off x="7330683" y="5636805"/>
            <a:ext cx="456727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he-IL" sz="4400" b="1" dirty="0">
                <a:ln w="22225">
                  <a:solidFill>
                    <a:srgbClr val="DE7E18"/>
                  </a:solidFill>
                  <a:prstDash val="solid"/>
                </a:ln>
                <a:solidFill>
                  <a:srgbClr val="DE7E18">
                    <a:lumMod val="40000"/>
                    <a:lumOff val="60000"/>
                  </a:srgbClr>
                </a:solidFill>
              </a:rPr>
              <a:t>השולחנות הנקיים</a:t>
            </a:r>
          </a:p>
        </p:txBody>
      </p:sp>
    </p:spTree>
    <p:extLst>
      <p:ext uri="{BB962C8B-B14F-4D97-AF65-F5344CB8AC3E}">
        <p14:creationId xmlns:p14="http://schemas.microsoft.com/office/powerpoint/2010/main" val="11110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לבן 2">
            <a:extLst>
              <a:ext uri="{FF2B5EF4-FFF2-40B4-BE49-F238E27FC236}">
                <a16:creationId xmlns:a16="http://schemas.microsoft.com/office/drawing/2014/main" id="{0A91A05E-D666-4B05-8180-88AA01F5260B}"/>
              </a:ext>
            </a:extLst>
          </p:cNvPr>
          <p:cNvSpPr/>
          <p:nvPr/>
        </p:nvSpPr>
        <p:spPr>
          <a:xfrm>
            <a:off x="2883499" y="824534"/>
            <a:ext cx="900919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4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שם התואר מתאים לשם העצם במין,</a:t>
            </a:r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3B560910-B262-48EE-B5C3-7EB738704C98}"/>
              </a:ext>
            </a:extLst>
          </p:cNvPr>
          <p:cNvSpPr/>
          <p:nvPr/>
        </p:nvSpPr>
        <p:spPr>
          <a:xfrm>
            <a:off x="7962293" y="1817204"/>
            <a:ext cx="413286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4400" b="1" dirty="0">
                <a:ln w="12700">
                  <a:solidFill>
                    <a:srgbClr val="A53010"/>
                  </a:solidFill>
                  <a:prstDash val="solid"/>
                </a:ln>
                <a:pattFill prst="pct50">
                  <a:fgClr>
                    <a:srgbClr val="A53010"/>
                  </a:fgClr>
                  <a:bgClr>
                    <a:srgbClr val="A53010">
                      <a:lumMod val="20000"/>
                      <a:lumOff val="80000"/>
                    </a:srgbClr>
                  </a:bgClr>
                </a:pattFill>
                <a:effectLst>
                  <a:outerShdw dist="38100" dir="2640000" algn="bl" rotWithShape="0">
                    <a:srgbClr val="A53010"/>
                  </a:outerShdw>
                </a:effectLst>
              </a:rPr>
              <a:t> במספר וביידוע.</a:t>
            </a:r>
            <a:endParaRPr lang="he-IL" dirty="0"/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9C55C798-DFC0-41EB-8F90-F33025417968}"/>
              </a:ext>
            </a:extLst>
          </p:cNvPr>
          <p:cNvSpPr/>
          <p:nvPr/>
        </p:nvSpPr>
        <p:spPr>
          <a:xfrm>
            <a:off x="400050" y="2883858"/>
            <a:ext cx="11695106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/>
            <a:r>
              <a:rPr lang="he-IL" sz="4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התלמידים __________ (החדשים/ החדשות/</a:t>
            </a:r>
          </a:p>
        </p:txBody>
      </p:sp>
      <p:sp>
        <p:nvSpPr>
          <p:cNvPr id="8" name="מלבן 7">
            <a:extLst>
              <a:ext uri="{FF2B5EF4-FFF2-40B4-BE49-F238E27FC236}">
                <a16:creationId xmlns:a16="http://schemas.microsoft.com/office/drawing/2014/main" id="{B509F0A2-DDE8-46E6-8AFA-93FD474D8C62}"/>
              </a:ext>
            </a:extLst>
          </p:cNvPr>
          <p:cNvSpPr/>
          <p:nvPr/>
        </p:nvSpPr>
        <p:spPr>
          <a:xfrm>
            <a:off x="600075" y="3767156"/>
            <a:ext cx="1149508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he-IL" sz="4400" b="1" dirty="0">
                <a:ln w="22225">
                  <a:solidFill>
                    <a:srgbClr val="DE7E18"/>
                  </a:solidFill>
                  <a:prstDash val="solid"/>
                </a:ln>
                <a:solidFill>
                  <a:srgbClr val="DE7E18">
                    <a:lumMod val="40000"/>
                    <a:lumOff val="60000"/>
                  </a:srgbClr>
                </a:solidFill>
              </a:rPr>
              <a:t>החדש/ החדשה) השתתפו בהצגת בית הספר.</a:t>
            </a:r>
            <a:endParaRPr lang="he-IL" dirty="0"/>
          </a:p>
        </p:txBody>
      </p:sp>
      <p:sp>
        <p:nvSpPr>
          <p:cNvPr id="9" name="מלבן 8">
            <a:extLst>
              <a:ext uri="{FF2B5EF4-FFF2-40B4-BE49-F238E27FC236}">
                <a16:creationId xmlns:a16="http://schemas.microsoft.com/office/drawing/2014/main" id="{FD09810E-6B57-44EB-ACE1-E25644FC5641}"/>
              </a:ext>
            </a:extLst>
          </p:cNvPr>
          <p:cNvSpPr/>
          <p:nvPr/>
        </p:nvSpPr>
        <p:spPr>
          <a:xfrm>
            <a:off x="7051604" y="2850539"/>
            <a:ext cx="227979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4400" b="1" dirty="0">
                <a:ln w="22225">
                  <a:solidFill>
                    <a:srgbClr val="DE7E18"/>
                  </a:solidFill>
                  <a:prstDash val="solid"/>
                </a:ln>
                <a:solidFill>
                  <a:srgbClr val="DE7E18">
                    <a:lumMod val="40000"/>
                    <a:lumOff val="60000"/>
                  </a:srgbClr>
                </a:solidFill>
              </a:rPr>
              <a:t>החדשים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22641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 tmFilter="0,0; .5, 1; 1, 1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לבן 2">
            <a:extLst>
              <a:ext uri="{FF2B5EF4-FFF2-40B4-BE49-F238E27FC236}">
                <a16:creationId xmlns:a16="http://schemas.microsoft.com/office/drawing/2014/main" id="{229B21B7-ED0A-4BFE-925E-00247BDC018E}"/>
              </a:ext>
            </a:extLst>
          </p:cNvPr>
          <p:cNvSpPr/>
          <p:nvPr/>
        </p:nvSpPr>
        <p:spPr>
          <a:xfrm>
            <a:off x="3098495" y="509885"/>
            <a:ext cx="856676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זיהוי צרוף של שם ושם עצם </a:t>
            </a:r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22425F59-16E4-4684-ABFD-09C6B21B92B8}"/>
              </a:ext>
            </a:extLst>
          </p:cNvPr>
          <p:cNvSpPr/>
          <p:nvPr/>
        </p:nvSpPr>
        <p:spPr>
          <a:xfrm>
            <a:off x="31299" y="2483941"/>
            <a:ext cx="12160701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4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התפתחות גדולה חלה בשליש האחרון של השנה. </a:t>
            </a:r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BFC4F8BE-C602-493F-9B5E-67961D4C834A}"/>
              </a:ext>
            </a:extLst>
          </p:cNvPr>
          <p:cNvSpPr/>
          <p:nvPr/>
        </p:nvSpPr>
        <p:spPr>
          <a:xfrm>
            <a:off x="7349008" y="3604619"/>
            <a:ext cx="484299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4400" b="1" dirty="0">
                <a:ln w="22225">
                  <a:solidFill>
                    <a:srgbClr val="DE7E18"/>
                  </a:solidFill>
                  <a:prstDash val="solid"/>
                </a:ln>
                <a:solidFill>
                  <a:srgbClr val="FF0000"/>
                </a:solidFill>
              </a:rPr>
              <a:t>ה</a:t>
            </a:r>
            <a:r>
              <a:rPr lang="he-IL" sz="4400" b="1" dirty="0">
                <a:ln w="22225">
                  <a:solidFill>
                    <a:srgbClr val="DE7E18"/>
                  </a:solidFill>
                  <a:prstDash val="solid"/>
                </a:ln>
                <a:solidFill>
                  <a:srgbClr val="DE7E18">
                    <a:lumMod val="40000"/>
                    <a:lumOff val="60000"/>
                  </a:srgbClr>
                </a:solidFill>
              </a:rPr>
              <a:t>תפתחות </a:t>
            </a:r>
            <a:r>
              <a:rPr lang="he-IL" sz="4400" b="1" dirty="0">
                <a:ln w="22225">
                  <a:solidFill>
                    <a:srgbClr val="DE7E18"/>
                  </a:solidFill>
                  <a:prstDash val="solid"/>
                </a:ln>
                <a:solidFill>
                  <a:srgbClr val="FF0000"/>
                </a:solidFill>
              </a:rPr>
              <a:t>ה</a:t>
            </a:r>
            <a:r>
              <a:rPr lang="he-IL" sz="4400" b="1" dirty="0">
                <a:ln w="22225">
                  <a:solidFill>
                    <a:srgbClr val="DE7E18"/>
                  </a:solidFill>
                  <a:prstDash val="solid"/>
                </a:ln>
                <a:solidFill>
                  <a:srgbClr val="DE7E18">
                    <a:lumMod val="40000"/>
                    <a:lumOff val="60000"/>
                  </a:srgbClr>
                </a:solidFill>
              </a:rPr>
              <a:t>גדולה </a:t>
            </a:r>
            <a:endParaRPr lang="he-IL" dirty="0"/>
          </a:p>
        </p:txBody>
      </p:sp>
      <p:sp>
        <p:nvSpPr>
          <p:cNvPr id="2" name="מלבן 1">
            <a:extLst>
              <a:ext uri="{FF2B5EF4-FFF2-40B4-BE49-F238E27FC236}">
                <a16:creationId xmlns:a16="http://schemas.microsoft.com/office/drawing/2014/main" id="{6568DA2A-6A3D-45EB-9B90-BC2CC1DA488C}"/>
              </a:ext>
            </a:extLst>
          </p:cNvPr>
          <p:cNvSpPr/>
          <p:nvPr/>
        </p:nvSpPr>
        <p:spPr>
          <a:xfrm>
            <a:off x="1095693" y="4614365"/>
            <a:ext cx="1109630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4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במידה וניתן להוסיף הא היידוע לשתי המילים</a:t>
            </a: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1B75DBAA-2362-442A-8C91-198321DD77C6}"/>
              </a:ext>
            </a:extLst>
          </p:cNvPr>
          <p:cNvSpPr/>
          <p:nvPr/>
        </p:nvSpPr>
        <p:spPr>
          <a:xfrm>
            <a:off x="1192233" y="5561322"/>
            <a:ext cx="1090322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he-IL" sz="4400" b="1" dirty="0">
                <a:ln w="12700">
                  <a:solidFill>
                    <a:srgbClr val="A53010"/>
                  </a:solidFill>
                  <a:prstDash val="solid"/>
                </a:ln>
                <a:pattFill prst="pct50">
                  <a:fgClr>
                    <a:srgbClr val="A53010"/>
                  </a:fgClr>
                  <a:bgClr>
                    <a:srgbClr val="A53010">
                      <a:lumMod val="20000"/>
                      <a:lumOff val="80000"/>
                    </a:srgbClr>
                  </a:bgClr>
                </a:pattFill>
                <a:effectLst>
                  <a:outerShdw dist="38100" dir="2640000" algn="bl" rotWithShape="0">
                    <a:srgbClr val="A53010"/>
                  </a:outerShdw>
                </a:effectLst>
              </a:rPr>
              <a:t>לפנינו צרוף של שם ושם עצם.</a:t>
            </a:r>
          </a:p>
        </p:txBody>
      </p:sp>
    </p:spTree>
    <p:extLst>
      <p:ext uri="{BB962C8B-B14F-4D97-AF65-F5344CB8AC3E}">
        <p14:creationId xmlns:p14="http://schemas.microsoft.com/office/powerpoint/2010/main" val="402793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 tmFilter="0,0; .5, 1; 1, 1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 tmFilter="0,0; .5, 1; 1, 1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עשן מתפתל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51</TotalTime>
  <Words>114</Words>
  <Application>Microsoft Office PowerPoint</Application>
  <PresentationFormat>מסך רחב</PresentationFormat>
  <Paragraphs>24</Paragraphs>
  <Slides>5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עשן מתפתל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לירון דוד</dc:creator>
  <cp:lastModifiedBy>לירון דוד</cp:lastModifiedBy>
  <cp:revision>7</cp:revision>
  <dcterms:created xsi:type="dcterms:W3CDTF">2020-04-22T22:51:23Z</dcterms:created>
  <dcterms:modified xsi:type="dcterms:W3CDTF">2020-04-23T08:50:04Z</dcterms:modified>
</cp:coreProperties>
</file>