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55" d="100"/>
          <a:sy n="55" d="100"/>
        </p:scale>
        <p:origin x="10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DABC948-812A-454B-868F-DDCE92A183B1}" type="datetimeFigureOut">
              <a:rPr lang="he-IL" smtClean="0"/>
              <a:t>ב'/אלול/תשפ"ב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2532A12-6B2C-4F6C-8444-591D888C0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390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532A12-6B2C-4F6C-8444-591D888C0156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169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>
            <a:extLst>
              <a:ext uri="{FF2B5EF4-FFF2-40B4-BE49-F238E27FC236}">
                <a16:creationId xmlns:a16="http://schemas.microsoft.com/office/drawing/2014/main" id="{38EAC605-7A40-4C71-9DE7-18B99302006A}"/>
              </a:ext>
            </a:extLst>
          </p:cNvPr>
          <p:cNvSpPr/>
          <p:nvPr/>
        </p:nvSpPr>
        <p:spPr>
          <a:xfrm>
            <a:off x="1153964" y="789726"/>
            <a:ext cx="10238700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מפגש ראשון עם הטקסט</a:t>
            </a:r>
          </a:p>
          <a:p>
            <a:pPr algn="ctr"/>
            <a:r>
              <a:rPr lang="he-IL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כיתה ז</a:t>
            </a:r>
            <a:endParaRPr lang="he-IL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87AF57D8-0C64-4501-ADF2-67D3E63E9DF9}"/>
              </a:ext>
            </a:extLst>
          </p:cNvPr>
          <p:cNvSpPr/>
          <p:nvPr/>
        </p:nvSpPr>
        <p:spPr>
          <a:xfrm>
            <a:off x="3299638" y="3344271"/>
            <a:ext cx="555312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מרכיבי תהליך התקשורת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DF1DDA20-CA23-4182-8FFC-C90DA2A6F8DC}"/>
              </a:ext>
            </a:extLst>
          </p:cNvPr>
          <p:cNvSpPr/>
          <p:nvPr/>
        </p:nvSpPr>
        <p:spPr>
          <a:xfrm>
            <a:off x="3299638" y="4317345"/>
            <a:ext cx="54248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לשון דבורה ולשון כתובה</a:t>
            </a:r>
            <a:endParaRPr lang="he-IL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A5D6F121-EF07-4A1B-8CEC-523A996490C4}"/>
              </a:ext>
            </a:extLst>
          </p:cNvPr>
          <p:cNvSpPr/>
          <p:nvPr/>
        </p:nvSpPr>
        <p:spPr>
          <a:xfrm>
            <a:off x="471455" y="5815310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291536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>
            <a:extLst>
              <a:ext uri="{FF2B5EF4-FFF2-40B4-BE49-F238E27FC236}">
                <a16:creationId xmlns:a16="http://schemas.microsoft.com/office/drawing/2014/main" id="{43EECC76-3245-414E-9181-E875D6EC1BE2}"/>
              </a:ext>
            </a:extLst>
          </p:cNvPr>
          <p:cNvSpPr/>
          <p:nvPr/>
        </p:nvSpPr>
        <p:spPr>
          <a:xfrm>
            <a:off x="3906078" y="6048544"/>
            <a:ext cx="7959230" cy="580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הבעות פנים, תנועות גוף, טון דיבור וקצב דיבור.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A68A8076-EF67-4516-A589-6BC7A629B40A}"/>
              </a:ext>
            </a:extLst>
          </p:cNvPr>
          <p:cNvSpPr txBox="1"/>
          <p:nvPr/>
        </p:nvSpPr>
        <p:spPr>
          <a:xfrm>
            <a:off x="4347542" y="1482229"/>
            <a:ext cx="8112814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השורש של המילה תקשורת הוא </a:t>
            </a:r>
            <a:r>
              <a:rPr lang="he-IL" sz="32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ק.ש.ר</a:t>
            </a: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13A742A7-521C-4D75-96ED-AF3D25C7097E}"/>
              </a:ext>
            </a:extLst>
          </p:cNvPr>
          <p:cNvSpPr txBox="1"/>
          <p:nvPr/>
        </p:nvSpPr>
        <p:spPr>
          <a:xfrm>
            <a:off x="69574" y="2155236"/>
            <a:ext cx="11614107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השורש מעיד על הרצון של האדם לקיים קשר עם בני אדם אחרים, כלומר להעביר מסרים לאנשים ולקבל מאנשים אחרים מסרים.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08CC5A73-F89E-48E3-BB7A-FCAE255001C5}"/>
              </a:ext>
            </a:extLst>
          </p:cNvPr>
          <p:cNvSpPr txBox="1"/>
          <p:nvPr/>
        </p:nvSpPr>
        <p:spPr>
          <a:xfrm>
            <a:off x="467139" y="3405546"/>
            <a:ext cx="11216542" cy="1107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על מנת שאנשים יוכלו לתקשר הם צריכים שתהייה להם מערכת סימנים משותפים. </a:t>
            </a: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F5670EA2-BBAF-453A-B697-D6BB624715A0}"/>
              </a:ext>
            </a:extLst>
          </p:cNvPr>
          <p:cNvSpPr txBox="1"/>
          <p:nvPr/>
        </p:nvSpPr>
        <p:spPr>
          <a:xfrm>
            <a:off x="1754193" y="4655856"/>
            <a:ext cx="10289485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מערכת הסימנים הנפוצה ביותר היא מערכת המילים בשפה.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7EFF8D97-E1E4-4170-8CA0-628908C782BB}"/>
              </a:ext>
            </a:extLst>
          </p:cNvPr>
          <p:cNvSpPr txBox="1"/>
          <p:nvPr/>
        </p:nvSpPr>
        <p:spPr>
          <a:xfrm>
            <a:off x="3906078" y="5406094"/>
            <a:ext cx="8930309" cy="580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למערכת הסימנים נלוות מערכות נוספות :</a:t>
            </a: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F8334E69-9D0E-45C6-B676-08C65F1A1191}"/>
              </a:ext>
            </a:extLst>
          </p:cNvPr>
          <p:cNvSpPr/>
          <p:nvPr/>
        </p:nvSpPr>
        <p:spPr>
          <a:xfrm>
            <a:off x="4617323" y="409248"/>
            <a:ext cx="7066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מרכיבי תהליך התקשורת</a:t>
            </a:r>
            <a:endParaRPr lang="he-I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218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9">
            <a:extLst>
              <a:ext uri="{FF2B5EF4-FFF2-40B4-BE49-F238E27FC236}">
                <a16:creationId xmlns:a16="http://schemas.microsoft.com/office/drawing/2014/main" id="{D3CBFA70-3812-4CEF-8C6F-F3F3C9523FAE}"/>
              </a:ext>
            </a:extLst>
          </p:cNvPr>
          <p:cNvSpPr/>
          <p:nvPr/>
        </p:nvSpPr>
        <p:spPr>
          <a:xfrm>
            <a:off x="2171911" y="1014755"/>
            <a:ext cx="97722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חמישה גורמים משתתפים בתהליך התקשורת :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5CE7411A-8AED-4462-8225-1263B10EEF14}"/>
              </a:ext>
            </a:extLst>
          </p:cNvPr>
          <p:cNvSpPr/>
          <p:nvPr/>
        </p:nvSpPr>
        <p:spPr>
          <a:xfrm>
            <a:off x="7703875" y="2090777"/>
            <a:ext cx="42402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מוען – משדר את המסר.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85E67FFF-9033-4EB5-88FC-0051B090506D}"/>
              </a:ext>
            </a:extLst>
          </p:cNvPr>
          <p:cNvSpPr/>
          <p:nvPr/>
        </p:nvSpPr>
        <p:spPr>
          <a:xfrm>
            <a:off x="7830512" y="2904722"/>
            <a:ext cx="41136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נמען – מקבל את המסר.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027DF343-AC1E-4C9C-93A5-56494DFB2C17}"/>
              </a:ext>
            </a:extLst>
          </p:cNvPr>
          <p:cNvSpPr/>
          <p:nvPr/>
        </p:nvSpPr>
        <p:spPr>
          <a:xfrm>
            <a:off x="2605581" y="5253296"/>
            <a:ext cx="9414757" cy="5927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ערוץ – המדיה שבה מועבר המסר : דבור, כתוב או חזותי.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תיבת טקסט 14">
            <a:extLst>
              <a:ext uri="{FF2B5EF4-FFF2-40B4-BE49-F238E27FC236}">
                <a16:creationId xmlns:a16="http://schemas.microsoft.com/office/drawing/2014/main" id="{548DB5AA-A1B6-4EB0-8224-77E72DA00235}"/>
              </a:ext>
            </a:extLst>
          </p:cNvPr>
          <p:cNvSpPr txBox="1"/>
          <p:nvPr/>
        </p:nvSpPr>
        <p:spPr>
          <a:xfrm>
            <a:off x="1504738" y="3697464"/>
            <a:ext cx="1043940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מסר – תוכן התקשורת : מידע, בקשה, ברכה התנצלות ועוד.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7ACD2E55-733D-4E8E-8095-3C730D851352}"/>
              </a:ext>
            </a:extLst>
          </p:cNvPr>
          <p:cNvSpPr txBox="1"/>
          <p:nvPr/>
        </p:nvSpPr>
        <p:spPr>
          <a:xfrm>
            <a:off x="3609975" y="4475380"/>
            <a:ext cx="8696325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קוד – מערכת הסימנים המשותפים למוען ולנמען.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A72BF07D-9CCC-4882-A41D-CA9B4197C981}"/>
              </a:ext>
            </a:extLst>
          </p:cNvPr>
          <p:cNvSpPr/>
          <p:nvPr/>
        </p:nvSpPr>
        <p:spPr>
          <a:xfrm>
            <a:off x="4845371" y="509885"/>
            <a:ext cx="69589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לשון דבורה ולשון כתובה</a:t>
            </a:r>
            <a:endParaRPr lang="he-I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B181BBC-27C5-4002-A2F1-42356CCA9E45}"/>
              </a:ext>
            </a:extLst>
          </p:cNvPr>
          <p:cNvSpPr/>
          <p:nvPr/>
        </p:nvSpPr>
        <p:spPr>
          <a:xfrm>
            <a:off x="9198701" y="2512265"/>
            <a:ext cx="2443298" cy="580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342900" lvl="0" indent="-342900" algn="ctr" rt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לשון כתובה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66301329-8935-4C47-953F-CEDFAD5CB0CE}"/>
              </a:ext>
            </a:extLst>
          </p:cNvPr>
          <p:cNvSpPr txBox="1"/>
          <p:nvPr/>
        </p:nvSpPr>
        <p:spPr>
          <a:xfrm>
            <a:off x="1323975" y="1442116"/>
            <a:ext cx="10868025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בלימוד שפה נהוג להבחין בין שתי דרכים של שימוש בשפה : 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FCBA2ECE-FD18-4BE1-A339-26455545C841}"/>
              </a:ext>
            </a:extLst>
          </p:cNvPr>
          <p:cNvSpPr txBox="1"/>
          <p:nvPr/>
        </p:nvSpPr>
        <p:spPr>
          <a:xfrm>
            <a:off x="7372350" y="2006258"/>
            <a:ext cx="6096000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ctr" rtl="1">
              <a:lnSpc>
                <a:spcPct val="107000"/>
              </a:lnSpc>
              <a:buFont typeface="Arial" panose="020B0604020202020204" pitchFamily="34" charset="0"/>
              <a:buChar char="-"/>
            </a:pPr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לשון דבורה </a:t>
            </a:r>
            <a:endParaRPr lang="en-US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3065E468-F3C8-495A-B134-84340FAC2763}"/>
              </a:ext>
            </a:extLst>
          </p:cNvPr>
          <p:cNvSpPr/>
          <p:nvPr/>
        </p:nvSpPr>
        <p:spPr>
          <a:xfrm>
            <a:off x="8324849" y="3127984"/>
            <a:ext cx="344357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u="sng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מי קדמה למי ומדוע?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A73F05D-7C67-4685-9B9E-955F03662F18}"/>
              </a:ext>
            </a:extLst>
          </p:cNvPr>
          <p:cNvSpPr/>
          <p:nvPr/>
        </p:nvSpPr>
        <p:spPr>
          <a:xfrm>
            <a:off x="1602070" y="4327758"/>
            <a:ext cx="1051121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בני אדם החלו להשתמש בלשון הדיבור לפני 150,000 שנה  </a:t>
            </a:r>
          </a:p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ואילו הכתב התפתח לפני 50,000 שנה. 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5D398060-342B-445F-AD2E-A6C06CE2DB97}"/>
              </a:ext>
            </a:extLst>
          </p:cNvPr>
          <p:cNvSpPr/>
          <p:nvPr/>
        </p:nvSpPr>
        <p:spPr>
          <a:xfrm>
            <a:off x="787078" y="5415884"/>
            <a:ext cx="1098134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תינוקות לומדים לדבר כבר בגיל צעיר באופן טבעי, ואילו לכתוב לומדים במסגרות חינוך רק בגיל מבוגר יותר.</a:t>
            </a:r>
            <a:endParaRPr lang="he-IL" sz="32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964A7338-F440-4549-B509-41ED852C3561}"/>
              </a:ext>
            </a:extLst>
          </p:cNvPr>
          <p:cNvSpPr txBox="1"/>
          <p:nvPr/>
        </p:nvSpPr>
        <p:spPr>
          <a:xfrm>
            <a:off x="5034245" y="3719165"/>
            <a:ext cx="67341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הלשון הדבורה קדמה ללשון הכתובה. </a:t>
            </a:r>
          </a:p>
        </p:txBody>
      </p:sp>
    </p:spTree>
    <p:extLst>
      <p:ext uri="{BB962C8B-B14F-4D97-AF65-F5344CB8AC3E}">
        <p14:creationId xmlns:p14="http://schemas.microsoft.com/office/powerpoint/2010/main" val="148052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2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82878BC-691C-49B3-9209-99147764B37F}"/>
              </a:ext>
            </a:extLst>
          </p:cNvPr>
          <p:cNvSpPr/>
          <p:nvPr/>
        </p:nvSpPr>
        <p:spPr>
          <a:xfrm>
            <a:off x="4101324" y="488297"/>
            <a:ext cx="80906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ההבדלים בין לשון דבורה ללשון כתובה</a:t>
            </a:r>
            <a:endParaRPr lang="he-IL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3" name="טבלה 3">
            <a:extLst>
              <a:ext uri="{FF2B5EF4-FFF2-40B4-BE49-F238E27FC236}">
                <a16:creationId xmlns:a16="http://schemas.microsoft.com/office/drawing/2014/main" id="{A66E13FF-F56D-47D9-BF2C-9D832486B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934249"/>
              </p:ext>
            </p:extLst>
          </p:nvPr>
        </p:nvGraphicFramePr>
        <p:xfrm>
          <a:off x="233707" y="1593934"/>
          <a:ext cx="11724585" cy="527155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72709">
                  <a:extLst>
                    <a:ext uri="{9D8B030D-6E8A-4147-A177-3AD203B41FA5}">
                      <a16:colId xmlns:a16="http://schemas.microsoft.com/office/drawing/2014/main" val="1121925673"/>
                    </a:ext>
                  </a:extLst>
                </a:gridCol>
                <a:gridCol w="4442792">
                  <a:extLst>
                    <a:ext uri="{9D8B030D-6E8A-4147-A177-3AD203B41FA5}">
                      <a16:colId xmlns:a16="http://schemas.microsoft.com/office/drawing/2014/main" val="237348032"/>
                    </a:ext>
                  </a:extLst>
                </a:gridCol>
                <a:gridCol w="4209084">
                  <a:extLst>
                    <a:ext uri="{9D8B030D-6E8A-4147-A177-3AD203B41FA5}">
                      <a16:colId xmlns:a16="http://schemas.microsoft.com/office/drawing/2014/main" val="2803245797"/>
                    </a:ext>
                  </a:extLst>
                </a:gridCol>
              </a:tblGrid>
              <a:tr h="82338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389558"/>
                  </a:ext>
                </a:extLst>
              </a:tr>
              <a:tr h="123966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36678"/>
                  </a:ext>
                </a:extLst>
              </a:tr>
              <a:tr h="188785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638755"/>
                  </a:ext>
                </a:extLst>
              </a:tr>
            </a:tbl>
          </a:graphicData>
        </a:graphic>
      </p:graphicFrame>
      <p:sp>
        <p:nvSpPr>
          <p:cNvPr id="4" name="מלבן 3">
            <a:extLst>
              <a:ext uri="{FF2B5EF4-FFF2-40B4-BE49-F238E27FC236}">
                <a16:creationId xmlns:a16="http://schemas.microsoft.com/office/drawing/2014/main" id="{DEE07F8E-5804-4DB9-9D46-AEB9169FE5EE}"/>
              </a:ext>
            </a:extLst>
          </p:cNvPr>
          <p:cNvSpPr/>
          <p:nvPr/>
        </p:nvSpPr>
        <p:spPr>
          <a:xfrm>
            <a:off x="9648365" y="1629134"/>
            <a:ext cx="17764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קריטריון</a:t>
            </a:r>
            <a:endParaRPr lang="he-IL" sz="3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7C0AD12-48A1-48F4-9C51-335F812BC6C1}"/>
              </a:ext>
            </a:extLst>
          </p:cNvPr>
          <p:cNvSpPr/>
          <p:nvPr/>
        </p:nvSpPr>
        <p:spPr>
          <a:xfrm>
            <a:off x="5631579" y="1629134"/>
            <a:ext cx="23599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לשון דבורה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9BD8A7B0-E0E6-4C73-A8FF-3894CF6B166A}"/>
              </a:ext>
            </a:extLst>
          </p:cNvPr>
          <p:cNvSpPr/>
          <p:nvPr/>
        </p:nvSpPr>
        <p:spPr>
          <a:xfrm>
            <a:off x="1336203" y="1651855"/>
            <a:ext cx="24032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לשון כתובה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131FE506-7682-4A3F-B20B-3703AB7052CC}"/>
              </a:ext>
            </a:extLst>
          </p:cNvPr>
          <p:cNvSpPr/>
          <p:nvPr/>
        </p:nvSpPr>
        <p:spPr>
          <a:xfrm>
            <a:off x="9507301" y="2672060"/>
            <a:ext cx="21499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העברת מסר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00BD0E59-7898-4E80-9435-D52293805F68}"/>
              </a:ext>
            </a:extLst>
          </p:cNvPr>
          <p:cNvSpPr/>
          <p:nvPr/>
        </p:nvSpPr>
        <p:spPr>
          <a:xfrm>
            <a:off x="4595136" y="2583312"/>
            <a:ext cx="4075154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kern="12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מסר עובר בדיבור : </a:t>
            </a:r>
          </a:p>
          <a:p>
            <a:pPr algn="r"/>
            <a:r>
              <a:rPr lang="he-IL" sz="3200" b="0" kern="12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שיחה האזנה לרדיו</a:t>
            </a:r>
          </a:p>
          <a:p>
            <a:pPr algn="r"/>
            <a:r>
              <a:rPr lang="he-IL" sz="3200" b="0" kern="12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או טלוויזיה, ניהול ויכוח </a:t>
            </a:r>
          </a:p>
          <a:p>
            <a:pPr algn="r"/>
            <a:r>
              <a:rPr lang="he-IL" sz="3200" b="0" kern="12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או כאשר מספרים סיפור.</a:t>
            </a:r>
            <a:endParaRPr lang="he-IL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3DA6C99B-8B49-4518-9277-DABB5E4D4F7E}"/>
              </a:ext>
            </a:extLst>
          </p:cNvPr>
          <p:cNvSpPr/>
          <p:nvPr/>
        </p:nvSpPr>
        <p:spPr>
          <a:xfrm>
            <a:off x="1479485" y="2567826"/>
            <a:ext cx="265809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kern="12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העברת מסרים </a:t>
            </a:r>
          </a:p>
          <a:p>
            <a:pPr algn="ctr"/>
            <a:r>
              <a:rPr lang="he-IL" sz="3200" b="0" kern="120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rPr>
              <a:t>בפעולת כתיבה.</a:t>
            </a:r>
            <a:endParaRPr lang="he-IL" sz="32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2B9E790A-9BFA-4C02-A9CA-2301215016E0}"/>
              </a:ext>
            </a:extLst>
          </p:cNvPr>
          <p:cNvSpPr/>
          <p:nvPr/>
        </p:nvSpPr>
        <p:spPr>
          <a:xfrm>
            <a:off x="9648365" y="4953262"/>
            <a:ext cx="18678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כלי הדיבור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E1AE1D45-F7F1-4A89-8AC5-CD91C93B47BA}"/>
              </a:ext>
            </a:extLst>
          </p:cNvPr>
          <p:cNvSpPr/>
          <p:nvPr/>
        </p:nvSpPr>
        <p:spPr>
          <a:xfrm>
            <a:off x="4769863" y="4953262"/>
            <a:ext cx="39004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שימוש בסימנים קוליים </a:t>
            </a:r>
          </a:p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שמופקים בכלי הדיבור:</a:t>
            </a:r>
          </a:p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פה, אף, ריאות ושיניים.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8E01AE17-F201-4561-B882-3E7AA3DF5190}"/>
              </a:ext>
            </a:extLst>
          </p:cNvPr>
          <p:cNvSpPr/>
          <p:nvPr/>
        </p:nvSpPr>
        <p:spPr>
          <a:xfrm>
            <a:off x="111160" y="4970357"/>
            <a:ext cx="41713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שימוש בסימנים חזותיים :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אותיות (לעיתים סימני 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ניקוד  וסימני פיסוק).</a:t>
            </a:r>
          </a:p>
        </p:txBody>
      </p:sp>
    </p:spTree>
    <p:extLst>
      <p:ext uri="{BB962C8B-B14F-4D97-AF65-F5344CB8AC3E}">
        <p14:creationId xmlns:p14="http://schemas.microsoft.com/office/powerpoint/2010/main" val="170041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2">
            <a:extLst>
              <a:ext uri="{FF2B5EF4-FFF2-40B4-BE49-F238E27FC236}">
                <a16:creationId xmlns:a16="http://schemas.microsoft.com/office/drawing/2014/main" id="{3AACFD8E-2C25-42F0-816D-55C8B9F2B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067036"/>
              </p:ext>
            </p:extLst>
          </p:nvPr>
        </p:nvGraphicFramePr>
        <p:xfrm>
          <a:off x="409574" y="1462616"/>
          <a:ext cx="11541126" cy="44755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68625">
                  <a:extLst>
                    <a:ext uri="{9D8B030D-6E8A-4147-A177-3AD203B41FA5}">
                      <a16:colId xmlns:a16="http://schemas.microsoft.com/office/drawing/2014/main" val="3761851740"/>
                    </a:ext>
                  </a:extLst>
                </a:gridCol>
                <a:gridCol w="4438650">
                  <a:extLst>
                    <a:ext uri="{9D8B030D-6E8A-4147-A177-3AD203B41FA5}">
                      <a16:colId xmlns:a16="http://schemas.microsoft.com/office/drawing/2014/main" val="2591393228"/>
                    </a:ext>
                  </a:extLst>
                </a:gridCol>
                <a:gridCol w="4133851">
                  <a:extLst>
                    <a:ext uri="{9D8B030D-6E8A-4147-A177-3AD203B41FA5}">
                      <a16:colId xmlns:a16="http://schemas.microsoft.com/office/drawing/2014/main" val="4068120252"/>
                    </a:ext>
                  </a:extLst>
                </a:gridCol>
              </a:tblGrid>
              <a:tr h="90910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717877"/>
                  </a:ext>
                </a:extLst>
              </a:tr>
              <a:tr h="356642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377550"/>
                  </a:ext>
                </a:extLst>
              </a:tr>
            </a:tbl>
          </a:graphicData>
        </a:graphic>
      </p:graphicFrame>
      <p:sp>
        <p:nvSpPr>
          <p:cNvPr id="3" name="מלבן 2">
            <a:extLst>
              <a:ext uri="{FF2B5EF4-FFF2-40B4-BE49-F238E27FC236}">
                <a16:creationId xmlns:a16="http://schemas.microsoft.com/office/drawing/2014/main" id="{C72DB594-219A-410F-8F99-B51E442D93F1}"/>
              </a:ext>
            </a:extLst>
          </p:cNvPr>
          <p:cNvSpPr/>
          <p:nvPr/>
        </p:nvSpPr>
        <p:spPr>
          <a:xfrm>
            <a:off x="9699449" y="1656724"/>
            <a:ext cx="17764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קריטריון</a:t>
            </a:r>
            <a:endParaRPr lang="he-IL" sz="3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F651AAFA-7D14-4C66-AB6E-BFB2844FD980}"/>
              </a:ext>
            </a:extLst>
          </p:cNvPr>
          <p:cNvSpPr/>
          <p:nvPr/>
        </p:nvSpPr>
        <p:spPr>
          <a:xfrm>
            <a:off x="5679204" y="1657037"/>
            <a:ext cx="23599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לשון דבורה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E81DF66-9071-40CD-994A-C5394BD10205}"/>
              </a:ext>
            </a:extLst>
          </p:cNvPr>
          <p:cNvSpPr/>
          <p:nvPr/>
        </p:nvSpPr>
        <p:spPr>
          <a:xfrm>
            <a:off x="1293574" y="1672166"/>
            <a:ext cx="24032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לשון כתובה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98C7BEC5-3697-4C2F-81AF-7C884F090EE5}"/>
              </a:ext>
            </a:extLst>
          </p:cNvPr>
          <p:cNvSpPr/>
          <p:nvPr/>
        </p:nvSpPr>
        <p:spPr>
          <a:xfrm>
            <a:off x="9354803" y="2497791"/>
            <a:ext cx="246574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השימוש בלשון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839C7770-D674-450C-A503-4A082E547DFE}"/>
              </a:ext>
            </a:extLst>
          </p:cNvPr>
          <p:cNvSpPr/>
          <p:nvPr/>
        </p:nvSpPr>
        <p:spPr>
          <a:xfrm>
            <a:off x="4670610" y="2534824"/>
            <a:ext cx="412805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שימוש בתקשורת יום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יומית להעברת מסרים.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לדוגמא :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שיחה עם חברים, שיחת 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טלפון, רדיו, טלוויזיה,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סרטים, נאומים ועוד.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CB76D685-184F-4954-8226-090A2FE25E1E}"/>
              </a:ext>
            </a:extLst>
          </p:cNvPr>
          <p:cNvSpPr/>
          <p:nvPr/>
        </p:nvSpPr>
        <p:spPr>
          <a:xfrm>
            <a:off x="626016" y="2423760"/>
            <a:ext cx="3488454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שימוש כדי להעביר 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מסרים רשמיים יותר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או אישיים. לדוגמא :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מכתב רשמי, חוזה 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משפטי, ספרי לימוד,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מאמרים, יומן אישי, </a:t>
            </a:r>
          </a:p>
          <a:p>
            <a:pPr algn="r" rtl="1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מכתבים אישיים ועוד.</a:t>
            </a:r>
          </a:p>
        </p:txBody>
      </p:sp>
    </p:spTree>
    <p:extLst>
      <p:ext uri="{BB962C8B-B14F-4D97-AF65-F5344CB8AC3E}">
        <p14:creationId xmlns:p14="http://schemas.microsoft.com/office/powerpoint/2010/main" val="233375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2">
            <a:extLst>
              <a:ext uri="{FF2B5EF4-FFF2-40B4-BE49-F238E27FC236}">
                <a16:creationId xmlns:a16="http://schemas.microsoft.com/office/drawing/2014/main" id="{34A3E819-74E6-499B-8319-3D86F9E8A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08749"/>
              </p:ext>
            </p:extLst>
          </p:nvPr>
        </p:nvGraphicFramePr>
        <p:xfrm>
          <a:off x="128587" y="120543"/>
          <a:ext cx="11934825" cy="66193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88590">
                  <a:extLst>
                    <a:ext uri="{9D8B030D-6E8A-4147-A177-3AD203B41FA5}">
                      <a16:colId xmlns:a16="http://schemas.microsoft.com/office/drawing/2014/main" val="2400201435"/>
                    </a:ext>
                  </a:extLst>
                </a:gridCol>
                <a:gridCol w="4541177">
                  <a:extLst>
                    <a:ext uri="{9D8B030D-6E8A-4147-A177-3AD203B41FA5}">
                      <a16:colId xmlns:a16="http://schemas.microsoft.com/office/drawing/2014/main" val="4061052795"/>
                    </a:ext>
                  </a:extLst>
                </a:gridCol>
                <a:gridCol w="4505058">
                  <a:extLst>
                    <a:ext uri="{9D8B030D-6E8A-4147-A177-3AD203B41FA5}">
                      <a16:colId xmlns:a16="http://schemas.microsoft.com/office/drawing/2014/main" val="1773871414"/>
                    </a:ext>
                  </a:extLst>
                </a:gridCol>
              </a:tblGrid>
              <a:tr h="78017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517714"/>
                  </a:ext>
                </a:extLst>
              </a:tr>
              <a:tr h="1536828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43006"/>
                  </a:ext>
                </a:extLst>
              </a:tr>
              <a:tr h="110703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928033"/>
                  </a:ext>
                </a:extLst>
              </a:tr>
              <a:tr h="1431611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814739"/>
                  </a:ext>
                </a:extLst>
              </a:tr>
              <a:tr h="176365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020683"/>
                  </a:ext>
                </a:extLst>
              </a:tr>
            </a:tbl>
          </a:graphicData>
        </a:graphic>
      </p:graphicFrame>
      <p:sp>
        <p:nvSpPr>
          <p:cNvPr id="4" name="מלבן 3">
            <a:extLst>
              <a:ext uri="{FF2B5EF4-FFF2-40B4-BE49-F238E27FC236}">
                <a16:creationId xmlns:a16="http://schemas.microsoft.com/office/drawing/2014/main" id="{1675A934-88BC-4F1B-AA03-9AFF945127DB}"/>
              </a:ext>
            </a:extLst>
          </p:cNvPr>
          <p:cNvSpPr/>
          <p:nvPr/>
        </p:nvSpPr>
        <p:spPr>
          <a:xfrm>
            <a:off x="4598331" y="922101"/>
            <a:ext cx="4597734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רשמית פחות, מחייבת פחות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וחופשיה יותר.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6730BD6D-26CB-4B83-9D2D-88826E90F4AF}"/>
              </a:ext>
            </a:extLst>
          </p:cNvPr>
          <p:cNvSpPr/>
          <p:nvPr/>
        </p:nvSpPr>
        <p:spPr>
          <a:xfrm>
            <a:off x="726296" y="847599"/>
            <a:ext cx="37561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רשמית יותר ומחייבת 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(למעט יומנים ומכתבים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אישיים).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DC8BB42-640B-427B-B71D-18C0EAA0891D}"/>
              </a:ext>
            </a:extLst>
          </p:cNvPr>
          <p:cNvSpPr/>
          <p:nvPr/>
        </p:nvSpPr>
        <p:spPr>
          <a:xfrm>
            <a:off x="9930827" y="130828"/>
            <a:ext cx="17764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קריטריון</a:t>
            </a:r>
            <a:endParaRPr lang="he-IL" sz="36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A1A2866C-B2B4-4441-A46D-B81FFB97535F}"/>
              </a:ext>
            </a:extLst>
          </p:cNvPr>
          <p:cNvSpPr/>
          <p:nvPr/>
        </p:nvSpPr>
        <p:spPr>
          <a:xfrm>
            <a:off x="6095999" y="111532"/>
            <a:ext cx="23599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לשון דבורה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824F8B5-8481-47E3-B740-45541D84D3BE}"/>
              </a:ext>
            </a:extLst>
          </p:cNvPr>
          <p:cNvSpPr/>
          <p:nvPr/>
        </p:nvSpPr>
        <p:spPr>
          <a:xfrm>
            <a:off x="1492674" y="171925"/>
            <a:ext cx="24032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לשון כתובה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6CB08573-9459-428D-9F80-D30B37FBA825}"/>
              </a:ext>
            </a:extLst>
          </p:cNvPr>
          <p:cNvSpPr/>
          <p:nvPr/>
        </p:nvSpPr>
        <p:spPr>
          <a:xfrm>
            <a:off x="9427823" y="922101"/>
            <a:ext cx="261000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הקפדה על דיוק</a:t>
            </a:r>
          </a:p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לשוני ועל סגנון</a:t>
            </a: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1A2D6B7B-59B0-40F8-96A2-288CD91472A9}"/>
              </a:ext>
            </a:extLst>
          </p:cNvPr>
          <p:cNvSpPr/>
          <p:nvPr/>
        </p:nvSpPr>
        <p:spPr>
          <a:xfrm>
            <a:off x="4845194" y="2479520"/>
            <a:ext cx="43508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שימוש במשלב לשוני נמוך.</a:t>
            </a: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D039B2EC-ED4F-4393-AC85-6CBF6DD2839B}"/>
              </a:ext>
            </a:extLst>
          </p:cNvPr>
          <p:cNvSpPr/>
          <p:nvPr/>
        </p:nvSpPr>
        <p:spPr>
          <a:xfrm>
            <a:off x="852274" y="2426229"/>
            <a:ext cx="363593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שימוש במילים "יפות" 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ובמשלב גבוה.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D48927BC-7D11-4FA8-90F0-337DFD7520C6}"/>
              </a:ext>
            </a:extLst>
          </p:cNvPr>
          <p:cNvSpPr/>
          <p:nvPr/>
        </p:nvSpPr>
        <p:spPr>
          <a:xfrm>
            <a:off x="4598331" y="3629182"/>
            <a:ext cx="453201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אין הקפדה על סדר המילים 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במשפט.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F6E05171-FD1D-4E20-84E4-157203D6CE29}"/>
              </a:ext>
            </a:extLst>
          </p:cNvPr>
          <p:cNvSpPr/>
          <p:nvPr/>
        </p:nvSpPr>
        <p:spPr>
          <a:xfrm>
            <a:off x="852274" y="3609470"/>
            <a:ext cx="368402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הקפדה על מבנה תקני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של משפט.</a:t>
            </a: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36A8E199-8265-45CE-8B49-73B9AE1C168F}"/>
              </a:ext>
            </a:extLst>
          </p:cNvPr>
          <p:cNvSpPr/>
          <p:nvPr/>
        </p:nvSpPr>
        <p:spPr>
          <a:xfrm>
            <a:off x="4750617" y="5151069"/>
            <a:ext cx="429316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אין הקפדה על דיוק לשוני 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וישנה נטייה לשגות מפעם 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לפעם.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19060287-7F1D-43D5-A6C2-0D04B9BDBC50}"/>
              </a:ext>
            </a:extLst>
          </p:cNvPr>
          <p:cNvSpPr/>
          <p:nvPr/>
        </p:nvSpPr>
        <p:spPr>
          <a:xfrm>
            <a:off x="101587" y="5102450"/>
            <a:ext cx="449674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הקפדה על דיוק לשוני 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והשתדלות להימנע מטעויות</a:t>
            </a:r>
          </a:p>
          <a:p>
            <a:pPr algn="r"/>
            <a:r>
              <a:rPr lang="he-IL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כתיב.</a:t>
            </a:r>
          </a:p>
        </p:txBody>
      </p:sp>
    </p:spTree>
    <p:extLst>
      <p:ext uri="{BB962C8B-B14F-4D97-AF65-F5344CB8AC3E}">
        <p14:creationId xmlns:p14="http://schemas.microsoft.com/office/powerpoint/2010/main" val="324389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שובל אדים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TM04033937[[fn=שובל אדים]]</Template>
  <TotalTime>147</TotalTime>
  <Words>409</Words>
  <Application>Microsoft Office PowerPoint</Application>
  <PresentationFormat>מסך רחב</PresentationFormat>
  <Paragraphs>93</Paragraphs>
  <Slides>7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שובל אדים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9</cp:revision>
  <dcterms:created xsi:type="dcterms:W3CDTF">2021-09-10T14:42:05Z</dcterms:created>
  <dcterms:modified xsi:type="dcterms:W3CDTF">2022-08-29T19:43:37Z</dcterms:modified>
</cp:coreProperties>
</file>