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C34AA8E9-F515-4B8C-A6F6-38C017907ACB}"/>
              </a:ext>
            </a:extLst>
          </p:cNvPr>
          <p:cNvSpPr/>
          <p:nvPr/>
        </p:nvSpPr>
        <p:spPr>
          <a:xfrm>
            <a:off x="3766099" y="586085"/>
            <a:ext cx="445025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חלקי דיבר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4993AF6-384E-44A0-8130-56FC1EC62214}"/>
              </a:ext>
            </a:extLst>
          </p:cNvPr>
          <p:cNvSpPr/>
          <p:nvPr/>
        </p:nvSpPr>
        <p:spPr>
          <a:xfrm>
            <a:off x="2564427" y="2967335"/>
            <a:ext cx="7063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שם עצם, שם תואר ופועל</a:t>
            </a:r>
            <a:endParaRPr lang="he-I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816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BE98CF7D-6BD8-44A7-8555-3C5D91338B9F}"/>
              </a:ext>
            </a:extLst>
          </p:cNvPr>
          <p:cNvSpPr/>
          <p:nvPr/>
        </p:nvSpPr>
        <p:spPr>
          <a:xfrm>
            <a:off x="295275" y="605893"/>
            <a:ext cx="10372725" cy="5526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זמן הווה –</a:t>
            </a:r>
            <a:r>
              <a:rPr lang="he-IL" sz="3200" dirty="0">
                <a:highlight>
                  <a:srgbClr val="80008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צורת הבינוני</a:t>
            </a:r>
            <a:endParaRPr lang="en-US" sz="3200" dirty="0">
              <a:highlight>
                <a:srgbClr val="80008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פועל בזמן ההווה נקרא </a:t>
            </a:r>
            <a:r>
              <a:rPr lang="he-IL" sz="3200" dirty="0">
                <a:highlight>
                  <a:srgbClr val="80008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צורת הבינוני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משמעות ההגדרה </a:t>
            </a:r>
            <a:r>
              <a:rPr lang="he-IL" sz="3200" dirty="0">
                <a:highlight>
                  <a:srgbClr val="80008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בינוני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: פועל ב</a:t>
            </a:r>
            <a:r>
              <a:rPr lang="he-IL" sz="3200" dirty="0">
                <a:highlight>
                  <a:srgbClr val="80008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צורת הבינוני 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יכול לשמש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גם כפועל וגם כשם.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הדרך לזהות האם מדובר בשם או בפועל היא מתוך ההקשר של המשפט.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לדוגמא :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שומר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שומר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על הגן.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עובדים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עובדים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משש בבוקר.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473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0F5FBCBF-61E3-48FC-8018-24523CF56413}"/>
              </a:ext>
            </a:extLst>
          </p:cNvPr>
          <p:cNvSpPr/>
          <p:nvPr/>
        </p:nvSpPr>
        <p:spPr>
          <a:xfrm>
            <a:off x="889423" y="452735"/>
            <a:ext cx="102226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נחזור למשימה שהופיעה בהתחלה : 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A6B29E63-F156-45B1-8E35-E0748AD06B9E}"/>
              </a:ext>
            </a:extLst>
          </p:cNvPr>
          <p:cNvSpPr/>
          <p:nvPr/>
        </p:nvSpPr>
        <p:spPr>
          <a:xfrm>
            <a:off x="1872844" y="1884265"/>
            <a:ext cx="9239250" cy="1222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לפניכם קטע קצר ובו 3 מילים צבועות ב</a:t>
            </a:r>
            <a:r>
              <a:rPr lang="he-IL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אדום</a:t>
            </a:r>
            <a:r>
              <a:rPr lang="he-IL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קבעו את חלק הדיבר של כל אחת מהן.</a:t>
            </a:r>
            <a:endParaRPr lang="en-US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217995F0-B60E-4C1F-8568-0C9F7C3584E6}"/>
              </a:ext>
            </a:extLst>
          </p:cNvPr>
          <p:cNvSpPr/>
          <p:nvPr/>
        </p:nvSpPr>
        <p:spPr>
          <a:xfrm>
            <a:off x="3292069" y="3672832"/>
            <a:ext cx="7724775" cy="243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הזמן ה</a:t>
            </a:r>
            <a:r>
              <a:rPr lang="he-IL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מומלץ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 להגעה לגן החיות הוא שעות הבוקר. מפני שאז אנו </a:t>
            </a:r>
            <a:r>
              <a:rPr lang="he-IL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מתחילים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 לטפל בחיות, וניתן לצפות ב</a:t>
            </a:r>
            <a:r>
              <a:rPr lang="he-IL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עובדים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 כשהם מאכילים את הפילים.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29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527C092F-C34D-4E77-8343-8C8F9F01E30C}"/>
              </a:ext>
            </a:extLst>
          </p:cNvPr>
          <p:cNvSpPr/>
          <p:nvPr/>
        </p:nvSpPr>
        <p:spPr>
          <a:xfrm>
            <a:off x="4301604" y="517972"/>
            <a:ext cx="6848350" cy="592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משימה : מיינו את המילים הבאות בטבלה.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E73DFF4-8714-40D1-A35C-1C7737176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3478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6730AB79-7B96-4DC6-9449-9D9CE95D8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304633"/>
              </p:ext>
            </p:extLst>
          </p:nvPr>
        </p:nvGraphicFramePr>
        <p:xfrm>
          <a:off x="1480931" y="2863082"/>
          <a:ext cx="8966932" cy="2601468"/>
        </p:xfrm>
        <a:graphic>
          <a:graphicData uri="http://schemas.openxmlformats.org/drawingml/2006/table">
            <a:tbl>
              <a:tblPr rtl="1" firstRow="1" firstCol="1" bandRow="1"/>
              <a:tblGrid>
                <a:gridCol w="2988617">
                  <a:extLst>
                    <a:ext uri="{9D8B030D-6E8A-4147-A177-3AD203B41FA5}">
                      <a16:colId xmlns:a16="http://schemas.microsoft.com/office/drawing/2014/main" val="435809869"/>
                    </a:ext>
                  </a:extLst>
                </a:gridCol>
                <a:gridCol w="2988617">
                  <a:extLst>
                    <a:ext uri="{9D8B030D-6E8A-4147-A177-3AD203B41FA5}">
                      <a16:colId xmlns:a16="http://schemas.microsoft.com/office/drawing/2014/main" val="2503526644"/>
                    </a:ext>
                  </a:extLst>
                </a:gridCol>
                <a:gridCol w="2989698">
                  <a:extLst>
                    <a:ext uri="{9D8B030D-6E8A-4147-A177-3AD203B41FA5}">
                      <a16:colId xmlns:a16="http://schemas.microsoft.com/office/drawing/2014/main" val="39197174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שם עצם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פועל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שם תואר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44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247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803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5308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0699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788733"/>
                  </a:ext>
                </a:extLst>
              </a:tr>
            </a:tbl>
          </a:graphicData>
        </a:graphic>
      </p:graphicFrame>
      <p:sp>
        <p:nvSpPr>
          <p:cNvPr id="8" name="מלבן 7">
            <a:extLst>
              <a:ext uri="{FF2B5EF4-FFF2-40B4-BE49-F238E27FC236}">
                <a16:creationId xmlns:a16="http://schemas.microsoft.com/office/drawing/2014/main" id="{BB40EDA9-B564-48BC-8C69-785532D709C2}"/>
              </a:ext>
            </a:extLst>
          </p:cNvPr>
          <p:cNvSpPr/>
          <p:nvPr/>
        </p:nvSpPr>
        <p:spPr>
          <a:xfrm>
            <a:off x="8808788" y="1115538"/>
            <a:ext cx="1159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שולחן</a:t>
            </a:r>
            <a:endParaRPr lang="he-IL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1C209564-25C9-4C91-B74D-CD064A5C5E2A}"/>
              </a:ext>
            </a:extLst>
          </p:cNvPr>
          <p:cNvSpPr/>
          <p:nvPr/>
        </p:nvSpPr>
        <p:spPr>
          <a:xfrm>
            <a:off x="5077773" y="1152603"/>
            <a:ext cx="8226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דייג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A7828721-60AC-42A2-A9B4-9D6D8609ACF4}"/>
              </a:ext>
            </a:extLst>
          </p:cNvPr>
          <p:cNvSpPr/>
          <p:nvPr/>
        </p:nvSpPr>
        <p:spPr>
          <a:xfrm>
            <a:off x="1489658" y="1152603"/>
            <a:ext cx="9749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אוויר</a:t>
            </a:r>
            <a:endParaRPr lang="he-IL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31B27627-BA36-4CB8-BC2E-C142E38F1E44}"/>
              </a:ext>
            </a:extLst>
          </p:cNvPr>
          <p:cNvSpPr/>
          <p:nvPr/>
        </p:nvSpPr>
        <p:spPr>
          <a:xfrm>
            <a:off x="8166485" y="1818639"/>
            <a:ext cx="11624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אהבה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134187C0-2E0C-43E5-9F84-2A83437D3EDB}"/>
              </a:ext>
            </a:extLst>
          </p:cNvPr>
          <p:cNvSpPr/>
          <p:nvPr/>
        </p:nvSpPr>
        <p:spPr>
          <a:xfrm>
            <a:off x="5231296" y="1794136"/>
            <a:ext cx="11945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עיקרון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C033B20B-9771-42DB-ACEE-2F217C85EA08}"/>
              </a:ext>
            </a:extLst>
          </p:cNvPr>
          <p:cNvSpPr/>
          <p:nvPr/>
        </p:nvSpPr>
        <p:spPr>
          <a:xfrm>
            <a:off x="6553200" y="1834339"/>
            <a:ext cx="13163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שברתי</a:t>
            </a: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7D8244CC-5649-49BE-B677-D42AA709E7E8}"/>
              </a:ext>
            </a:extLst>
          </p:cNvPr>
          <p:cNvSpPr/>
          <p:nvPr/>
        </p:nvSpPr>
        <p:spPr>
          <a:xfrm>
            <a:off x="9968080" y="1107587"/>
            <a:ext cx="11208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צפרנו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B90666FA-5D2A-48F3-8C66-B0F2F4824597}"/>
              </a:ext>
            </a:extLst>
          </p:cNvPr>
          <p:cNvSpPr/>
          <p:nvPr/>
        </p:nvSpPr>
        <p:spPr>
          <a:xfrm>
            <a:off x="6068749" y="1152603"/>
            <a:ext cx="1343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נכנסות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DAC6219F-4BB5-408D-BF8C-16EE225BAF12}"/>
              </a:ext>
            </a:extLst>
          </p:cNvPr>
          <p:cNvSpPr/>
          <p:nvPr/>
        </p:nvSpPr>
        <p:spPr>
          <a:xfrm>
            <a:off x="2458140" y="1834339"/>
            <a:ext cx="121700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תאכלי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E0E774CD-6422-49DB-B4BA-B0F3E45AA29F}"/>
              </a:ext>
            </a:extLst>
          </p:cNvPr>
          <p:cNvSpPr/>
          <p:nvPr/>
        </p:nvSpPr>
        <p:spPr>
          <a:xfrm>
            <a:off x="2495131" y="1137504"/>
            <a:ext cx="10470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שלחו</a:t>
            </a:r>
            <a:endParaRPr lang="he-IL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E5228169-F821-4919-9C91-F19EB0A4B222}"/>
              </a:ext>
            </a:extLst>
          </p:cNvPr>
          <p:cNvSpPr/>
          <p:nvPr/>
        </p:nvSpPr>
        <p:spPr>
          <a:xfrm>
            <a:off x="3626370" y="1152603"/>
            <a:ext cx="12073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כחולה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B3F33435-8B0F-4A4D-8CE1-4A773F1E93A0}"/>
              </a:ext>
            </a:extLst>
          </p:cNvPr>
          <p:cNvSpPr/>
          <p:nvPr/>
        </p:nvSpPr>
        <p:spPr>
          <a:xfrm>
            <a:off x="7637173" y="1141054"/>
            <a:ext cx="10807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נחמד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81614C50-579B-4368-B594-6990B6E801F3}"/>
              </a:ext>
            </a:extLst>
          </p:cNvPr>
          <p:cNvSpPr/>
          <p:nvPr/>
        </p:nvSpPr>
        <p:spPr>
          <a:xfrm>
            <a:off x="9495076" y="1818640"/>
            <a:ext cx="15808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מכובדים</a:t>
            </a: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6D54C484-66FC-4DAF-BA77-AA3B619A3371}"/>
              </a:ext>
            </a:extLst>
          </p:cNvPr>
          <p:cNvSpPr/>
          <p:nvPr/>
        </p:nvSpPr>
        <p:spPr>
          <a:xfrm>
            <a:off x="1401002" y="1813836"/>
            <a:ext cx="10118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טבעי</a:t>
            </a: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A88D0B86-2500-428E-9435-E763C11A5A33}"/>
              </a:ext>
            </a:extLst>
          </p:cNvPr>
          <p:cNvSpPr/>
          <p:nvPr/>
        </p:nvSpPr>
        <p:spPr>
          <a:xfrm>
            <a:off x="3803952" y="1822428"/>
            <a:ext cx="13372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מחושב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E386EDFB-E22B-411D-93B1-DCF0846F810A}"/>
              </a:ext>
            </a:extLst>
          </p:cNvPr>
          <p:cNvSpPr/>
          <p:nvPr/>
        </p:nvSpPr>
        <p:spPr>
          <a:xfrm>
            <a:off x="6291566" y="3201524"/>
            <a:ext cx="11208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צפרנו</a:t>
            </a: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0231018F-3E40-4E37-9A3B-2C077F6B40E7}"/>
              </a:ext>
            </a:extLst>
          </p:cNvPr>
          <p:cNvSpPr/>
          <p:nvPr/>
        </p:nvSpPr>
        <p:spPr>
          <a:xfrm>
            <a:off x="9286284" y="3185824"/>
            <a:ext cx="1159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שולחן</a:t>
            </a:r>
            <a:endParaRPr lang="he-IL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46683A58-AC45-4D30-8800-808F735A8D04}"/>
              </a:ext>
            </a:extLst>
          </p:cNvPr>
          <p:cNvSpPr/>
          <p:nvPr/>
        </p:nvSpPr>
        <p:spPr>
          <a:xfrm>
            <a:off x="3391820" y="3181424"/>
            <a:ext cx="10807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נחמד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C63F337A-6EC6-428C-B6A8-5F6A71984F9A}"/>
              </a:ext>
            </a:extLst>
          </p:cNvPr>
          <p:cNvSpPr/>
          <p:nvPr/>
        </p:nvSpPr>
        <p:spPr>
          <a:xfrm>
            <a:off x="6096698" y="3654843"/>
            <a:ext cx="1343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נכנסות</a:t>
            </a: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B478F071-BCE8-49D4-A6F0-51EEFEE72DEA}"/>
              </a:ext>
            </a:extLst>
          </p:cNvPr>
          <p:cNvSpPr/>
          <p:nvPr/>
        </p:nvSpPr>
        <p:spPr>
          <a:xfrm>
            <a:off x="9603499" y="3650295"/>
            <a:ext cx="8226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דייג</a:t>
            </a: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641464C0-CA82-4AE9-82FD-A8FC6FAFA652}"/>
              </a:ext>
            </a:extLst>
          </p:cNvPr>
          <p:cNvSpPr/>
          <p:nvPr/>
        </p:nvSpPr>
        <p:spPr>
          <a:xfrm>
            <a:off x="3265182" y="3643025"/>
            <a:ext cx="12073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כחולה</a:t>
            </a:r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AF29EC18-41A1-4053-BFB3-E752DDC9847F}"/>
              </a:ext>
            </a:extLst>
          </p:cNvPr>
          <p:cNvSpPr/>
          <p:nvPr/>
        </p:nvSpPr>
        <p:spPr>
          <a:xfrm>
            <a:off x="6425854" y="4062988"/>
            <a:ext cx="10470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שלחו</a:t>
            </a:r>
            <a:endParaRPr lang="he-IL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D68B32D5-6646-4C84-9C7C-613E9D860DC5}"/>
              </a:ext>
            </a:extLst>
          </p:cNvPr>
          <p:cNvSpPr/>
          <p:nvPr/>
        </p:nvSpPr>
        <p:spPr>
          <a:xfrm>
            <a:off x="9451214" y="4038330"/>
            <a:ext cx="9749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אוויר</a:t>
            </a:r>
            <a:endParaRPr lang="he-IL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1" name="מלבן 30">
            <a:extLst>
              <a:ext uri="{FF2B5EF4-FFF2-40B4-BE49-F238E27FC236}">
                <a16:creationId xmlns:a16="http://schemas.microsoft.com/office/drawing/2014/main" id="{7F240A32-5743-44AF-B000-0423592A6BA7}"/>
              </a:ext>
            </a:extLst>
          </p:cNvPr>
          <p:cNvSpPr/>
          <p:nvPr/>
        </p:nvSpPr>
        <p:spPr>
          <a:xfrm>
            <a:off x="2913310" y="4087401"/>
            <a:ext cx="15808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מכובדים</a:t>
            </a:r>
          </a:p>
        </p:txBody>
      </p:sp>
      <p:sp>
        <p:nvSpPr>
          <p:cNvPr id="32" name="מלבן 31">
            <a:extLst>
              <a:ext uri="{FF2B5EF4-FFF2-40B4-BE49-F238E27FC236}">
                <a16:creationId xmlns:a16="http://schemas.microsoft.com/office/drawing/2014/main" id="{52FF47BA-BEA1-43EF-AF7B-ECA8B5590BF5}"/>
              </a:ext>
            </a:extLst>
          </p:cNvPr>
          <p:cNvSpPr/>
          <p:nvPr/>
        </p:nvSpPr>
        <p:spPr>
          <a:xfrm>
            <a:off x="9291437" y="4459052"/>
            <a:ext cx="11624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אהבה</a:t>
            </a: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582B8403-C1E5-47BB-A94D-564BA7A7D6DB}"/>
              </a:ext>
            </a:extLst>
          </p:cNvPr>
          <p:cNvSpPr/>
          <p:nvPr/>
        </p:nvSpPr>
        <p:spPr>
          <a:xfrm>
            <a:off x="6144406" y="4482472"/>
            <a:ext cx="13163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שברתי</a:t>
            </a:r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8BB1CDEA-2AE6-4EE8-B80B-45C737C967F5}"/>
              </a:ext>
            </a:extLst>
          </p:cNvPr>
          <p:cNvSpPr/>
          <p:nvPr/>
        </p:nvSpPr>
        <p:spPr>
          <a:xfrm>
            <a:off x="9245661" y="4887484"/>
            <a:ext cx="11945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עיקרון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5BD5C70F-904E-41A6-8AF7-50A16C19965E}"/>
              </a:ext>
            </a:extLst>
          </p:cNvPr>
          <p:cNvSpPr/>
          <p:nvPr/>
        </p:nvSpPr>
        <p:spPr>
          <a:xfrm>
            <a:off x="3144056" y="4475006"/>
            <a:ext cx="13372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מחושב</a:t>
            </a:r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427CA10F-C3C3-410F-B34E-2B520D72AE5F}"/>
              </a:ext>
            </a:extLst>
          </p:cNvPr>
          <p:cNvSpPr/>
          <p:nvPr/>
        </p:nvSpPr>
        <p:spPr>
          <a:xfrm>
            <a:off x="6255936" y="4887484"/>
            <a:ext cx="121700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תאכלי</a:t>
            </a: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4A971494-95AB-4E21-9559-5F69389C1ED0}"/>
              </a:ext>
            </a:extLst>
          </p:cNvPr>
          <p:cNvSpPr/>
          <p:nvPr/>
        </p:nvSpPr>
        <p:spPr>
          <a:xfrm>
            <a:off x="3460749" y="4919382"/>
            <a:ext cx="10118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טבעי</a:t>
            </a:r>
          </a:p>
        </p:txBody>
      </p:sp>
    </p:spTree>
    <p:extLst>
      <p:ext uri="{BB962C8B-B14F-4D97-AF65-F5344CB8AC3E}">
        <p14:creationId xmlns:p14="http://schemas.microsoft.com/office/powerpoint/2010/main" val="154613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0E9E6046-83A3-46FD-9961-C1C2F061B47D}"/>
              </a:ext>
            </a:extLst>
          </p:cNvPr>
          <p:cNvSpPr/>
          <p:nvPr/>
        </p:nvSpPr>
        <p:spPr>
          <a:xfrm>
            <a:off x="774425" y="2048782"/>
            <a:ext cx="103764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 typeface="Arial" panose="020B0604020202020204" pitchFamily="34" charset="0"/>
              <a:buChar char="•"/>
            </a:pPr>
            <a:r>
              <a:rPr lang="he-IL" sz="3200" dirty="0">
                <a:highlight>
                  <a:srgbClr val="FF0000"/>
                </a:highlight>
              </a:rPr>
              <a:t>מילים </a:t>
            </a:r>
            <a:r>
              <a:rPr lang="he-IL" sz="3200" dirty="0">
                <a:highlight>
                  <a:srgbClr val="0000FF"/>
                </a:highlight>
              </a:rPr>
              <a:t>תלויות</a:t>
            </a:r>
            <a:r>
              <a:rPr lang="he-IL" sz="3200" dirty="0"/>
              <a:t> כמו </a:t>
            </a:r>
            <a:r>
              <a:rPr lang="he-IL" sz="3200" dirty="0">
                <a:highlight>
                  <a:srgbClr val="FF0000"/>
                </a:highlight>
              </a:rPr>
              <a:t>כביסה</a:t>
            </a:r>
            <a:r>
              <a:rPr lang="he-IL" sz="3200" dirty="0"/>
              <a:t> </a:t>
            </a:r>
            <a:r>
              <a:rPr lang="he-IL" sz="3200" dirty="0">
                <a:highlight>
                  <a:srgbClr val="0000FF"/>
                </a:highlight>
              </a:rPr>
              <a:t>צבעונית</a:t>
            </a:r>
            <a:r>
              <a:rPr lang="he-IL" sz="3200" dirty="0"/>
              <a:t> על </a:t>
            </a:r>
            <a:r>
              <a:rPr lang="he-IL" sz="3200" dirty="0">
                <a:highlight>
                  <a:srgbClr val="FF0000"/>
                </a:highlight>
              </a:rPr>
              <a:t>חבל</a:t>
            </a:r>
            <a:r>
              <a:rPr lang="he-IL" sz="3200" dirty="0"/>
              <a:t> ומתנפנפות </a:t>
            </a:r>
            <a:r>
              <a:rPr lang="he-IL" sz="3200" dirty="0">
                <a:highlight>
                  <a:srgbClr val="FF0000"/>
                </a:highlight>
              </a:rPr>
              <a:t>ברוח</a:t>
            </a:r>
            <a:r>
              <a:rPr lang="he-IL" sz="3200" dirty="0"/>
              <a:t> </a:t>
            </a:r>
            <a:r>
              <a:rPr lang="he-IL" sz="3200" dirty="0">
                <a:highlight>
                  <a:srgbClr val="FF0000"/>
                </a:highlight>
              </a:rPr>
              <a:t>התודעה</a:t>
            </a:r>
            <a:r>
              <a:rPr lang="he-IL" sz="3200" dirty="0"/>
              <a:t>. (ראם </a:t>
            </a:r>
            <a:r>
              <a:rPr lang="he-IL" sz="3200" dirty="0" err="1"/>
              <a:t>דאס</a:t>
            </a:r>
            <a:r>
              <a:rPr lang="he-IL" sz="3200" dirty="0"/>
              <a:t>)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he-IL" sz="3200" dirty="0"/>
              <a:t>ה</a:t>
            </a:r>
            <a:r>
              <a:rPr lang="he-IL" sz="3200" dirty="0">
                <a:highlight>
                  <a:srgbClr val="FF0000"/>
                </a:highlight>
              </a:rPr>
              <a:t>יתרון</a:t>
            </a:r>
            <a:r>
              <a:rPr lang="he-IL" sz="3200" dirty="0"/>
              <a:t> אשר ל</a:t>
            </a:r>
            <a:r>
              <a:rPr lang="he-IL" sz="3200" dirty="0">
                <a:highlight>
                  <a:srgbClr val="FF0000"/>
                </a:highlight>
              </a:rPr>
              <a:t>עברית</a:t>
            </a:r>
            <a:r>
              <a:rPr lang="he-IL" sz="3200" dirty="0"/>
              <a:t> על </a:t>
            </a:r>
            <a:r>
              <a:rPr lang="he-IL" sz="3200" dirty="0">
                <a:highlight>
                  <a:srgbClr val="FF0000"/>
                </a:highlight>
              </a:rPr>
              <a:t>לשונות</a:t>
            </a:r>
            <a:r>
              <a:rPr lang="he-IL" sz="3200" dirty="0"/>
              <a:t> </a:t>
            </a:r>
            <a:r>
              <a:rPr lang="he-IL" sz="3200" dirty="0">
                <a:highlight>
                  <a:srgbClr val="0000FF"/>
                </a:highlight>
              </a:rPr>
              <a:t>אחרות</a:t>
            </a:r>
            <a:r>
              <a:rPr lang="he-IL" sz="3200" dirty="0"/>
              <a:t> בהיותה ה</a:t>
            </a:r>
            <a:r>
              <a:rPr lang="he-IL" sz="3200" dirty="0">
                <a:highlight>
                  <a:srgbClr val="FF0000"/>
                </a:highlight>
              </a:rPr>
              <a:t>לבוש</a:t>
            </a:r>
            <a:r>
              <a:rPr lang="he-IL" sz="3200" dirty="0"/>
              <a:t> ה</a:t>
            </a:r>
            <a:r>
              <a:rPr lang="he-IL" sz="3200" dirty="0">
                <a:highlight>
                  <a:srgbClr val="0000FF"/>
                </a:highlight>
              </a:rPr>
              <a:t>טבעי</a:t>
            </a:r>
            <a:r>
              <a:rPr lang="he-IL" sz="3200" dirty="0"/>
              <a:t> של ה</a:t>
            </a:r>
            <a:r>
              <a:rPr lang="he-IL" sz="3200" dirty="0">
                <a:highlight>
                  <a:srgbClr val="FF0000"/>
                </a:highlight>
              </a:rPr>
              <a:t>יהדות</a:t>
            </a:r>
            <a:r>
              <a:rPr lang="he-IL" sz="3200" dirty="0"/>
              <a:t>, שבו נולדה וגדלה והאריכה </a:t>
            </a:r>
            <a:r>
              <a:rPr lang="he-IL" sz="3200" dirty="0">
                <a:highlight>
                  <a:srgbClr val="FF0000"/>
                </a:highlight>
              </a:rPr>
              <a:t>ימים</a:t>
            </a:r>
            <a:r>
              <a:rPr lang="he-IL" sz="3200" dirty="0"/>
              <a:t>. (אחד העם)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he-IL" sz="3200" dirty="0">
                <a:highlight>
                  <a:srgbClr val="FF0000"/>
                </a:highlight>
              </a:rPr>
              <a:t>שפה</a:t>
            </a:r>
            <a:r>
              <a:rPr lang="he-IL" sz="3200" dirty="0"/>
              <a:t> היא אחת ה</a:t>
            </a:r>
            <a:r>
              <a:rPr lang="he-IL" sz="3200" dirty="0">
                <a:highlight>
                  <a:srgbClr val="FF0000"/>
                </a:highlight>
              </a:rPr>
              <a:t>מתנות</a:t>
            </a:r>
            <a:r>
              <a:rPr lang="he-IL" sz="3200" dirty="0"/>
              <a:t> ה</a:t>
            </a:r>
            <a:r>
              <a:rPr lang="he-IL" sz="3200" dirty="0">
                <a:highlight>
                  <a:srgbClr val="0000FF"/>
                </a:highlight>
              </a:rPr>
              <a:t>עצומות</a:t>
            </a:r>
            <a:r>
              <a:rPr lang="he-IL" sz="3200" dirty="0"/>
              <a:t> ביותר שה</a:t>
            </a:r>
            <a:r>
              <a:rPr lang="he-IL" sz="3200" dirty="0">
                <a:highlight>
                  <a:srgbClr val="FF0000"/>
                </a:highlight>
              </a:rPr>
              <a:t>אדם</a:t>
            </a:r>
            <a:r>
              <a:rPr lang="he-IL" sz="3200" dirty="0"/>
              <a:t> המציא ל</a:t>
            </a:r>
            <a:r>
              <a:rPr lang="he-IL" sz="3200" dirty="0">
                <a:highlight>
                  <a:srgbClr val="FF0000"/>
                </a:highlight>
              </a:rPr>
              <a:t>עצמו</a:t>
            </a:r>
            <a:r>
              <a:rPr lang="he-IL" sz="3200" dirty="0"/>
              <a:t>. היא מדורגת, לצד </a:t>
            </a:r>
            <a:r>
              <a:rPr lang="he-IL" sz="3200" dirty="0">
                <a:highlight>
                  <a:srgbClr val="FF0000"/>
                </a:highlight>
              </a:rPr>
              <a:t>גילוי האש </a:t>
            </a:r>
            <a:r>
              <a:rPr lang="he-IL" sz="3200" dirty="0"/>
              <a:t>וה</a:t>
            </a:r>
            <a:r>
              <a:rPr lang="he-IL" sz="3200" dirty="0">
                <a:highlight>
                  <a:srgbClr val="FF0000"/>
                </a:highlight>
              </a:rPr>
              <a:t>גלגל</a:t>
            </a:r>
            <a:r>
              <a:rPr lang="he-IL" sz="3200" dirty="0"/>
              <a:t>, כ</a:t>
            </a:r>
            <a:r>
              <a:rPr lang="he-IL" sz="3200" dirty="0">
                <a:highlight>
                  <a:srgbClr val="FF0000"/>
                </a:highlight>
              </a:rPr>
              <a:t>בעלת השפעה </a:t>
            </a:r>
            <a:r>
              <a:rPr lang="he-IL" sz="3200" dirty="0">
                <a:highlight>
                  <a:srgbClr val="0000FF"/>
                </a:highlight>
              </a:rPr>
              <a:t>כבירה</a:t>
            </a:r>
            <a:r>
              <a:rPr lang="he-IL" sz="3200" dirty="0"/>
              <a:t> ב</a:t>
            </a:r>
            <a:r>
              <a:rPr lang="he-IL" sz="3200" dirty="0">
                <a:highlight>
                  <a:srgbClr val="FF0000"/>
                </a:highlight>
              </a:rPr>
              <a:t>הפיכת האדם </a:t>
            </a:r>
            <a:r>
              <a:rPr lang="he-IL" sz="3200" dirty="0"/>
              <a:t>ה</a:t>
            </a:r>
            <a:r>
              <a:rPr lang="he-IL" sz="3200" dirty="0">
                <a:highlight>
                  <a:srgbClr val="0000FF"/>
                </a:highlight>
              </a:rPr>
              <a:t>מודרני</a:t>
            </a:r>
            <a:r>
              <a:rPr lang="he-IL" sz="3200" dirty="0"/>
              <a:t> למה שהוא היום. (אדוארד מורו).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he-IL" sz="3200" dirty="0"/>
              <a:t>ה</a:t>
            </a:r>
            <a:r>
              <a:rPr lang="he-IL" sz="3200" dirty="0">
                <a:highlight>
                  <a:srgbClr val="FF0000"/>
                </a:highlight>
              </a:rPr>
              <a:t>לשון</a:t>
            </a:r>
            <a:r>
              <a:rPr lang="he-IL" sz="3200" dirty="0"/>
              <a:t> היא </a:t>
            </a:r>
            <a:r>
              <a:rPr lang="he-IL" sz="3200" dirty="0">
                <a:highlight>
                  <a:srgbClr val="FF0000"/>
                </a:highlight>
              </a:rPr>
              <a:t>איבר</a:t>
            </a:r>
            <a:r>
              <a:rPr lang="he-IL" sz="3200" dirty="0"/>
              <a:t> ללא </a:t>
            </a:r>
            <a:r>
              <a:rPr lang="he-IL" sz="3200" dirty="0">
                <a:highlight>
                  <a:srgbClr val="FF0000"/>
                </a:highlight>
              </a:rPr>
              <a:t>עצם</a:t>
            </a:r>
            <a:r>
              <a:rPr lang="he-IL" sz="3200" dirty="0"/>
              <a:t>, אולם היא עלולה לשבור את ה</a:t>
            </a:r>
            <a:r>
              <a:rPr lang="he-IL" sz="3200" dirty="0">
                <a:highlight>
                  <a:srgbClr val="FF0000"/>
                </a:highlight>
              </a:rPr>
              <a:t>לב</a:t>
            </a:r>
            <a:r>
              <a:rPr lang="he-IL" sz="3200" dirty="0"/>
              <a:t> ולגרום ל</a:t>
            </a:r>
            <a:r>
              <a:rPr lang="he-IL" sz="3200" dirty="0">
                <a:highlight>
                  <a:srgbClr val="FF0000"/>
                </a:highlight>
              </a:rPr>
              <a:t>כאבים</a:t>
            </a:r>
            <a:r>
              <a:rPr lang="he-IL" sz="3200" dirty="0"/>
              <a:t> ב</a:t>
            </a:r>
            <a:r>
              <a:rPr lang="he-IL" sz="3200" dirty="0">
                <a:highlight>
                  <a:srgbClr val="FF0000"/>
                </a:highlight>
              </a:rPr>
              <a:t>חזה</a:t>
            </a:r>
            <a:r>
              <a:rPr lang="he-IL" sz="3200" dirty="0"/>
              <a:t>. (פתגם עממי).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34666541-4015-463E-A705-B2C0E69F75B4}"/>
              </a:ext>
            </a:extLst>
          </p:cNvPr>
          <p:cNvSpPr/>
          <p:nvPr/>
        </p:nvSpPr>
        <p:spPr>
          <a:xfrm>
            <a:off x="2267364" y="884978"/>
            <a:ext cx="87861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0000"/>
                </a:solidFill>
                <a:latin typeface="inherit"/>
              </a:rPr>
              <a:t>סמנו במדגש </a:t>
            </a:r>
            <a:r>
              <a:rPr lang="he-IL" sz="3200" dirty="0">
                <a:solidFill>
                  <a:srgbClr val="000000"/>
                </a:solidFill>
                <a:highlight>
                  <a:srgbClr val="FF0000"/>
                </a:highlight>
                <a:latin typeface="inherit"/>
              </a:rPr>
              <a:t>אדום</a:t>
            </a:r>
            <a:r>
              <a:rPr lang="he-IL" sz="3200" dirty="0">
                <a:solidFill>
                  <a:srgbClr val="000000"/>
                </a:solidFill>
                <a:latin typeface="inherit"/>
              </a:rPr>
              <a:t> את שמות העצם במשפטים. 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0000"/>
                </a:solidFill>
                <a:latin typeface="inherit"/>
              </a:rPr>
              <a:t>סמנו במדגש </a:t>
            </a:r>
            <a:r>
              <a:rPr lang="he-IL" sz="3200" dirty="0">
                <a:solidFill>
                  <a:srgbClr val="000000"/>
                </a:solidFill>
                <a:highlight>
                  <a:srgbClr val="0000FF"/>
                </a:highlight>
                <a:latin typeface="inherit"/>
              </a:rPr>
              <a:t>כחול</a:t>
            </a:r>
            <a:r>
              <a:rPr lang="he-IL" sz="3200" dirty="0">
                <a:solidFill>
                  <a:srgbClr val="000000"/>
                </a:solidFill>
                <a:latin typeface="inherit"/>
              </a:rPr>
              <a:t> את שמות התואר במשפטים. </a:t>
            </a:r>
            <a:endParaRPr lang="he-IL" sz="3200" b="0" i="0" dirty="0">
              <a:solidFill>
                <a:srgbClr val="000000"/>
              </a:solidFill>
              <a:effectLst/>
              <a:latin typeface="inherit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83E872C-4120-479F-AD05-3D4540DF4CB8}"/>
              </a:ext>
            </a:extLst>
          </p:cNvPr>
          <p:cNvSpPr/>
          <p:nvPr/>
        </p:nvSpPr>
        <p:spPr>
          <a:xfrm>
            <a:off x="5495622" y="213617"/>
            <a:ext cx="55579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משימה מתוך הילקוט הדיגיטלי : </a:t>
            </a:r>
          </a:p>
        </p:txBody>
      </p:sp>
    </p:spTree>
    <p:extLst>
      <p:ext uri="{BB962C8B-B14F-4D97-AF65-F5344CB8AC3E}">
        <p14:creationId xmlns:p14="http://schemas.microsoft.com/office/powerpoint/2010/main" val="1680521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990E19B-78C6-4A6A-8D9B-38CB4304125F}"/>
              </a:ext>
            </a:extLst>
          </p:cNvPr>
          <p:cNvSpPr/>
          <p:nvPr/>
        </p:nvSpPr>
        <p:spPr>
          <a:xfrm>
            <a:off x="4456363" y="862310"/>
            <a:ext cx="69749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משימה בילקוט הדיגיטלי :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6B598088-B003-4DD4-AA26-E60F05C94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2081212"/>
            <a:ext cx="107632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84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1CC8395D-D14D-4CA8-BBA1-8E8D5D8AC069}"/>
              </a:ext>
            </a:extLst>
          </p:cNvPr>
          <p:cNvSpPr/>
          <p:nvPr/>
        </p:nvSpPr>
        <p:spPr>
          <a:xfrm>
            <a:off x="914400" y="226915"/>
            <a:ext cx="9239250" cy="1222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לפניכם קטע קצר ובו 3 מילים צבועות ב</a:t>
            </a:r>
            <a:r>
              <a:rPr lang="he-IL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אדום</a:t>
            </a:r>
            <a:r>
              <a:rPr lang="he-IL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קבעו את חלק הדיבר של כל אחת מהן.</a:t>
            </a:r>
            <a:endParaRPr lang="en-US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BA35146F-C3DF-4AD3-B81C-AD919D9A4F59}"/>
              </a:ext>
            </a:extLst>
          </p:cNvPr>
          <p:cNvSpPr/>
          <p:nvPr/>
        </p:nvSpPr>
        <p:spPr>
          <a:xfrm>
            <a:off x="2333625" y="2015482"/>
            <a:ext cx="7724775" cy="243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הזמן ה</a:t>
            </a:r>
            <a:r>
              <a:rPr lang="he-IL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מומלץ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 להגעה לגן החיות הוא שעות הבוקר. מפני שאז אנו </a:t>
            </a:r>
            <a:r>
              <a:rPr lang="he-IL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מתחילים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 לטפל בחיות, וניתן לצפות ב</a:t>
            </a:r>
            <a:r>
              <a:rPr lang="he-IL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עובדים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 כשהם מאכילים את הפילים.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2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E5F83DE3-A363-4D8F-BAA7-60FD306E80AC}"/>
              </a:ext>
            </a:extLst>
          </p:cNvPr>
          <p:cNvSpPr/>
          <p:nvPr/>
        </p:nvSpPr>
        <p:spPr>
          <a:xfrm>
            <a:off x="2952750" y="347069"/>
            <a:ext cx="6800850" cy="1350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בשפה העברית יש אלפי מילים.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</a:rPr>
              <a:t>ניתן לחלק את המילים לשתי קבוצות :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50727743-9EAD-4884-8DA7-F2B47D2A0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835936"/>
              </p:ext>
            </p:extLst>
          </p:nvPr>
        </p:nvGraphicFramePr>
        <p:xfrm>
          <a:off x="1200150" y="1962245"/>
          <a:ext cx="8553450" cy="3574034"/>
        </p:xfrm>
        <a:graphic>
          <a:graphicData uri="http://schemas.openxmlformats.org/drawingml/2006/table">
            <a:tbl>
              <a:tblPr rtl="1" firstRow="1" firstCol="1" bandRow="1"/>
              <a:tblGrid>
                <a:gridCol w="4505325">
                  <a:extLst>
                    <a:ext uri="{9D8B030D-6E8A-4147-A177-3AD203B41FA5}">
                      <a16:colId xmlns:a16="http://schemas.microsoft.com/office/drawing/2014/main" val="2949958933"/>
                    </a:ext>
                  </a:extLst>
                </a:gridCol>
                <a:gridCol w="4048125">
                  <a:extLst>
                    <a:ext uri="{9D8B030D-6E8A-4147-A177-3AD203B41FA5}">
                      <a16:colId xmlns:a16="http://schemas.microsoft.com/office/drawing/2014/main" val="22156814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מילות קישור ויחס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מילים המכילות משמעות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629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לפני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רק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על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ולכן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שולחן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שברתי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כחולה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אהבה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166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אין להן משמעות משל עצמן, הן רק מקשרות.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מילים בעלות משמעות ברורה!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27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00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E670F6F-BEB5-4E3E-8A2C-A034C8B8D1A3}"/>
              </a:ext>
            </a:extLst>
          </p:cNvPr>
          <p:cNvSpPr/>
          <p:nvPr/>
        </p:nvSpPr>
        <p:spPr>
          <a:xfrm>
            <a:off x="2440946" y="518800"/>
            <a:ext cx="8174033" cy="592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המילים שמכילות משמעות מתחלקות ל- 3 קבוצות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E3B6CAF-3FEA-46F3-A4AA-8A18BEF07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00468"/>
              </p:ext>
            </p:extLst>
          </p:nvPr>
        </p:nvGraphicFramePr>
        <p:xfrm>
          <a:off x="3462020" y="2289080"/>
          <a:ext cx="5267960" cy="2041144"/>
        </p:xfrm>
        <a:graphic>
          <a:graphicData uri="http://schemas.openxmlformats.org/drawingml/2006/table">
            <a:tbl>
              <a:tblPr rtl="1" firstRow="1" firstCol="1" bandRow="1"/>
              <a:tblGrid>
                <a:gridCol w="1755775">
                  <a:extLst>
                    <a:ext uri="{9D8B030D-6E8A-4147-A177-3AD203B41FA5}">
                      <a16:colId xmlns:a16="http://schemas.microsoft.com/office/drawing/2014/main" val="2441029358"/>
                    </a:ext>
                  </a:extLst>
                </a:gridCol>
                <a:gridCol w="1755775">
                  <a:extLst>
                    <a:ext uri="{9D8B030D-6E8A-4147-A177-3AD203B41FA5}">
                      <a16:colId xmlns:a16="http://schemas.microsoft.com/office/drawing/2014/main" val="2097514911"/>
                    </a:ext>
                  </a:extLst>
                </a:gridCol>
                <a:gridCol w="1756410">
                  <a:extLst>
                    <a:ext uri="{9D8B030D-6E8A-4147-A177-3AD203B41FA5}">
                      <a16:colId xmlns:a16="http://schemas.microsoft.com/office/drawing/2014/main" val="17307292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שולחן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שברתי</a:t>
                      </a:r>
                      <a:endParaRPr lang="en-US" sz="3200" dirty="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highlight>
                            <a:srgbClr val="00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כחולה</a:t>
                      </a:r>
                      <a:endParaRPr lang="en-US" sz="3200" dirty="0">
                        <a:effectLst/>
                        <a:highlight>
                          <a:srgbClr val="00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02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שם עצם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פועל</a:t>
                      </a:r>
                      <a:endParaRPr lang="en-US" sz="3200" dirty="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highlight>
                            <a:srgbClr val="00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שם תואר</a:t>
                      </a:r>
                      <a:endParaRPr lang="en-US" sz="3200" dirty="0">
                        <a:effectLst/>
                        <a:highlight>
                          <a:srgbClr val="00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299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1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6E6BFED3-8F67-4D49-A15A-7E0D670CBC25}"/>
              </a:ext>
            </a:extLst>
          </p:cNvPr>
          <p:cNvSpPr/>
          <p:nvPr/>
        </p:nvSpPr>
        <p:spPr>
          <a:xfrm>
            <a:off x="723900" y="341763"/>
            <a:ext cx="10029825" cy="1851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פועל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היא מילה שמספרת סיפור,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מציינת עשייה או הימצאות במצב </a:t>
            </a:r>
            <a:r>
              <a:rPr lang="he-IL" sz="3200" dirty="0" err="1">
                <a:latin typeface="Calibri" panose="020F0502020204030204" pitchFamily="34" charset="0"/>
                <a:ea typeface="Calibri" panose="020F0502020204030204" pitchFamily="34" charset="0"/>
              </a:rPr>
              <a:t>מסויים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</a:t>
            </a: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פועל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נמצא תמיד על ציר הזמן : עבר, הווה (בינוני), עתיד.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C20F76DD-3376-46A6-8140-E62B29477BD6}"/>
              </a:ext>
            </a:extLst>
          </p:cNvPr>
          <p:cNvSpPr/>
          <p:nvPr/>
        </p:nvSpPr>
        <p:spPr>
          <a:xfrm>
            <a:off x="2781300" y="2557964"/>
            <a:ext cx="7972425" cy="2481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התינוק </a:t>
            </a: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זחל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– זמן עבר.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התינוק </a:t>
            </a: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זוחל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– זמן הווה (בינוני).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התינוק </a:t>
            </a: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יזחל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– זמן עתיד.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פועל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– מילה שניתן לשנות לה את הזמן.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50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FC0F3E2E-548C-4A6A-B470-C47E4E534A9E}"/>
              </a:ext>
            </a:extLst>
          </p:cNvPr>
          <p:cNvSpPr/>
          <p:nvPr/>
        </p:nvSpPr>
        <p:spPr>
          <a:xfrm>
            <a:off x="2524125" y="420741"/>
            <a:ext cx="8715375" cy="1119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שם תואר 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– תואר מציין מאפיין </a:t>
            </a:r>
            <a:r>
              <a:rPr lang="he-IL" sz="3200" dirty="0" err="1">
                <a:latin typeface="Calibri" panose="020F0502020204030204" pitchFamily="34" charset="0"/>
                <a:ea typeface="Calibri" panose="020F0502020204030204" pitchFamily="34" charset="0"/>
              </a:rPr>
              <a:t>מסויים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של הדבר עצמו, לא הדבר עצמו.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0EB7AEB9-7DBE-4C4D-AD0F-71198E3AB3B3}"/>
              </a:ext>
            </a:extLst>
          </p:cNvPr>
          <p:cNvSpPr/>
          <p:nvPr/>
        </p:nvSpPr>
        <p:spPr>
          <a:xfrm>
            <a:off x="8601075" y="1873574"/>
            <a:ext cx="2638425" cy="3110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התינוק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חכם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התינוק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שמח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התינוק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מתוק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464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334F29EA-61FD-4C4E-BF94-4A62F7320173}"/>
              </a:ext>
            </a:extLst>
          </p:cNvPr>
          <p:cNvSpPr/>
          <p:nvPr/>
        </p:nvSpPr>
        <p:spPr>
          <a:xfrm>
            <a:off x="2989381" y="336997"/>
            <a:ext cx="8018542" cy="592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שם תואר 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– תואר מילה הנשלטת בידי מילה לפניה.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2F3108B6-9E2F-4D1C-B8CA-025CBE7D31A2}"/>
              </a:ext>
            </a:extLst>
          </p:cNvPr>
          <p:cNvSpPr/>
          <p:nvPr/>
        </p:nvSpPr>
        <p:spPr>
          <a:xfrm>
            <a:off x="4911923" y="1035058"/>
            <a:ext cx="6096000" cy="374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לדוגמא :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ילד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חכם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ילדה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חכמה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ילדות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חכמות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ילדים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חכמים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הילד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החכם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45465AA-ED4B-4DA7-A208-DF856B6A7E71}"/>
              </a:ext>
            </a:extLst>
          </p:cNvPr>
          <p:cNvSpPr/>
          <p:nvPr/>
        </p:nvSpPr>
        <p:spPr>
          <a:xfrm>
            <a:off x="485775" y="5061944"/>
            <a:ext cx="10522148" cy="1222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המילה המשמשת כשם תואר תלויה בשם העצם עליו היא מדברת.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הילד – עיקר 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החכם – מאפיין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614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D8D20EB5-8403-4753-A7FB-BF40AAB7B9B3}"/>
              </a:ext>
            </a:extLst>
          </p:cNvPr>
          <p:cNvSpPr/>
          <p:nvPr/>
        </p:nvSpPr>
        <p:spPr>
          <a:xfrm>
            <a:off x="1415932" y="556072"/>
            <a:ext cx="9643987" cy="592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שם עצם 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הוא השם של הדבר עצמו, לכן הוא נקרא </a:t>
            </a:r>
            <a:r>
              <a:rPr lang="he-IL" sz="320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שם עצם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C3243B43-ED1E-4042-9AE3-7EE94E92B568}"/>
              </a:ext>
            </a:extLst>
          </p:cNvPr>
          <p:cNvSpPr/>
          <p:nvPr/>
        </p:nvSpPr>
        <p:spPr>
          <a:xfrm>
            <a:off x="4895850" y="1358908"/>
            <a:ext cx="6096000" cy="2481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לדוגמא : 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תינוק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ניתן </a:t>
            </a:r>
            <a:r>
              <a:rPr lang="he-IL" sz="3200" dirty="0" err="1">
                <a:latin typeface="Calibri" panose="020F0502020204030204" pitchFamily="34" charset="0"/>
                <a:ea typeface="Calibri" panose="020F0502020204030204" pitchFamily="34" charset="0"/>
              </a:rPr>
              <a:t>לאמר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עליו כל מיני דברים.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התינוק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e-IL" sz="3200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זוחל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התינוק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e-IL" sz="3200" dirty="0"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חמוד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B4D89A2-BBD2-4A93-858D-7D1F14E165E2}"/>
              </a:ext>
            </a:extLst>
          </p:cNvPr>
          <p:cNvSpPr/>
          <p:nvPr/>
        </p:nvSpPr>
        <p:spPr>
          <a:xfrm>
            <a:off x="4963919" y="4357094"/>
            <a:ext cx="6096000" cy="12222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אבל מה הוא בעצמו? תינוק!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לכן 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תינוק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זה 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שם עצם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233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F72883AA-399D-4995-8DF3-529099846307}"/>
              </a:ext>
            </a:extLst>
          </p:cNvPr>
          <p:cNvSpPr/>
          <p:nvPr/>
        </p:nvSpPr>
        <p:spPr>
          <a:xfrm>
            <a:off x="2105025" y="881564"/>
            <a:ext cx="8982075" cy="4150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דרכים לזיהוי 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שם עצם 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הוספת הא היידוע – ה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תינוק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הוספת כינוי שייכות – פרוד :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תינוק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שלי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חבור : </a:t>
            </a:r>
            <a:r>
              <a:rPr lang="he-IL" sz="32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תינוק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י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94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עגל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מעגל</Template>
  <TotalTime>262</TotalTime>
  <Words>573</Words>
  <Application>Microsoft Office PowerPoint</Application>
  <PresentationFormat>מסך רחב</PresentationFormat>
  <Paragraphs>131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9" baseType="lpstr">
      <vt:lpstr>Arial</vt:lpstr>
      <vt:lpstr>Calibri</vt:lpstr>
      <vt:lpstr>inherit</vt:lpstr>
      <vt:lpstr>Tw Cen MT</vt:lpstr>
      <vt:lpstr>מעגל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22</cp:revision>
  <dcterms:created xsi:type="dcterms:W3CDTF">2020-04-29T20:37:56Z</dcterms:created>
  <dcterms:modified xsi:type="dcterms:W3CDTF">2020-04-30T11:02:41Z</dcterms:modified>
</cp:coreProperties>
</file>