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C47E4D-AAD5-4842-B2F3-81DE3D02DF27}" v="5" dt="2022-08-29T12:02:02.3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>
            <a:extLst>
              <a:ext uri="{FF2B5EF4-FFF2-40B4-BE49-F238E27FC236}">
                <a16:creationId xmlns:a16="http://schemas.microsoft.com/office/drawing/2014/main" id="{38EAC605-7A40-4C71-9DE7-18B99302006A}"/>
              </a:ext>
            </a:extLst>
          </p:cNvPr>
          <p:cNvSpPr/>
          <p:nvPr/>
        </p:nvSpPr>
        <p:spPr>
          <a:xfrm>
            <a:off x="1153964" y="789726"/>
            <a:ext cx="10238700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מפגש ראשון עם הטקסט</a:t>
            </a:r>
          </a:p>
          <a:p>
            <a:pPr algn="ctr"/>
            <a:r>
              <a:rPr lang="he-IL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כיתה ח</a:t>
            </a:r>
            <a:endParaRPr lang="he-IL" sz="8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87AF57D8-0C64-4501-ADF2-67D3E63E9DF9}"/>
              </a:ext>
            </a:extLst>
          </p:cNvPr>
          <p:cNvSpPr/>
          <p:nvPr/>
        </p:nvSpPr>
        <p:spPr>
          <a:xfrm>
            <a:off x="3299638" y="3344271"/>
            <a:ext cx="555312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מרכיבי תהליך התקשורת</a:t>
            </a:r>
            <a:endParaRPr lang="he-IL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A5D6F121-EF07-4A1B-8CEC-523A996490C4}"/>
              </a:ext>
            </a:extLst>
          </p:cNvPr>
          <p:cNvSpPr/>
          <p:nvPr/>
        </p:nvSpPr>
        <p:spPr>
          <a:xfrm>
            <a:off x="471455" y="5815310"/>
            <a:ext cx="2600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לירון דוד</a:t>
            </a: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D09B616A-A198-3192-2E44-B9D1E6ED9392}"/>
              </a:ext>
            </a:extLst>
          </p:cNvPr>
          <p:cNvSpPr/>
          <p:nvPr/>
        </p:nvSpPr>
        <p:spPr>
          <a:xfrm>
            <a:off x="3427879" y="3968174"/>
            <a:ext cx="542488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he-IL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כותרת הטקסט</a:t>
            </a:r>
            <a:endParaRPr lang="he-IL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42F6DD22-FE63-A557-90F3-2FDE3F1B7E03}"/>
              </a:ext>
            </a:extLst>
          </p:cNvPr>
          <p:cNvSpPr/>
          <p:nvPr/>
        </p:nvSpPr>
        <p:spPr>
          <a:xfrm>
            <a:off x="4658402" y="4592077"/>
            <a:ext cx="542488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נסיבות השיח</a:t>
            </a:r>
            <a:endParaRPr lang="he-IL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755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>
            <a:extLst>
              <a:ext uri="{FF2B5EF4-FFF2-40B4-BE49-F238E27FC236}">
                <a16:creationId xmlns:a16="http://schemas.microsoft.com/office/drawing/2014/main" id="{43EECC76-3245-414E-9181-E875D6EC1BE2}"/>
              </a:ext>
            </a:extLst>
          </p:cNvPr>
          <p:cNvSpPr/>
          <p:nvPr/>
        </p:nvSpPr>
        <p:spPr>
          <a:xfrm>
            <a:off x="3906078" y="6048544"/>
            <a:ext cx="7959230" cy="5809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הבעות פנים, תנועות גוף, טון דיבור וקצב דיבור.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A68A8076-EF67-4516-A589-6BC7A629B40A}"/>
              </a:ext>
            </a:extLst>
          </p:cNvPr>
          <p:cNvSpPr txBox="1"/>
          <p:nvPr/>
        </p:nvSpPr>
        <p:spPr>
          <a:xfrm>
            <a:off x="4347542" y="1482229"/>
            <a:ext cx="8112814" cy="580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השורש של המילה תקשורת הוא </a:t>
            </a:r>
            <a:r>
              <a:rPr lang="he-IL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ק.ש.ר</a:t>
            </a: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13A742A7-521C-4D75-96ED-AF3D25C7097E}"/>
              </a:ext>
            </a:extLst>
          </p:cNvPr>
          <p:cNvSpPr txBox="1"/>
          <p:nvPr/>
        </p:nvSpPr>
        <p:spPr>
          <a:xfrm>
            <a:off x="69574" y="2155236"/>
            <a:ext cx="11614107" cy="1107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השורש מעיד על הרצון של האדם לקיים קשר בין בני אדם אחרים, כלומר להעביר מסרים לאנשים ולקבל מאנשים אחרים מסרים.</a:t>
            </a: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08CC5A73-F89E-48E3-BB7A-FCAE255001C5}"/>
              </a:ext>
            </a:extLst>
          </p:cNvPr>
          <p:cNvSpPr txBox="1"/>
          <p:nvPr/>
        </p:nvSpPr>
        <p:spPr>
          <a:xfrm>
            <a:off x="467139" y="3405546"/>
            <a:ext cx="11216542" cy="1107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על מנת שאנשים יוכלו לתקשר הם צריכים שתהייה להם מערכת סימנים משותפים. </a:t>
            </a: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F5670EA2-BBAF-453A-B697-D6BB624715A0}"/>
              </a:ext>
            </a:extLst>
          </p:cNvPr>
          <p:cNvSpPr txBox="1"/>
          <p:nvPr/>
        </p:nvSpPr>
        <p:spPr>
          <a:xfrm>
            <a:off x="1719469" y="4655856"/>
            <a:ext cx="10289485" cy="580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מערכת הסימנים הנפוצה ביותר היא מערכת המילים בשפה.</a:t>
            </a: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7EFF8D97-E1E4-4170-8CA0-628908C782BB}"/>
              </a:ext>
            </a:extLst>
          </p:cNvPr>
          <p:cNvSpPr txBox="1"/>
          <p:nvPr/>
        </p:nvSpPr>
        <p:spPr>
          <a:xfrm>
            <a:off x="3906078" y="5406094"/>
            <a:ext cx="8930309" cy="580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למערכת הסימנים נלוות מערכות נוספות :</a:t>
            </a: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F8334E69-9D0E-45C6-B676-08C65F1A1191}"/>
              </a:ext>
            </a:extLst>
          </p:cNvPr>
          <p:cNvSpPr/>
          <p:nvPr/>
        </p:nvSpPr>
        <p:spPr>
          <a:xfrm>
            <a:off x="4617323" y="409248"/>
            <a:ext cx="70663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מרכיבי תהליך התקשורת</a:t>
            </a:r>
            <a:endParaRPr lang="he-IL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8479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>
            <a:extLst>
              <a:ext uri="{FF2B5EF4-FFF2-40B4-BE49-F238E27FC236}">
                <a16:creationId xmlns:a16="http://schemas.microsoft.com/office/drawing/2014/main" id="{D3CBFA70-3812-4CEF-8C6F-F3F3C9523FAE}"/>
              </a:ext>
            </a:extLst>
          </p:cNvPr>
          <p:cNvSpPr/>
          <p:nvPr/>
        </p:nvSpPr>
        <p:spPr>
          <a:xfrm>
            <a:off x="2171911" y="1014755"/>
            <a:ext cx="97722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חמישה גורמים משתתפים בתהליך התקשורת :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5CE7411A-8AED-4462-8225-1263B10EEF14}"/>
              </a:ext>
            </a:extLst>
          </p:cNvPr>
          <p:cNvSpPr/>
          <p:nvPr/>
        </p:nvSpPr>
        <p:spPr>
          <a:xfrm>
            <a:off x="7703875" y="2090777"/>
            <a:ext cx="42402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מוען – משדר את המסר. 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85E67FFF-9033-4EB5-88FC-0051B090506D}"/>
              </a:ext>
            </a:extLst>
          </p:cNvPr>
          <p:cNvSpPr/>
          <p:nvPr/>
        </p:nvSpPr>
        <p:spPr>
          <a:xfrm>
            <a:off x="7830512" y="2904722"/>
            <a:ext cx="41136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נמען – מקבל את המסר.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027DF343-AC1E-4C9C-93A5-56494DFB2C17}"/>
              </a:ext>
            </a:extLst>
          </p:cNvPr>
          <p:cNvSpPr/>
          <p:nvPr/>
        </p:nvSpPr>
        <p:spPr>
          <a:xfrm>
            <a:off x="2605581" y="5253296"/>
            <a:ext cx="9414757" cy="5927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ערוץ – המדיה שבה מועבר המסר : דבור, כתוב או חזותי.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548DB5AA-A1B6-4EB0-8224-77E72DA00235}"/>
              </a:ext>
            </a:extLst>
          </p:cNvPr>
          <p:cNvSpPr txBox="1"/>
          <p:nvPr/>
        </p:nvSpPr>
        <p:spPr>
          <a:xfrm>
            <a:off x="1504738" y="3697464"/>
            <a:ext cx="10439400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מסר – תוכן התקשורת : מידע, בקשה, ברכה התנצלות ועוד.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7ACD2E55-733D-4E8E-8095-3C730D851352}"/>
              </a:ext>
            </a:extLst>
          </p:cNvPr>
          <p:cNvSpPr txBox="1"/>
          <p:nvPr/>
        </p:nvSpPr>
        <p:spPr>
          <a:xfrm>
            <a:off x="3609975" y="4475380"/>
            <a:ext cx="8696325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קוד – מערכת הסימנים המשותפים למוען ולנמען.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61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>
            <a:extLst>
              <a:ext uri="{FF2B5EF4-FFF2-40B4-BE49-F238E27FC236}">
                <a16:creationId xmlns:a16="http://schemas.microsoft.com/office/drawing/2014/main" id="{64A058D1-51F5-44A3-BAC2-30E901BF4346}"/>
              </a:ext>
            </a:extLst>
          </p:cNvPr>
          <p:cNvSpPr/>
          <p:nvPr/>
        </p:nvSpPr>
        <p:spPr>
          <a:xfrm>
            <a:off x="8506984" y="625942"/>
            <a:ext cx="32399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כותרת הטקסט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D75C77E0-B943-4BF2-9AB9-5FBD70996D9F}"/>
              </a:ext>
            </a:extLst>
          </p:cNvPr>
          <p:cNvSpPr/>
          <p:nvPr/>
        </p:nvSpPr>
        <p:spPr>
          <a:xfrm>
            <a:off x="1499171" y="4979560"/>
            <a:ext cx="104855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שלו בנושא הנדון בטקסט ושואל את עצמו את השאלות הבאות :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0AC58EBC-EAAE-4C7E-BAAC-D96F6983F57A}"/>
              </a:ext>
            </a:extLst>
          </p:cNvPr>
          <p:cNvSpPr txBox="1"/>
          <p:nvPr/>
        </p:nvSpPr>
        <p:spPr>
          <a:xfrm>
            <a:off x="179536" y="1782192"/>
            <a:ext cx="118563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כאשר הקורא נחשף לטקסט, המפגש הראשון של הקורא לפני שמתחילים</a:t>
            </a:r>
          </a:p>
        </p:txBody>
      </p:sp>
      <p:sp>
        <p:nvSpPr>
          <p:cNvPr id="21" name="תיבת טקסט 20">
            <a:extLst>
              <a:ext uri="{FF2B5EF4-FFF2-40B4-BE49-F238E27FC236}">
                <a16:creationId xmlns:a16="http://schemas.microsoft.com/office/drawing/2014/main" id="{A541F6CA-FC80-4FB2-B8F9-F08FA9C7390D}"/>
              </a:ext>
            </a:extLst>
          </p:cNvPr>
          <p:cNvSpPr txBox="1"/>
          <p:nvPr/>
        </p:nvSpPr>
        <p:spPr>
          <a:xfrm>
            <a:off x="368558" y="2555810"/>
            <a:ext cx="116672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לקרוא אותו לעומק, הוא המפגש עם הכותרת הראשית ולעיתים גם עם </a:t>
            </a:r>
          </a:p>
        </p:txBody>
      </p:sp>
      <p:sp>
        <p:nvSpPr>
          <p:cNvPr id="23" name="תיבת טקסט 22">
            <a:extLst>
              <a:ext uri="{FF2B5EF4-FFF2-40B4-BE49-F238E27FC236}">
                <a16:creationId xmlns:a16="http://schemas.microsoft.com/office/drawing/2014/main" id="{439C3C95-C1AB-46BC-B813-A708095FAD79}"/>
              </a:ext>
            </a:extLst>
          </p:cNvPr>
          <p:cNvSpPr txBox="1"/>
          <p:nvPr/>
        </p:nvSpPr>
        <p:spPr>
          <a:xfrm>
            <a:off x="5887990" y="3342455"/>
            <a:ext cx="60976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כותרות משנה.</a:t>
            </a:r>
          </a:p>
        </p:txBody>
      </p:sp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0326C895-DED3-4212-B3E9-B8A7C93BF01F}"/>
              </a:ext>
            </a:extLst>
          </p:cNvPr>
          <p:cNvSpPr txBox="1"/>
          <p:nvPr/>
        </p:nvSpPr>
        <p:spPr>
          <a:xfrm>
            <a:off x="129343" y="4129100"/>
            <a:ext cx="118563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הקורא בודק את הכותרת / כותרות לשם כך מגייס את ידע העולם האישי</a:t>
            </a:r>
          </a:p>
        </p:txBody>
      </p:sp>
    </p:spTree>
    <p:extLst>
      <p:ext uri="{BB962C8B-B14F-4D97-AF65-F5344CB8AC3E}">
        <p14:creationId xmlns:p14="http://schemas.microsoft.com/office/powerpoint/2010/main" val="934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9" grpId="0"/>
      <p:bldP spid="21" grpId="0"/>
      <p:bldP spid="23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7294721C-3196-4695-9108-86573185104B}"/>
              </a:ext>
            </a:extLst>
          </p:cNvPr>
          <p:cNvSpPr/>
          <p:nvPr/>
        </p:nvSpPr>
        <p:spPr>
          <a:xfrm>
            <a:off x="4520120" y="5007684"/>
            <a:ext cx="7031634" cy="17374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r" rtl="1">
              <a:lnSpc>
                <a:spcPct val="107000"/>
              </a:lnSpc>
            </a:pP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היכן יוכלו לברר על המושגים הללו?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5F37D290-9917-4CEC-ABD3-344F1572BCD9}"/>
              </a:ext>
            </a:extLst>
          </p:cNvPr>
          <p:cNvSpPr txBox="1"/>
          <p:nvPr/>
        </p:nvSpPr>
        <p:spPr>
          <a:xfrm>
            <a:off x="5454098" y="1154749"/>
            <a:ext cx="6097656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 w="12700">
                  <a:solidFill>
                    <a:srgbClr val="C4220D"/>
                  </a:solidFill>
                  <a:prstDash val="solid"/>
                </a:ln>
                <a:pattFill prst="pct50">
                  <a:fgClr>
                    <a:srgbClr val="C4220D"/>
                  </a:fgClr>
                  <a:bgClr>
                    <a:srgbClr val="C4220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C4220D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מהו נושא הטקסט?</a:t>
            </a:r>
            <a:endParaRPr kumimoji="0" lang="en-US" sz="3200" b="1" i="0" u="none" strike="noStrike" kern="1200" cap="none" spc="0" normalizeH="0" baseline="0" noProof="0" dirty="0">
              <a:ln w="12700">
                <a:solidFill>
                  <a:srgbClr val="C4220D"/>
                </a:solidFill>
                <a:prstDash val="solid"/>
              </a:ln>
              <a:pattFill prst="pct50">
                <a:fgClr>
                  <a:srgbClr val="C4220D"/>
                </a:fgClr>
                <a:bgClr>
                  <a:srgbClr val="C4220D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C4220D"/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6848BAD2-77FF-4733-B6DF-723C2190ED7F}"/>
              </a:ext>
            </a:extLst>
          </p:cNvPr>
          <p:cNvSpPr txBox="1"/>
          <p:nvPr/>
        </p:nvSpPr>
        <p:spPr>
          <a:xfrm>
            <a:off x="1182757" y="1816034"/>
            <a:ext cx="103689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he-IL" sz="3200" b="1" i="0" u="none" strike="noStrike" kern="1200" cap="none" spc="0" normalizeH="0" baseline="0" noProof="0" dirty="0">
                <a:ln w="12700">
                  <a:solidFill>
                    <a:srgbClr val="C4220D"/>
                  </a:solidFill>
                  <a:prstDash val="solid"/>
                </a:ln>
                <a:pattFill prst="pct50">
                  <a:fgClr>
                    <a:srgbClr val="C4220D"/>
                  </a:fgClr>
                  <a:bgClr>
                    <a:srgbClr val="C4220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C4220D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מה כותרות המשנה מוסיפות על הנאמר בכותרת הראשית?</a:t>
            </a:r>
            <a:endParaRPr lang="he-IL" dirty="0"/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03C07ACE-9F37-4AA7-989F-327DE3BB04A4}"/>
              </a:ext>
            </a:extLst>
          </p:cNvPr>
          <p:cNvSpPr txBox="1"/>
          <p:nvPr/>
        </p:nvSpPr>
        <p:spPr>
          <a:xfrm>
            <a:off x="2753139" y="2482137"/>
            <a:ext cx="8798615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 w="12700">
                  <a:solidFill>
                    <a:srgbClr val="C4220D"/>
                  </a:solidFill>
                  <a:prstDash val="solid"/>
                </a:ln>
                <a:pattFill prst="pct50">
                  <a:fgClr>
                    <a:srgbClr val="C4220D"/>
                  </a:fgClr>
                  <a:bgClr>
                    <a:srgbClr val="C4220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C4220D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מהם המושגים המוזכרים בכותרות? </a:t>
            </a:r>
            <a:endParaRPr kumimoji="0" lang="en-US" sz="3200" b="1" i="0" u="none" strike="noStrike" kern="1200" cap="none" spc="0" normalizeH="0" baseline="0" noProof="0" dirty="0">
              <a:ln w="12700">
                <a:solidFill>
                  <a:srgbClr val="C4220D"/>
                </a:solidFill>
                <a:prstDash val="solid"/>
              </a:ln>
              <a:pattFill prst="pct50">
                <a:fgClr>
                  <a:srgbClr val="C4220D"/>
                </a:fgClr>
                <a:bgClr>
                  <a:srgbClr val="C4220D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C4220D"/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9C89DE47-6F24-4803-87F0-F9D1F0D7FEE3}"/>
              </a:ext>
            </a:extLst>
          </p:cNvPr>
          <p:cNvSpPr txBox="1"/>
          <p:nvPr/>
        </p:nvSpPr>
        <p:spPr>
          <a:xfrm>
            <a:off x="1552988" y="3132637"/>
            <a:ext cx="9998766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 w="12700">
                  <a:solidFill>
                    <a:srgbClr val="C4220D"/>
                  </a:solidFill>
                  <a:prstDash val="solid"/>
                </a:ln>
                <a:pattFill prst="pct50">
                  <a:fgClr>
                    <a:srgbClr val="C4220D"/>
                  </a:fgClr>
                  <a:bgClr>
                    <a:srgbClr val="C4220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C4220D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האם הוא מכיר או לא מכיר את המושגים הללו?</a:t>
            </a:r>
            <a:endParaRPr kumimoji="0" lang="en-US" sz="3200" b="1" i="0" u="none" strike="noStrike" kern="1200" cap="none" spc="0" normalizeH="0" baseline="0" noProof="0" dirty="0">
              <a:ln w="12700">
                <a:solidFill>
                  <a:srgbClr val="C4220D"/>
                </a:solidFill>
                <a:prstDash val="solid"/>
              </a:ln>
              <a:pattFill prst="pct50">
                <a:fgClr>
                  <a:srgbClr val="C4220D"/>
                </a:fgClr>
                <a:bgClr>
                  <a:srgbClr val="C4220D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C4220D"/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1FCF6A09-D6F1-402D-B08A-C36801AB0960}"/>
              </a:ext>
            </a:extLst>
          </p:cNvPr>
          <p:cNvSpPr txBox="1"/>
          <p:nvPr/>
        </p:nvSpPr>
        <p:spPr>
          <a:xfrm>
            <a:off x="0" y="3806691"/>
            <a:ext cx="11551754" cy="1119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 w="12700">
                  <a:solidFill>
                    <a:srgbClr val="C4220D"/>
                  </a:solidFill>
                  <a:prstDash val="solid"/>
                </a:ln>
                <a:pattFill prst="pct50">
                  <a:fgClr>
                    <a:srgbClr val="C4220D"/>
                  </a:fgClr>
                  <a:bgClr>
                    <a:srgbClr val="C4220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C4220D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מהו תחום החיים שבו עוסק המאמר, כגון : כלכלה, תקשורת, חינוך,</a:t>
            </a:r>
          </a:p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 w="12700">
                  <a:solidFill>
                    <a:srgbClr val="C4220D"/>
                  </a:solidFill>
                  <a:prstDash val="solid"/>
                </a:ln>
                <a:pattFill prst="pct50">
                  <a:fgClr>
                    <a:srgbClr val="C4220D"/>
                  </a:fgClr>
                  <a:bgClr>
                    <a:srgbClr val="C4220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C4220D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סוציולוגיה, פוליטיקה ועוד.</a:t>
            </a:r>
            <a:endParaRPr kumimoji="0" lang="en-US" sz="3200" b="1" i="0" u="none" strike="noStrike" kern="1200" cap="none" spc="0" normalizeH="0" baseline="0" noProof="0" dirty="0">
              <a:ln w="12700">
                <a:solidFill>
                  <a:srgbClr val="C4220D"/>
                </a:solidFill>
                <a:prstDash val="solid"/>
              </a:ln>
              <a:pattFill prst="pct50">
                <a:fgClr>
                  <a:srgbClr val="C4220D"/>
                </a:fgClr>
                <a:bgClr>
                  <a:srgbClr val="C4220D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C4220D"/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B436D43C-1AAB-4FEC-A14C-5BCDED703930}"/>
              </a:ext>
            </a:extLst>
          </p:cNvPr>
          <p:cNvSpPr txBox="1"/>
          <p:nvPr/>
        </p:nvSpPr>
        <p:spPr>
          <a:xfrm>
            <a:off x="1006337" y="4926356"/>
            <a:ext cx="10545417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 w="12700">
                  <a:solidFill>
                    <a:srgbClr val="C4220D"/>
                  </a:solidFill>
                  <a:prstDash val="solid"/>
                </a:ln>
                <a:pattFill prst="pct50">
                  <a:fgClr>
                    <a:srgbClr val="C4220D"/>
                  </a:fgClr>
                  <a:bgClr>
                    <a:srgbClr val="C4220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C4220D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מהו ידע העולם האישי שלהם על המושגים המוזכרים?</a:t>
            </a:r>
            <a:endParaRPr kumimoji="0" lang="en-US" sz="3200" b="1" i="0" u="none" strike="noStrike" kern="1200" cap="none" spc="0" normalizeH="0" baseline="0" noProof="0" dirty="0">
              <a:ln w="12700">
                <a:solidFill>
                  <a:srgbClr val="C4220D"/>
                </a:solidFill>
                <a:prstDash val="solid"/>
              </a:ln>
              <a:pattFill prst="pct50">
                <a:fgClr>
                  <a:srgbClr val="C4220D"/>
                </a:fgClr>
                <a:bgClr>
                  <a:srgbClr val="C4220D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C4220D"/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74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4" grpId="0"/>
      <p:bldP spid="16" grpId="0"/>
      <p:bldP spid="18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B0E7A27B-CB7C-4F69-AC33-24C68C2DFC95}"/>
              </a:ext>
            </a:extLst>
          </p:cNvPr>
          <p:cNvSpPr/>
          <p:nvPr/>
        </p:nvSpPr>
        <p:spPr>
          <a:xfrm>
            <a:off x="8810752" y="452735"/>
            <a:ext cx="28953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נסיבות השיח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E106388-F684-4D2D-8A16-F8AF6B66A4B6}"/>
              </a:ext>
            </a:extLst>
          </p:cNvPr>
          <p:cNvSpPr/>
          <p:nvPr/>
        </p:nvSpPr>
        <p:spPr>
          <a:xfrm>
            <a:off x="-287121" y="1215098"/>
            <a:ext cx="1199321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לאחר בדיקת הכותרת וגיוס ידע העולם שלו, הקורא בודק את ההקשר הנסיבתי של הטקסט. 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008E5718-7E24-4896-B046-A0721B38B169}"/>
              </a:ext>
            </a:extLst>
          </p:cNvPr>
          <p:cNvSpPr/>
          <p:nvPr/>
        </p:nvSpPr>
        <p:spPr>
          <a:xfrm>
            <a:off x="6226870" y="2346793"/>
            <a:ext cx="54825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הקשר הנסיבתי הכוונה בעיקר ל: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5D0F7504-B240-473D-916A-330B6266F827}"/>
              </a:ext>
            </a:extLst>
          </p:cNvPr>
          <p:cNvSpPr/>
          <p:nvPr/>
        </p:nvSpPr>
        <p:spPr>
          <a:xfrm>
            <a:off x="545667" y="3006569"/>
            <a:ext cx="111604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המוען – מי המוען? האם הוא מוכר לו? האם הוא מומחה בתחום?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4991C6B0-F264-4BBB-92C9-D67C78BF4886}"/>
              </a:ext>
            </a:extLst>
          </p:cNvPr>
          <p:cNvSpPr/>
          <p:nvPr/>
        </p:nvSpPr>
        <p:spPr>
          <a:xfrm>
            <a:off x="747646" y="3640850"/>
            <a:ext cx="1095844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הבמה – באיזו "במה" התפרסם הטקסט? עיתון, רדיו, אינטרנט </a:t>
            </a:r>
          </a:p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(מרשתת) או אנציקלופדיה? האם הבמה מוכרת לו?              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C3B061B5-B030-485E-9AFF-50A345BB0000}"/>
              </a:ext>
            </a:extLst>
          </p:cNvPr>
          <p:cNvSpPr/>
          <p:nvPr/>
        </p:nvSpPr>
        <p:spPr>
          <a:xfrm>
            <a:off x="1470601" y="4723173"/>
            <a:ext cx="102354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ערוץ התקשורת – האם ערוץ התקשורת הוא דבור או כתוב?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1" name="תיבת טקסט 20">
            <a:extLst>
              <a:ext uri="{FF2B5EF4-FFF2-40B4-BE49-F238E27FC236}">
                <a16:creationId xmlns:a16="http://schemas.microsoft.com/office/drawing/2014/main" id="{CED7A44D-E44D-4CC4-9452-8349B5F5A9CA}"/>
              </a:ext>
            </a:extLst>
          </p:cNvPr>
          <p:cNvSpPr txBox="1"/>
          <p:nvPr/>
        </p:nvSpPr>
        <p:spPr>
          <a:xfrm>
            <a:off x="3467461" y="5759759"/>
            <a:ext cx="6241774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מלבן 21">
            <a:extLst>
              <a:ext uri="{FF2B5EF4-FFF2-40B4-BE49-F238E27FC236}">
                <a16:creationId xmlns:a16="http://schemas.microsoft.com/office/drawing/2014/main" id="{C87B03CB-8011-4D50-AF35-D82CF550EF3F}"/>
              </a:ext>
            </a:extLst>
          </p:cNvPr>
          <p:cNvSpPr/>
          <p:nvPr/>
        </p:nvSpPr>
        <p:spPr>
          <a:xfrm>
            <a:off x="0" y="5333385"/>
            <a:ext cx="1167499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התאריך – מתי נכתב הטקסט? האם הוא אקטואלי ורלוונטי, או שהוא</a:t>
            </a:r>
          </a:p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התיישן.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43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  <p:bldP spid="13" grpId="0"/>
      <p:bldP spid="16" grpId="0"/>
      <p:bldP spid="19" grpId="0"/>
      <p:bldP spid="22" grpId="0"/>
    </p:bldLst>
  </p:timing>
</p:sld>
</file>

<file path=ppt/theme/theme1.xml><?xml version="1.0" encoding="utf-8"?>
<a:theme xmlns:a="http://schemas.openxmlformats.org/drawingml/2006/main" name="שובל אדים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שובל אדים</Template>
  <TotalTime>11</TotalTime>
  <Words>374</Words>
  <Application>Microsoft Office PowerPoint</Application>
  <PresentationFormat>מסך רחב</PresentationFormat>
  <Paragraphs>45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0" baseType="lpstr">
      <vt:lpstr>Arial</vt:lpstr>
      <vt:lpstr>Calibri</vt:lpstr>
      <vt:lpstr>Century Gothic</vt:lpstr>
      <vt:lpstr>שובל אדים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לירון דוד</dc:creator>
  <cp:lastModifiedBy>לירון דוד</cp:lastModifiedBy>
  <cp:revision>3</cp:revision>
  <dcterms:created xsi:type="dcterms:W3CDTF">2022-08-29T11:56:20Z</dcterms:created>
  <dcterms:modified xsi:type="dcterms:W3CDTF">2022-08-29T12:14:53Z</dcterms:modified>
</cp:coreProperties>
</file>