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D63"/>
    <a:srgbClr val="A3A3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9" d="100"/>
          <a:sy n="59" d="100"/>
        </p:scale>
        <p:origin x="96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ערוך סגנונות טקסט של תבנית בסיס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a:t>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a:t>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e-IL"/>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a:t>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8/30/2022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3086834" y="733586"/>
            <a:ext cx="6175088" cy="1323439"/>
          </a:xfrm>
          <a:prstGeom prst="rect">
            <a:avLst/>
          </a:prstGeom>
          <a:noFill/>
        </p:spPr>
        <p:txBody>
          <a:bodyPr wrap="none" lIns="91440" tIns="45720" rIns="91440" bIns="45720">
            <a:spAutoFit/>
          </a:bodyPr>
          <a:lstStyle/>
          <a:p>
            <a:pPr algn="ctr"/>
            <a:r>
              <a:rPr lang="he-IL" sz="8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שיעור פתיחה</a:t>
            </a:r>
          </a:p>
        </p:txBody>
      </p:sp>
      <p:sp>
        <p:nvSpPr>
          <p:cNvPr id="5" name="מלבן 4"/>
          <p:cNvSpPr/>
          <p:nvPr/>
        </p:nvSpPr>
        <p:spPr>
          <a:xfrm>
            <a:off x="4101704" y="2967335"/>
            <a:ext cx="3988592" cy="1569660"/>
          </a:xfrm>
          <a:prstGeom prst="rect">
            <a:avLst/>
          </a:prstGeom>
          <a:noFill/>
        </p:spPr>
        <p:txBody>
          <a:bodyPr wrap="none" lIns="91440" tIns="45720" rIns="91440" bIns="45720">
            <a:spAutoFit/>
          </a:bodyPr>
          <a:lstStyle/>
          <a:p>
            <a:pPr algn="ctr"/>
            <a:r>
              <a:rPr lang="he-IL" sz="9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עברית</a:t>
            </a:r>
          </a:p>
        </p:txBody>
      </p:sp>
      <p:sp>
        <p:nvSpPr>
          <p:cNvPr id="6" name="מלבן 5"/>
          <p:cNvSpPr/>
          <p:nvPr/>
        </p:nvSpPr>
        <p:spPr>
          <a:xfrm>
            <a:off x="312825" y="5684410"/>
            <a:ext cx="2866490"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לירון דוד</a:t>
            </a:r>
          </a:p>
        </p:txBody>
      </p:sp>
    </p:spTree>
    <p:extLst>
      <p:ext uri="{BB962C8B-B14F-4D97-AF65-F5344CB8AC3E}">
        <p14:creationId xmlns:p14="http://schemas.microsoft.com/office/powerpoint/2010/main" val="191044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9460230" y="1208868"/>
            <a:ext cx="2584362"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דוגמא : </a:t>
            </a:r>
          </a:p>
        </p:txBody>
      </p:sp>
      <p:sp>
        <p:nvSpPr>
          <p:cNvPr id="3" name="מלבן 2"/>
          <p:cNvSpPr/>
          <p:nvPr/>
        </p:nvSpPr>
        <p:spPr>
          <a:xfrm>
            <a:off x="3905003" y="1251077"/>
            <a:ext cx="5386411" cy="923330"/>
          </a:xfrm>
          <a:prstGeom prst="rect">
            <a:avLst/>
          </a:prstGeom>
          <a:noFill/>
        </p:spPr>
        <p:txBody>
          <a:bodyPr wrap="none" lIns="91440" tIns="45720" rIns="91440" bIns="45720">
            <a:spAutoFit/>
          </a:bodyPr>
          <a:lstStyle/>
          <a:p>
            <a:pPr algn="ctr"/>
            <a:r>
              <a:rPr lang="he-IL" sz="5400" b="1" cap="none" spc="0" dirty="0">
                <a:ln w="22225">
                  <a:solidFill>
                    <a:schemeClr val="accent1">
                      <a:lumMod val="60000"/>
                      <a:lumOff val="40000"/>
                    </a:schemeClr>
                  </a:solidFill>
                  <a:prstDash val="solid"/>
                </a:ln>
                <a:solidFill>
                  <a:schemeClr val="accent2">
                    <a:lumMod val="40000"/>
                    <a:lumOff val="60000"/>
                  </a:schemeClr>
                </a:solidFill>
                <a:effectLst/>
              </a:rPr>
              <a:t>הילד ישב בכיתה.</a:t>
            </a:r>
          </a:p>
        </p:txBody>
      </p:sp>
      <p:sp>
        <p:nvSpPr>
          <p:cNvPr id="5" name="סוגר מרובע ימני 4"/>
          <p:cNvSpPr/>
          <p:nvPr/>
        </p:nvSpPr>
        <p:spPr>
          <a:xfrm rot="16200000">
            <a:off x="8338475" y="579491"/>
            <a:ext cx="239149" cy="1582319"/>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6" name="סוגר מרובע ימני 5"/>
          <p:cNvSpPr/>
          <p:nvPr/>
        </p:nvSpPr>
        <p:spPr>
          <a:xfrm rot="16200000">
            <a:off x="6829390" y="808418"/>
            <a:ext cx="211962" cy="1097278"/>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7" name="סוגר מרובע ימני 6"/>
          <p:cNvSpPr/>
          <p:nvPr/>
        </p:nvSpPr>
        <p:spPr>
          <a:xfrm rot="16200000">
            <a:off x="4749256" y="89260"/>
            <a:ext cx="278020" cy="2610772"/>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8" name="מלבן 7"/>
          <p:cNvSpPr/>
          <p:nvPr/>
        </p:nvSpPr>
        <p:spPr>
          <a:xfrm>
            <a:off x="7859968" y="675081"/>
            <a:ext cx="1196161" cy="646331"/>
          </a:xfrm>
          <a:prstGeom prst="rect">
            <a:avLst/>
          </a:prstGeom>
          <a:noFill/>
        </p:spPr>
        <p:txBody>
          <a:bodyPr wrap="none" lIns="91440" tIns="45720" rIns="91440" bIns="45720">
            <a:spAutoFit/>
          </a:bodyPr>
          <a:lstStyle/>
          <a:p>
            <a:pPr algn="ctr"/>
            <a:r>
              <a:rPr lang="he-IL"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Guttman Yad-Brush" panose="02010401010101010101" pitchFamily="2" charset="-79"/>
                <a:cs typeface="Guttman Yad-Brush" panose="02010401010101010101" pitchFamily="2" charset="-79"/>
              </a:rPr>
              <a:t>נושא</a:t>
            </a:r>
            <a:endParaRPr lang="he-IL"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Freestyle Script" panose="030804020302050B0404" pitchFamily="66" charset="0"/>
            </a:endParaRPr>
          </a:p>
        </p:txBody>
      </p:sp>
      <p:sp>
        <p:nvSpPr>
          <p:cNvPr id="9" name="מלבן 8"/>
          <p:cNvSpPr/>
          <p:nvPr/>
        </p:nvSpPr>
        <p:spPr>
          <a:xfrm>
            <a:off x="6366443" y="672733"/>
            <a:ext cx="1196161" cy="646331"/>
          </a:xfrm>
          <a:prstGeom prst="rect">
            <a:avLst/>
          </a:prstGeom>
          <a:noFill/>
        </p:spPr>
        <p:txBody>
          <a:bodyPr wrap="none" lIns="91440" tIns="45720" rIns="91440" bIns="45720">
            <a:spAutoFit/>
          </a:bodyPr>
          <a:lstStyle/>
          <a:p>
            <a:pPr algn="ctr"/>
            <a:r>
              <a:rPr lang="he-IL"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Guttman Yad-Brush" panose="02010401010101010101" pitchFamily="2" charset="-79"/>
                <a:cs typeface="Guttman Yad-Brush" panose="02010401010101010101" pitchFamily="2" charset="-79"/>
              </a:rPr>
              <a:t>נשוא</a:t>
            </a:r>
            <a:endParaRPr lang="he-IL"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Freestyle Script" panose="030804020302050B0404" pitchFamily="66" charset="0"/>
            </a:endParaRPr>
          </a:p>
        </p:txBody>
      </p:sp>
      <p:sp>
        <p:nvSpPr>
          <p:cNvPr id="10" name="מלבן 9"/>
          <p:cNvSpPr/>
          <p:nvPr/>
        </p:nvSpPr>
        <p:spPr>
          <a:xfrm>
            <a:off x="3527736" y="672732"/>
            <a:ext cx="2770309" cy="646331"/>
          </a:xfrm>
          <a:prstGeom prst="rect">
            <a:avLst/>
          </a:prstGeom>
          <a:noFill/>
        </p:spPr>
        <p:txBody>
          <a:bodyPr wrap="none" lIns="91440" tIns="45720" rIns="91440" bIns="45720">
            <a:spAutoFit/>
          </a:bodyPr>
          <a:lstStyle/>
          <a:p>
            <a:pPr algn="ctr"/>
            <a:r>
              <a:rPr lang="he-IL" sz="36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Guttman Yad-Brush" panose="02010401010101010101" pitchFamily="2" charset="-79"/>
                <a:cs typeface="Guttman Yad-Brush" panose="02010401010101010101" pitchFamily="2" charset="-79"/>
              </a:rPr>
              <a:t>משליםפועל</a:t>
            </a:r>
            <a:endParaRPr lang="he-IL"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Freestyle Script" panose="030804020302050B0404" pitchFamily="66" charset="0"/>
            </a:endParaRPr>
          </a:p>
        </p:txBody>
      </p:sp>
      <p:sp>
        <p:nvSpPr>
          <p:cNvPr id="11" name="מלבן 10"/>
          <p:cNvSpPr/>
          <p:nvPr/>
        </p:nvSpPr>
        <p:spPr>
          <a:xfrm>
            <a:off x="8767544" y="2173728"/>
            <a:ext cx="3337773" cy="707886"/>
          </a:xfrm>
          <a:prstGeom prst="rect">
            <a:avLst/>
          </a:prstGeom>
          <a:noFill/>
        </p:spPr>
        <p:txBody>
          <a:bodyPr wrap="none" lIns="91440" tIns="45720" rIns="91440" bIns="45720">
            <a:spAutoFit/>
          </a:bodyPr>
          <a:lstStyle/>
          <a:p>
            <a:pPr algn="ctr"/>
            <a:r>
              <a:rPr lang="he-IL" sz="4000" b="1" dirty="0">
                <a:ln w="6600">
                  <a:solidFill>
                    <a:schemeClr val="accent2"/>
                  </a:solidFill>
                  <a:prstDash val="solid"/>
                </a:ln>
                <a:solidFill>
                  <a:srgbClr val="FF0000"/>
                </a:solidFill>
                <a:effectLst>
                  <a:outerShdw dist="38100" dir="2700000" algn="tl" rotWithShape="0">
                    <a:schemeClr val="accent2"/>
                  </a:outerShdw>
                </a:effectLst>
              </a:rPr>
              <a:t>שלבי עבודה : </a:t>
            </a:r>
            <a:endParaRPr lang="he-IL" sz="4000" b="1" cap="none" spc="0" dirty="0">
              <a:ln w="6600">
                <a:solidFill>
                  <a:schemeClr val="accent2"/>
                </a:solidFill>
                <a:prstDash val="solid"/>
              </a:ln>
              <a:solidFill>
                <a:srgbClr val="FF0000"/>
              </a:solidFill>
              <a:effectLst>
                <a:outerShdw dist="38100" dir="2700000" algn="tl" rotWithShape="0">
                  <a:schemeClr val="accent2"/>
                </a:outerShdw>
              </a:effectLst>
            </a:endParaRPr>
          </a:p>
        </p:txBody>
      </p:sp>
      <p:sp>
        <p:nvSpPr>
          <p:cNvPr id="12" name="מלבן 11"/>
          <p:cNvSpPr/>
          <p:nvPr/>
        </p:nvSpPr>
        <p:spPr>
          <a:xfrm>
            <a:off x="5245546" y="2966020"/>
            <a:ext cx="6930103" cy="707886"/>
          </a:xfrm>
          <a:prstGeom prst="rect">
            <a:avLst/>
          </a:prstGeom>
          <a:noFill/>
        </p:spPr>
        <p:txBody>
          <a:bodyPr wrap="none" lIns="91440" tIns="45720" rIns="91440" bIns="45720">
            <a:spAutoFit/>
          </a:bodyPr>
          <a:lstStyle/>
          <a:p>
            <a:pPr algn="ctr"/>
            <a:r>
              <a:rPr lang="he-IL" sz="4000" b="1" cap="none" spc="0" dirty="0">
                <a:ln w="6600">
                  <a:solidFill>
                    <a:schemeClr val="accent2"/>
                  </a:solidFill>
                  <a:prstDash val="solid"/>
                </a:ln>
                <a:solidFill>
                  <a:srgbClr val="FF0000"/>
                </a:solidFill>
                <a:effectLst>
                  <a:outerShdw dist="38100" dir="2700000" algn="tl" rotWithShape="0">
                    <a:schemeClr val="accent2"/>
                  </a:outerShdw>
                </a:effectLst>
              </a:rPr>
              <a:t>שלב ראשון : נחפש את הפועל.</a:t>
            </a:r>
          </a:p>
        </p:txBody>
      </p:sp>
      <p:sp>
        <p:nvSpPr>
          <p:cNvPr id="14" name="מלבן 13"/>
          <p:cNvSpPr/>
          <p:nvPr/>
        </p:nvSpPr>
        <p:spPr>
          <a:xfrm>
            <a:off x="2138289" y="3786445"/>
            <a:ext cx="10030259" cy="707886"/>
          </a:xfrm>
          <a:prstGeom prst="rect">
            <a:avLst/>
          </a:prstGeom>
        </p:spPr>
        <p:txBody>
          <a:bodyPr wrap="square">
            <a:spAutoFit/>
          </a:bodyPr>
          <a:lstStyle/>
          <a:p>
            <a:pPr lvl="0" algn="r"/>
            <a:r>
              <a:rPr lang="he-IL" sz="4000" b="1" dirty="0">
                <a:ln w="6600">
                  <a:solidFill>
                    <a:srgbClr val="DE7E18"/>
                  </a:solidFill>
                  <a:prstDash val="solid"/>
                </a:ln>
                <a:solidFill>
                  <a:srgbClr val="FF0000"/>
                </a:solidFill>
                <a:effectLst>
                  <a:outerShdw dist="38100" dir="2700000" algn="tl" rotWithShape="0">
                    <a:srgbClr val="DE7E18"/>
                  </a:outerShdw>
                </a:effectLst>
              </a:rPr>
              <a:t>שלב שני : נחפש את מי שעשה את הפעולה.</a:t>
            </a:r>
          </a:p>
        </p:txBody>
      </p:sp>
      <p:sp>
        <p:nvSpPr>
          <p:cNvPr id="15" name="מלבן 14"/>
          <p:cNvSpPr/>
          <p:nvPr/>
        </p:nvSpPr>
        <p:spPr>
          <a:xfrm>
            <a:off x="351693" y="4647187"/>
            <a:ext cx="11816856" cy="1323439"/>
          </a:xfrm>
          <a:prstGeom prst="rect">
            <a:avLst/>
          </a:prstGeom>
        </p:spPr>
        <p:txBody>
          <a:bodyPr wrap="square">
            <a:spAutoFit/>
          </a:bodyPr>
          <a:lstStyle/>
          <a:p>
            <a:pPr lvl="0" algn="r"/>
            <a:r>
              <a:rPr lang="he-IL" sz="4000" b="1" dirty="0">
                <a:ln w="6600">
                  <a:solidFill>
                    <a:srgbClr val="DE7E18"/>
                  </a:solidFill>
                  <a:prstDash val="solid"/>
                </a:ln>
                <a:solidFill>
                  <a:srgbClr val="FF0000"/>
                </a:solidFill>
                <a:effectLst>
                  <a:outerShdw dist="38100" dir="2700000" algn="tl" rotWithShape="0">
                    <a:srgbClr val="DE7E18"/>
                  </a:outerShdw>
                </a:effectLst>
              </a:rPr>
              <a:t>שלב שלישי : נחפש מילים הקשורות לפועל ומרחיבות מידע לגבי הפועל במשפט. </a:t>
            </a:r>
          </a:p>
        </p:txBody>
      </p:sp>
      <p:sp>
        <p:nvSpPr>
          <p:cNvPr id="16" name="מלבן 15"/>
          <p:cNvSpPr/>
          <p:nvPr/>
        </p:nvSpPr>
        <p:spPr>
          <a:xfrm>
            <a:off x="2927417" y="3024532"/>
            <a:ext cx="2416046" cy="646331"/>
          </a:xfrm>
          <a:prstGeom prst="rect">
            <a:avLst/>
          </a:prstGeom>
          <a:noFill/>
        </p:spPr>
        <p:txBody>
          <a:bodyPr wrap="none" lIns="91440" tIns="45720" rIns="91440" bIns="45720">
            <a:spAutoFit/>
          </a:bodyPr>
          <a:lstStyle/>
          <a:p>
            <a:pPr algn="ctr"/>
            <a:r>
              <a:rPr lang="he-IL" sz="3600" b="1" cap="none" spc="0" dirty="0">
                <a:ln w="22225">
                  <a:solidFill>
                    <a:schemeClr val="accent1">
                      <a:lumMod val="60000"/>
                      <a:lumOff val="40000"/>
                    </a:schemeClr>
                  </a:solidFill>
                  <a:prstDash val="solid"/>
                </a:ln>
                <a:solidFill>
                  <a:schemeClr val="accent2">
                    <a:lumMod val="40000"/>
                    <a:lumOff val="60000"/>
                  </a:schemeClr>
                </a:solidFill>
                <a:effectLst/>
              </a:rPr>
              <a:t>ישב-נשוא. </a:t>
            </a:r>
          </a:p>
        </p:txBody>
      </p:sp>
      <p:sp>
        <p:nvSpPr>
          <p:cNvPr id="17" name="מלבן 16"/>
          <p:cNvSpPr/>
          <p:nvPr/>
        </p:nvSpPr>
        <p:spPr>
          <a:xfrm>
            <a:off x="-27528" y="3780548"/>
            <a:ext cx="2725426" cy="707886"/>
          </a:xfrm>
          <a:prstGeom prst="rect">
            <a:avLst/>
          </a:prstGeom>
          <a:noFill/>
        </p:spPr>
        <p:txBody>
          <a:bodyPr wrap="none" lIns="91440" tIns="45720" rIns="91440" bIns="45720">
            <a:spAutoFit/>
          </a:bodyPr>
          <a:lstStyle/>
          <a:p>
            <a:pPr algn="ctr"/>
            <a:r>
              <a:rPr lang="he-IL" sz="4000" b="1" cap="none" spc="0" dirty="0">
                <a:ln w="22225">
                  <a:solidFill>
                    <a:schemeClr val="accent1">
                      <a:lumMod val="60000"/>
                      <a:lumOff val="40000"/>
                    </a:schemeClr>
                  </a:solidFill>
                  <a:prstDash val="solid"/>
                </a:ln>
                <a:solidFill>
                  <a:schemeClr val="accent2">
                    <a:lumMod val="40000"/>
                    <a:lumOff val="60000"/>
                  </a:schemeClr>
                </a:solidFill>
                <a:effectLst/>
              </a:rPr>
              <a:t>הילד-נושא.</a:t>
            </a:r>
          </a:p>
        </p:txBody>
      </p:sp>
      <p:sp>
        <p:nvSpPr>
          <p:cNvPr id="21" name="מלבן 20"/>
          <p:cNvSpPr/>
          <p:nvPr/>
        </p:nvSpPr>
        <p:spPr>
          <a:xfrm>
            <a:off x="2061808" y="5294267"/>
            <a:ext cx="4421403" cy="646331"/>
          </a:xfrm>
          <a:prstGeom prst="rect">
            <a:avLst/>
          </a:prstGeom>
          <a:noFill/>
        </p:spPr>
        <p:txBody>
          <a:bodyPr wrap="none" lIns="91440" tIns="45720" rIns="91440" bIns="45720">
            <a:spAutoFit/>
          </a:bodyPr>
          <a:lstStyle/>
          <a:p>
            <a:pPr algn="ctr"/>
            <a:r>
              <a:rPr lang="he-IL" sz="3600" b="1" cap="none" spc="0" dirty="0">
                <a:ln w="22225">
                  <a:solidFill>
                    <a:schemeClr val="accent1">
                      <a:lumMod val="60000"/>
                      <a:lumOff val="40000"/>
                    </a:schemeClr>
                  </a:solidFill>
                  <a:prstDash val="solid"/>
                </a:ln>
                <a:solidFill>
                  <a:schemeClr val="accent2">
                    <a:lumMod val="40000"/>
                    <a:lumOff val="60000"/>
                  </a:schemeClr>
                </a:solidFill>
                <a:effectLst/>
              </a:rPr>
              <a:t>בכיתה-משלים פועל. </a:t>
            </a:r>
          </a:p>
        </p:txBody>
      </p:sp>
    </p:spTree>
    <p:extLst>
      <p:ext uri="{BB962C8B-B14F-4D97-AF65-F5344CB8AC3E}">
        <p14:creationId xmlns:p14="http://schemas.microsoft.com/office/powerpoint/2010/main" val="2254353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80">
                                          <p:stCondLst>
                                            <p:cond delay="0"/>
                                          </p:stCondLst>
                                        </p:cTn>
                                        <p:tgtEl>
                                          <p:spTgt spid="3"/>
                                        </p:tgtEl>
                                      </p:cBhvr>
                                    </p:animEffect>
                                    <p:anim calcmode="lin" valueType="num">
                                      <p:cBhvr>
                                        <p:cTn id="13"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gtEl>
                                      </p:cBhvr>
                                      <p:to x="100000" y="60000"/>
                                    </p:animScale>
                                    <p:animScale>
                                      <p:cBhvr>
                                        <p:cTn id="19" dur="166" decel="50000">
                                          <p:stCondLst>
                                            <p:cond delay="676"/>
                                          </p:stCondLst>
                                        </p:cTn>
                                        <p:tgtEl>
                                          <p:spTgt spid="3"/>
                                        </p:tgtEl>
                                      </p:cBhvr>
                                      <p:to x="100000" y="100000"/>
                                    </p:animScale>
                                    <p:animScale>
                                      <p:cBhvr>
                                        <p:cTn id="20" dur="26">
                                          <p:stCondLst>
                                            <p:cond delay="1312"/>
                                          </p:stCondLst>
                                        </p:cTn>
                                        <p:tgtEl>
                                          <p:spTgt spid="3"/>
                                        </p:tgtEl>
                                      </p:cBhvr>
                                      <p:to x="100000" y="80000"/>
                                    </p:animScale>
                                    <p:animScale>
                                      <p:cBhvr>
                                        <p:cTn id="21" dur="166" decel="50000">
                                          <p:stCondLst>
                                            <p:cond delay="1338"/>
                                          </p:stCondLst>
                                        </p:cTn>
                                        <p:tgtEl>
                                          <p:spTgt spid="3"/>
                                        </p:tgtEl>
                                      </p:cBhvr>
                                      <p:to x="100000" y="100000"/>
                                    </p:animScale>
                                    <p:animScale>
                                      <p:cBhvr>
                                        <p:cTn id="22" dur="26">
                                          <p:stCondLst>
                                            <p:cond delay="1642"/>
                                          </p:stCondLst>
                                        </p:cTn>
                                        <p:tgtEl>
                                          <p:spTgt spid="3"/>
                                        </p:tgtEl>
                                      </p:cBhvr>
                                      <p:to x="100000" y="90000"/>
                                    </p:animScale>
                                    <p:animScale>
                                      <p:cBhvr>
                                        <p:cTn id="23" dur="166" decel="50000">
                                          <p:stCondLst>
                                            <p:cond delay="1668"/>
                                          </p:stCondLst>
                                        </p:cTn>
                                        <p:tgtEl>
                                          <p:spTgt spid="3"/>
                                        </p:tgtEl>
                                      </p:cBhvr>
                                      <p:to x="100000" y="100000"/>
                                    </p:animScale>
                                    <p:animScale>
                                      <p:cBhvr>
                                        <p:cTn id="24" dur="26">
                                          <p:stCondLst>
                                            <p:cond delay="1808"/>
                                          </p:stCondLst>
                                        </p:cTn>
                                        <p:tgtEl>
                                          <p:spTgt spid="3"/>
                                        </p:tgtEl>
                                      </p:cBhvr>
                                      <p:to x="100000" y="95000"/>
                                    </p:animScale>
                                    <p:animScale>
                                      <p:cBhvr>
                                        <p:cTn id="25" dur="166" decel="50000">
                                          <p:stCondLst>
                                            <p:cond delay="1834"/>
                                          </p:stCondLst>
                                        </p:cTn>
                                        <p:tgtEl>
                                          <p:spTgt spid="3"/>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down)">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down)">
                                      <p:cBhvr>
                                        <p:cTn id="40" dur="5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wipe(down)">
                                      <p:cBhvr>
                                        <p:cTn id="45" dur="500"/>
                                        <p:tgtEl>
                                          <p:spTgt spid="8"/>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wipe(down)">
                                      <p:cBhvr>
                                        <p:cTn id="50" dur="500"/>
                                        <p:tgtEl>
                                          <p:spTgt spid="7"/>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ipe(down)">
                                      <p:cBhvr>
                                        <p:cTn id="55" dur="500"/>
                                        <p:tgtEl>
                                          <p:spTgt spid="10"/>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grpId="0" nodeType="click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p:cTn id="60" dur="500" fill="hold"/>
                                        <p:tgtEl>
                                          <p:spTgt spid="11"/>
                                        </p:tgtEl>
                                        <p:attrNameLst>
                                          <p:attrName>ppt_w</p:attrName>
                                        </p:attrNameLst>
                                      </p:cBhvr>
                                      <p:tavLst>
                                        <p:tav tm="0">
                                          <p:val>
                                            <p:fltVal val="0"/>
                                          </p:val>
                                        </p:tav>
                                        <p:tav tm="100000">
                                          <p:val>
                                            <p:strVal val="#ppt_w"/>
                                          </p:val>
                                        </p:tav>
                                      </p:tavLst>
                                    </p:anim>
                                    <p:anim calcmode="lin" valueType="num">
                                      <p:cBhvr>
                                        <p:cTn id="61" dur="500" fill="hold"/>
                                        <p:tgtEl>
                                          <p:spTgt spid="11"/>
                                        </p:tgtEl>
                                        <p:attrNameLst>
                                          <p:attrName>ppt_h</p:attrName>
                                        </p:attrNameLst>
                                      </p:cBhvr>
                                      <p:tavLst>
                                        <p:tav tm="0">
                                          <p:val>
                                            <p:fltVal val="0"/>
                                          </p:val>
                                        </p:tav>
                                        <p:tav tm="100000">
                                          <p:val>
                                            <p:strVal val="#ppt_h"/>
                                          </p:val>
                                        </p:tav>
                                      </p:tavLst>
                                    </p:anim>
                                    <p:animEffect transition="in" filter="fade">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41" presetClass="entr" presetSubtype="0" fill="hold" grpId="0" nodeType="clickEffect">
                                  <p:stCondLst>
                                    <p:cond delay="0"/>
                                  </p:stCondLst>
                                  <p:iterate type="lt">
                                    <p:tmPct val="10000"/>
                                  </p:iterate>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68" dur="500" fill="hold"/>
                                        <p:tgtEl>
                                          <p:spTgt spid="12"/>
                                        </p:tgtEl>
                                        <p:attrNameLst>
                                          <p:attrName>ppt_y</p:attrName>
                                        </p:attrNameLst>
                                      </p:cBhvr>
                                      <p:tavLst>
                                        <p:tav tm="0">
                                          <p:val>
                                            <p:strVal val="#ppt_y"/>
                                          </p:val>
                                        </p:tav>
                                        <p:tav tm="100000">
                                          <p:val>
                                            <p:strVal val="#ppt_y"/>
                                          </p:val>
                                        </p:tav>
                                      </p:tavLst>
                                    </p:anim>
                                    <p:anim calcmode="lin" valueType="num">
                                      <p:cBhvr>
                                        <p:cTn id="69"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70"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71" dur="500" tmFilter="0,0; .5, 1; 1, 1"/>
                                        <p:tgtEl>
                                          <p:spTgt spid="12"/>
                                        </p:tgtEl>
                                      </p:cBhvr>
                                    </p:animEffect>
                                  </p:childTnLst>
                                </p:cTn>
                              </p:par>
                            </p:childTnLst>
                          </p:cTn>
                        </p:par>
                      </p:childTnLst>
                    </p:cTn>
                  </p:par>
                  <p:par>
                    <p:cTn id="72" fill="hold">
                      <p:stCondLst>
                        <p:cond delay="indefinite"/>
                      </p:stCondLst>
                      <p:childTnLst>
                        <p:par>
                          <p:cTn id="73" fill="hold">
                            <p:stCondLst>
                              <p:cond delay="0"/>
                            </p:stCondLst>
                            <p:childTnLst>
                              <p:par>
                                <p:cTn id="74" presetID="31" presetClass="entr" presetSubtype="0" fill="hold" grpId="0" nodeType="clickEffect">
                                  <p:stCondLst>
                                    <p:cond delay="0"/>
                                  </p:stCondLst>
                                  <p:childTnLst>
                                    <p:set>
                                      <p:cBhvr>
                                        <p:cTn id="75" dur="1" fill="hold">
                                          <p:stCondLst>
                                            <p:cond delay="0"/>
                                          </p:stCondLst>
                                        </p:cTn>
                                        <p:tgtEl>
                                          <p:spTgt spid="16"/>
                                        </p:tgtEl>
                                        <p:attrNameLst>
                                          <p:attrName>style.visibility</p:attrName>
                                        </p:attrNameLst>
                                      </p:cBhvr>
                                      <p:to>
                                        <p:strVal val="visible"/>
                                      </p:to>
                                    </p:set>
                                    <p:anim calcmode="lin" valueType="num">
                                      <p:cBhvr>
                                        <p:cTn id="76" dur="1000" fill="hold"/>
                                        <p:tgtEl>
                                          <p:spTgt spid="16"/>
                                        </p:tgtEl>
                                        <p:attrNameLst>
                                          <p:attrName>ppt_w</p:attrName>
                                        </p:attrNameLst>
                                      </p:cBhvr>
                                      <p:tavLst>
                                        <p:tav tm="0">
                                          <p:val>
                                            <p:fltVal val="0"/>
                                          </p:val>
                                        </p:tav>
                                        <p:tav tm="100000">
                                          <p:val>
                                            <p:strVal val="#ppt_w"/>
                                          </p:val>
                                        </p:tav>
                                      </p:tavLst>
                                    </p:anim>
                                    <p:anim calcmode="lin" valueType="num">
                                      <p:cBhvr>
                                        <p:cTn id="77" dur="1000" fill="hold"/>
                                        <p:tgtEl>
                                          <p:spTgt spid="16"/>
                                        </p:tgtEl>
                                        <p:attrNameLst>
                                          <p:attrName>ppt_h</p:attrName>
                                        </p:attrNameLst>
                                      </p:cBhvr>
                                      <p:tavLst>
                                        <p:tav tm="0">
                                          <p:val>
                                            <p:fltVal val="0"/>
                                          </p:val>
                                        </p:tav>
                                        <p:tav tm="100000">
                                          <p:val>
                                            <p:strVal val="#ppt_h"/>
                                          </p:val>
                                        </p:tav>
                                      </p:tavLst>
                                    </p:anim>
                                    <p:anim calcmode="lin" valueType="num">
                                      <p:cBhvr>
                                        <p:cTn id="78" dur="1000" fill="hold"/>
                                        <p:tgtEl>
                                          <p:spTgt spid="16"/>
                                        </p:tgtEl>
                                        <p:attrNameLst>
                                          <p:attrName>style.rotation</p:attrName>
                                        </p:attrNameLst>
                                      </p:cBhvr>
                                      <p:tavLst>
                                        <p:tav tm="0">
                                          <p:val>
                                            <p:fltVal val="90"/>
                                          </p:val>
                                        </p:tav>
                                        <p:tav tm="100000">
                                          <p:val>
                                            <p:fltVal val="0"/>
                                          </p:val>
                                        </p:tav>
                                      </p:tavLst>
                                    </p:anim>
                                    <p:animEffect transition="in" filter="fade">
                                      <p:cBhvr>
                                        <p:cTn id="79" dur="1000"/>
                                        <p:tgtEl>
                                          <p:spTgt spid="16"/>
                                        </p:tgtEl>
                                      </p:cBhvr>
                                    </p:animEffect>
                                  </p:childTnLst>
                                </p:cTn>
                              </p:par>
                            </p:childTnLst>
                          </p:cTn>
                        </p:par>
                      </p:childTnLst>
                    </p:cTn>
                  </p:par>
                  <p:par>
                    <p:cTn id="80" fill="hold">
                      <p:stCondLst>
                        <p:cond delay="indefinite"/>
                      </p:stCondLst>
                      <p:childTnLst>
                        <p:par>
                          <p:cTn id="81" fill="hold">
                            <p:stCondLst>
                              <p:cond delay="0"/>
                            </p:stCondLst>
                            <p:childTnLst>
                              <p:par>
                                <p:cTn id="82" presetID="41" presetClass="entr" presetSubtype="0" fill="hold" grpId="0" nodeType="clickEffect">
                                  <p:stCondLst>
                                    <p:cond delay="0"/>
                                  </p:stCondLst>
                                  <p:iterate type="lt">
                                    <p:tmPct val="10000"/>
                                  </p:iterate>
                                  <p:childTnLst>
                                    <p:set>
                                      <p:cBhvr>
                                        <p:cTn id="83" dur="1" fill="hold">
                                          <p:stCondLst>
                                            <p:cond delay="0"/>
                                          </p:stCondLst>
                                        </p:cTn>
                                        <p:tgtEl>
                                          <p:spTgt spid="14"/>
                                        </p:tgtEl>
                                        <p:attrNameLst>
                                          <p:attrName>style.visibility</p:attrName>
                                        </p:attrNameLst>
                                      </p:cBhvr>
                                      <p:to>
                                        <p:strVal val="visible"/>
                                      </p:to>
                                    </p:set>
                                    <p:anim calcmode="lin" valueType="num">
                                      <p:cBhvr>
                                        <p:cTn id="84"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85" dur="500" fill="hold"/>
                                        <p:tgtEl>
                                          <p:spTgt spid="14"/>
                                        </p:tgtEl>
                                        <p:attrNameLst>
                                          <p:attrName>ppt_y</p:attrName>
                                        </p:attrNameLst>
                                      </p:cBhvr>
                                      <p:tavLst>
                                        <p:tav tm="0">
                                          <p:val>
                                            <p:strVal val="#ppt_y"/>
                                          </p:val>
                                        </p:tav>
                                        <p:tav tm="100000">
                                          <p:val>
                                            <p:strVal val="#ppt_y"/>
                                          </p:val>
                                        </p:tav>
                                      </p:tavLst>
                                    </p:anim>
                                    <p:anim calcmode="lin" valueType="num">
                                      <p:cBhvr>
                                        <p:cTn id="86"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87"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88" dur="500" tmFilter="0,0; .5, 1; 1, 1"/>
                                        <p:tgtEl>
                                          <p:spTgt spid="14"/>
                                        </p:tgtEl>
                                      </p:cBhvr>
                                    </p:animEffect>
                                  </p:childTnLst>
                                </p:cTn>
                              </p:par>
                            </p:childTnLst>
                          </p:cTn>
                        </p:par>
                      </p:childTnLst>
                    </p:cTn>
                  </p:par>
                  <p:par>
                    <p:cTn id="89" fill="hold">
                      <p:stCondLst>
                        <p:cond delay="indefinite"/>
                      </p:stCondLst>
                      <p:childTnLst>
                        <p:par>
                          <p:cTn id="90" fill="hold">
                            <p:stCondLst>
                              <p:cond delay="0"/>
                            </p:stCondLst>
                            <p:childTnLst>
                              <p:par>
                                <p:cTn id="91" presetID="31" presetClass="entr" presetSubtype="0" fill="hold" grpId="0" nodeType="clickEffect">
                                  <p:stCondLst>
                                    <p:cond delay="0"/>
                                  </p:stCondLst>
                                  <p:childTnLst>
                                    <p:set>
                                      <p:cBhvr>
                                        <p:cTn id="92" dur="1" fill="hold">
                                          <p:stCondLst>
                                            <p:cond delay="0"/>
                                          </p:stCondLst>
                                        </p:cTn>
                                        <p:tgtEl>
                                          <p:spTgt spid="17"/>
                                        </p:tgtEl>
                                        <p:attrNameLst>
                                          <p:attrName>style.visibility</p:attrName>
                                        </p:attrNameLst>
                                      </p:cBhvr>
                                      <p:to>
                                        <p:strVal val="visible"/>
                                      </p:to>
                                    </p:set>
                                    <p:anim calcmode="lin" valueType="num">
                                      <p:cBhvr>
                                        <p:cTn id="93" dur="1000" fill="hold"/>
                                        <p:tgtEl>
                                          <p:spTgt spid="17"/>
                                        </p:tgtEl>
                                        <p:attrNameLst>
                                          <p:attrName>ppt_w</p:attrName>
                                        </p:attrNameLst>
                                      </p:cBhvr>
                                      <p:tavLst>
                                        <p:tav tm="0">
                                          <p:val>
                                            <p:fltVal val="0"/>
                                          </p:val>
                                        </p:tav>
                                        <p:tav tm="100000">
                                          <p:val>
                                            <p:strVal val="#ppt_w"/>
                                          </p:val>
                                        </p:tav>
                                      </p:tavLst>
                                    </p:anim>
                                    <p:anim calcmode="lin" valueType="num">
                                      <p:cBhvr>
                                        <p:cTn id="94" dur="1000" fill="hold"/>
                                        <p:tgtEl>
                                          <p:spTgt spid="17"/>
                                        </p:tgtEl>
                                        <p:attrNameLst>
                                          <p:attrName>ppt_h</p:attrName>
                                        </p:attrNameLst>
                                      </p:cBhvr>
                                      <p:tavLst>
                                        <p:tav tm="0">
                                          <p:val>
                                            <p:fltVal val="0"/>
                                          </p:val>
                                        </p:tav>
                                        <p:tav tm="100000">
                                          <p:val>
                                            <p:strVal val="#ppt_h"/>
                                          </p:val>
                                        </p:tav>
                                      </p:tavLst>
                                    </p:anim>
                                    <p:anim calcmode="lin" valueType="num">
                                      <p:cBhvr>
                                        <p:cTn id="95" dur="1000" fill="hold"/>
                                        <p:tgtEl>
                                          <p:spTgt spid="17"/>
                                        </p:tgtEl>
                                        <p:attrNameLst>
                                          <p:attrName>style.rotation</p:attrName>
                                        </p:attrNameLst>
                                      </p:cBhvr>
                                      <p:tavLst>
                                        <p:tav tm="0">
                                          <p:val>
                                            <p:fltVal val="90"/>
                                          </p:val>
                                        </p:tav>
                                        <p:tav tm="100000">
                                          <p:val>
                                            <p:fltVal val="0"/>
                                          </p:val>
                                        </p:tav>
                                      </p:tavLst>
                                    </p:anim>
                                    <p:animEffect transition="in" filter="fade">
                                      <p:cBhvr>
                                        <p:cTn id="96" dur="1000"/>
                                        <p:tgtEl>
                                          <p:spTgt spid="17"/>
                                        </p:tgtEl>
                                      </p:cBhvr>
                                    </p:animEffect>
                                  </p:childTnLst>
                                </p:cTn>
                              </p:par>
                            </p:childTnLst>
                          </p:cTn>
                        </p:par>
                      </p:childTnLst>
                    </p:cTn>
                  </p:par>
                  <p:par>
                    <p:cTn id="97" fill="hold">
                      <p:stCondLst>
                        <p:cond delay="indefinite"/>
                      </p:stCondLst>
                      <p:childTnLst>
                        <p:par>
                          <p:cTn id="98" fill="hold">
                            <p:stCondLst>
                              <p:cond delay="0"/>
                            </p:stCondLst>
                            <p:childTnLst>
                              <p:par>
                                <p:cTn id="99" presetID="41" presetClass="entr" presetSubtype="0" fill="hold" grpId="0" nodeType="clickEffect">
                                  <p:stCondLst>
                                    <p:cond delay="0"/>
                                  </p:stCondLst>
                                  <p:iterate type="lt">
                                    <p:tmPct val="10000"/>
                                  </p:iterate>
                                  <p:childTnLst>
                                    <p:set>
                                      <p:cBhvr>
                                        <p:cTn id="100" dur="1" fill="hold">
                                          <p:stCondLst>
                                            <p:cond delay="0"/>
                                          </p:stCondLst>
                                        </p:cTn>
                                        <p:tgtEl>
                                          <p:spTgt spid="15"/>
                                        </p:tgtEl>
                                        <p:attrNameLst>
                                          <p:attrName>style.visibility</p:attrName>
                                        </p:attrNameLst>
                                      </p:cBhvr>
                                      <p:to>
                                        <p:strVal val="visible"/>
                                      </p:to>
                                    </p:set>
                                    <p:anim calcmode="lin" valueType="num">
                                      <p:cBhvr>
                                        <p:cTn id="101"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102" dur="500" fill="hold"/>
                                        <p:tgtEl>
                                          <p:spTgt spid="15"/>
                                        </p:tgtEl>
                                        <p:attrNameLst>
                                          <p:attrName>ppt_y</p:attrName>
                                        </p:attrNameLst>
                                      </p:cBhvr>
                                      <p:tavLst>
                                        <p:tav tm="0">
                                          <p:val>
                                            <p:strVal val="#ppt_y"/>
                                          </p:val>
                                        </p:tav>
                                        <p:tav tm="100000">
                                          <p:val>
                                            <p:strVal val="#ppt_y"/>
                                          </p:val>
                                        </p:tav>
                                      </p:tavLst>
                                    </p:anim>
                                    <p:anim calcmode="lin" valueType="num">
                                      <p:cBhvr>
                                        <p:cTn id="103"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104"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105" dur="500" tmFilter="0,0; .5, 1; 1, 1"/>
                                        <p:tgtEl>
                                          <p:spTgt spid="15"/>
                                        </p:tgtEl>
                                      </p:cBhvr>
                                    </p:animEffect>
                                  </p:childTnLst>
                                </p:cTn>
                              </p:par>
                            </p:childTnLst>
                          </p:cTn>
                        </p:par>
                      </p:childTnLst>
                    </p:cTn>
                  </p:par>
                  <p:par>
                    <p:cTn id="106" fill="hold">
                      <p:stCondLst>
                        <p:cond delay="indefinite"/>
                      </p:stCondLst>
                      <p:childTnLst>
                        <p:par>
                          <p:cTn id="107" fill="hold">
                            <p:stCondLst>
                              <p:cond delay="0"/>
                            </p:stCondLst>
                            <p:childTnLst>
                              <p:par>
                                <p:cTn id="108" presetID="31" presetClass="entr" presetSubtype="0" fill="hold" grpId="0" nodeType="clickEffect">
                                  <p:stCondLst>
                                    <p:cond delay="0"/>
                                  </p:stCondLst>
                                  <p:childTnLst>
                                    <p:set>
                                      <p:cBhvr>
                                        <p:cTn id="109" dur="1" fill="hold">
                                          <p:stCondLst>
                                            <p:cond delay="0"/>
                                          </p:stCondLst>
                                        </p:cTn>
                                        <p:tgtEl>
                                          <p:spTgt spid="21"/>
                                        </p:tgtEl>
                                        <p:attrNameLst>
                                          <p:attrName>style.visibility</p:attrName>
                                        </p:attrNameLst>
                                      </p:cBhvr>
                                      <p:to>
                                        <p:strVal val="visible"/>
                                      </p:to>
                                    </p:set>
                                    <p:anim calcmode="lin" valueType="num">
                                      <p:cBhvr>
                                        <p:cTn id="110" dur="1000" fill="hold"/>
                                        <p:tgtEl>
                                          <p:spTgt spid="21"/>
                                        </p:tgtEl>
                                        <p:attrNameLst>
                                          <p:attrName>ppt_w</p:attrName>
                                        </p:attrNameLst>
                                      </p:cBhvr>
                                      <p:tavLst>
                                        <p:tav tm="0">
                                          <p:val>
                                            <p:fltVal val="0"/>
                                          </p:val>
                                        </p:tav>
                                        <p:tav tm="100000">
                                          <p:val>
                                            <p:strVal val="#ppt_w"/>
                                          </p:val>
                                        </p:tav>
                                      </p:tavLst>
                                    </p:anim>
                                    <p:anim calcmode="lin" valueType="num">
                                      <p:cBhvr>
                                        <p:cTn id="111" dur="1000" fill="hold"/>
                                        <p:tgtEl>
                                          <p:spTgt spid="21"/>
                                        </p:tgtEl>
                                        <p:attrNameLst>
                                          <p:attrName>ppt_h</p:attrName>
                                        </p:attrNameLst>
                                      </p:cBhvr>
                                      <p:tavLst>
                                        <p:tav tm="0">
                                          <p:val>
                                            <p:fltVal val="0"/>
                                          </p:val>
                                        </p:tav>
                                        <p:tav tm="100000">
                                          <p:val>
                                            <p:strVal val="#ppt_h"/>
                                          </p:val>
                                        </p:tav>
                                      </p:tavLst>
                                    </p:anim>
                                    <p:anim calcmode="lin" valueType="num">
                                      <p:cBhvr>
                                        <p:cTn id="112" dur="1000" fill="hold"/>
                                        <p:tgtEl>
                                          <p:spTgt spid="21"/>
                                        </p:tgtEl>
                                        <p:attrNameLst>
                                          <p:attrName>style.rotation</p:attrName>
                                        </p:attrNameLst>
                                      </p:cBhvr>
                                      <p:tavLst>
                                        <p:tav tm="0">
                                          <p:val>
                                            <p:fltVal val="90"/>
                                          </p:val>
                                        </p:tav>
                                        <p:tav tm="100000">
                                          <p:val>
                                            <p:fltVal val="0"/>
                                          </p:val>
                                        </p:tav>
                                      </p:tavLst>
                                    </p:anim>
                                    <p:animEffect transition="in" filter="fade">
                                      <p:cBhvr>
                                        <p:cTn id="113"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6" grpId="0" animBg="1"/>
      <p:bldP spid="7" grpId="0" animBg="1"/>
      <p:bldP spid="8" grpId="0"/>
      <p:bldP spid="9" grpId="0"/>
      <p:bldP spid="10" grpId="0"/>
      <p:bldP spid="11" grpId="0"/>
      <p:bldP spid="12" grpId="0"/>
      <p:bldP spid="14" grpId="0"/>
      <p:bldP spid="15" grpId="0"/>
      <p:bldP spid="16" grpId="0"/>
      <p:bldP spid="17"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4089273" y="723202"/>
            <a:ext cx="4144083" cy="1015663"/>
          </a:xfrm>
          <a:prstGeom prst="rect">
            <a:avLst/>
          </a:prstGeom>
        </p:spPr>
        <p:txBody>
          <a:bodyPr wrap="none">
            <a:spAutoFit/>
          </a:bodyPr>
          <a:lstStyle/>
          <a:p>
            <a:pPr algn="ctr"/>
            <a:r>
              <a:rPr lang="he-IL" sz="6000" b="1" spc="50" dirty="0">
                <a:ln w="9525" cmpd="sng">
                  <a:solidFill>
                    <a:schemeClr val="accent1"/>
                  </a:solidFill>
                  <a:prstDash val="solid"/>
                </a:ln>
                <a:solidFill>
                  <a:srgbClr val="00B050"/>
                </a:solidFill>
                <a:effectLst>
                  <a:glow rad="38100">
                    <a:schemeClr val="accent1">
                      <a:alpha val="40000"/>
                    </a:schemeClr>
                  </a:glow>
                </a:effectLst>
              </a:rPr>
              <a:t>תורת השיח</a:t>
            </a:r>
          </a:p>
        </p:txBody>
      </p:sp>
      <p:sp>
        <p:nvSpPr>
          <p:cNvPr id="4" name="מלבן 3"/>
          <p:cNvSpPr/>
          <p:nvPr/>
        </p:nvSpPr>
        <p:spPr>
          <a:xfrm>
            <a:off x="1175657" y="2118248"/>
            <a:ext cx="10790989" cy="923330"/>
          </a:xfrm>
          <a:prstGeom prst="rect">
            <a:avLst/>
          </a:prstGeom>
          <a:noFill/>
        </p:spPr>
        <p:txBody>
          <a:bodyPr wrap="square" lIns="91440" tIns="45720" rIns="91440" bIns="45720">
            <a:spAutoFit/>
          </a:bodyPr>
          <a:lstStyle/>
          <a:p>
            <a:pPr algn="r"/>
            <a:r>
              <a:rPr lang="he-IL"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תורת השיח עוסקת בשני תחומים : </a:t>
            </a:r>
            <a:endParaRPr lang="he-IL"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 name="מלבן 4"/>
          <p:cNvSpPr/>
          <p:nvPr/>
        </p:nvSpPr>
        <p:spPr>
          <a:xfrm>
            <a:off x="4638998" y="4798202"/>
            <a:ext cx="7327648" cy="923330"/>
          </a:xfrm>
          <a:prstGeom prst="rect">
            <a:avLst/>
          </a:prstGeom>
          <a:noFill/>
        </p:spPr>
        <p:txBody>
          <a:bodyPr wrap="none" lIns="91440" tIns="45720" rIns="91440" bIns="45720">
            <a:spAutoFit/>
          </a:bodyPr>
          <a:lstStyle/>
          <a:p>
            <a:pPr algn="ctr"/>
            <a:r>
              <a:rPr lang="he-IL"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הבעה בכתב ובעל פה.</a:t>
            </a:r>
          </a:p>
        </p:txBody>
      </p:sp>
      <p:sp>
        <p:nvSpPr>
          <p:cNvPr id="6" name="מלבן 5"/>
          <p:cNvSpPr/>
          <p:nvPr/>
        </p:nvSpPr>
        <p:spPr>
          <a:xfrm>
            <a:off x="7203803" y="3564794"/>
            <a:ext cx="4762843" cy="923330"/>
          </a:xfrm>
          <a:prstGeom prst="rect">
            <a:avLst/>
          </a:prstGeom>
          <a:noFill/>
        </p:spPr>
        <p:txBody>
          <a:bodyPr wrap="none" lIns="91440" tIns="45720" rIns="91440" bIns="45720">
            <a:spAutoFit/>
          </a:bodyPr>
          <a:lstStyle/>
          <a:p>
            <a:pPr algn="ctr"/>
            <a:r>
              <a:rPr lang="he-IL"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הבנת הנקרא.</a:t>
            </a:r>
          </a:p>
        </p:txBody>
      </p:sp>
    </p:spTree>
    <p:extLst>
      <p:ext uri="{BB962C8B-B14F-4D97-AF65-F5344CB8AC3E}">
        <p14:creationId xmlns:p14="http://schemas.microsoft.com/office/powerpoint/2010/main" val="158944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4"/>
                                        </p:tgtEl>
                                        <p:attrNameLst>
                                          <p:attrName>ppt_y</p:attrName>
                                        </p:attrNameLst>
                                      </p:cBhvr>
                                      <p:tavLst>
                                        <p:tav tm="0">
                                          <p:val>
                                            <p:strVal val="#ppt_y"/>
                                          </p:val>
                                        </p:tav>
                                        <p:tav tm="100000">
                                          <p:val>
                                            <p:strVal val="#ppt_y"/>
                                          </p:val>
                                        </p:tav>
                                      </p:tavLst>
                                    </p:anim>
                                    <p:anim calcmode="lin" valueType="num">
                                      <p:cBhvr>
                                        <p:cTn id="27"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6"/>
                                        </p:tgtEl>
                                        <p:attrNameLst>
                                          <p:attrName>ppt_y</p:attrName>
                                        </p:attrNameLst>
                                      </p:cBhvr>
                                      <p:tavLst>
                                        <p:tav tm="0">
                                          <p:val>
                                            <p:strVal val="#ppt_y"/>
                                          </p:val>
                                        </p:tav>
                                        <p:tav tm="100000">
                                          <p:val>
                                            <p:strVal val="#ppt_y"/>
                                          </p:val>
                                        </p:tav>
                                      </p:tavLst>
                                    </p:anim>
                                    <p:anim calcmode="lin" valueType="num">
                                      <p:cBhvr>
                                        <p:cTn id="36"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5"/>
                                        </p:tgtEl>
                                        <p:attrNameLst>
                                          <p:attrName>style.visibility</p:attrName>
                                        </p:attrNameLst>
                                      </p:cBhvr>
                                      <p:to>
                                        <p:strVal val="visible"/>
                                      </p:to>
                                    </p:set>
                                    <p:anim calcmode="lin" valueType="num">
                                      <p:cBhvr>
                                        <p:cTn id="43"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5"/>
                                        </p:tgtEl>
                                        <p:attrNameLst>
                                          <p:attrName>ppt_y</p:attrName>
                                        </p:attrNameLst>
                                      </p:cBhvr>
                                      <p:tavLst>
                                        <p:tav tm="0">
                                          <p:val>
                                            <p:strVal val="#ppt_y"/>
                                          </p:val>
                                        </p:tav>
                                        <p:tav tm="100000">
                                          <p:val>
                                            <p:strVal val="#ppt_y"/>
                                          </p:val>
                                        </p:tav>
                                      </p:tavLst>
                                    </p:anim>
                                    <p:anim calcmode="lin" valueType="num">
                                      <p:cBhvr>
                                        <p:cTn id="45"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9013729" y="237198"/>
            <a:ext cx="2890535" cy="923330"/>
          </a:xfrm>
          <a:prstGeom prst="rect">
            <a:avLst/>
          </a:prstGeom>
          <a:noFill/>
        </p:spPr>
        <p:txBody>
          <a:bodyPr wrap="none" lIns="91440" tIns="45720" rIns="91440" bIns="45720">
            <a:spAutoFit/>
          </a:bodyPr>
          <a:lstStyle/>
          <a:p>
            <a:pPr algn="ctr"/>
            <a:r>
              <a:rPr lang="he-IL"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לסיכום...</a:t>
            </a:r>
          </a:p>
        </p:txBody>
      </p:sp>
      <p:sp>
        <p:nvSpPr>
          <p:cNvPr id="3" name="מלבן 2"/>
          <p:cNvSpPr/>
          <p:nvPr/>
        </p:nvSpPr>
        <p:spPr>
          <a:xfrm>
            <a:off x="5721642" y="611876"/>
            <a:ext cx="1399742" cy="923330"/>
          </a:xfrm>
          <a:prstGeom prst="rect">
            <a:avLst/>
          </a:prstGeom>
          <a:noFill/>
        </p:spPr>
        <p:txBody>
          <a:bodyPr wrap="none" lIns="91440" tIns="45720" rIns="91440" bIns="45720">
            <a:spAutoFit/>
          </a:bodyPr>
          <a:lstStyle/>
          <a:p>
            <a:pPr algn="ctr"/>
            <a:r>
              <a:rPr lang="he-IL"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הגה</a:t>
            </a:r>
          </a:p>
        </p:txBody>
      </p:sp>
      <p:cxnSp>
        <p:nvCxnSpPr>
          <p:cNvPr id="5" name="מחבר חץ ישר 4"/>
          <p:cNvCxnSpPr>
            <a:stCxn id="3" idx="2"/>
          </p:cNvCxnSpPr>
          <p:nvPr/>
        </p:nvCxnSpPr>
        <p:spPr>
          <a:xfrm>
            <a:off x="6421513" y="1535206"/>
            <a:ext cx="0" cy="62015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6" name="מלבן 5"/>
          <p:cNvSpPr/>
          <p:nvPr/>
        </p:nvSpPr>
        <p:spPr>
          <a:xfrm>
            <a:off x="5566894" y="2085019"/>
            <a:ext cx="1696298" cy="923330"/>
          </a:xfrm>
          <a:prstGeom prst="rect">
            <a:avLst/>
          </a:prstGeom>
          <a:noFill/>
        </p:spPr>
        <p:txBody>
          <a:bodyPr wrap="none" lIns="91440" tIns="45720" rIns="91440" bIns="45720">
            <a:spAutoFit/>
          </a:bodyPr>
          <a:lstStyle/>
          <a:p>
            <a:pPr algn="ctr"/>
            <a:r>
              <a:rPr lang="he-IL"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מילה</a:t>
            </a:r>
          </a:p>
        </p:txBody>
      </p:sp>
      <p:sp>
        <p:nvSpPr>
          <p:cNvPr id="7" name="מלבן 6"/>
          <p:cNvSpPr/>
          <p:nvPr/>
        </p:nvSpPr>
        <p:spPr>
          <a:xfrm>
            <a:off x="5424821" y="3459684"/>
            <a:ext cx="2045753" cy="923330"/>
          </a:xfrm>
          <a:prstGeom prst="rect">
            <a:avLst/>
          </a:prstGeom>
          <a:noFill/>
        </p:spPr>
        <p:txBody>
          <a:bodyPr wrap="none" lIns="91440" tIns="45720" rIns="91440" bIns="45720">
            <a:spAutoFit/>
          </a:bodyPr>
          <a:lstStyle/>
          <a:p>
            <a:pPr algn="ctr"/>
            <a:r>
              <a:rPr lang="he-IL"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משפט</a:t>
            </a:r>
          </a:p>
        </p:txBody>
      </p:sp>
      <p:cxnSp>
        <p:nvCxnSpPr>
          <p:cNvPr id="8" name="מחבר חץ ישר 7"/>
          <p:cNvCxnSpPr/>
          <p:nvPr/>
        </p:nvCxnSpPr>
        <p:spPr>
          <a:xfrm>
            <a:off x="6433233" y="2925571"/>
            <a:ext cx="0" cy="62015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9" name="מחבר חץ ישר 8"/>
          <p:cNvCxnSpPr/>
          <p:nvPr/>
        </p:nvCxnSpPr>
        <p:spPr>
          <a:xfrm>
            <a:off x="6444953" y="4330012"/>
            <a:ext cx="0" cy="62015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0" name="מלבן 9"/>
          <p:cNvSpPr/>
          <p:nvPr/>
        </p:nvSpPr>
        <p:spPr>
          <a:xfrm>
            <a:off x="5470510" y="4866480"/>
            <a:ext cx="1954381" cy="923330"/>
          </a:xfrm>
          <a:prstGeom prst="rect">
            <a:avLst/>
          </a:prstGeom>
          <a:noFill/>
        </p:spPr>
        <p:txBody>
          <a:bodyPr wrap="none" lIns="91440" tIns="45720" rIns="91440" bIns="45720">
            <a:spAutoFit/>
          </a:bodyPr>
          <a:lstStyle/>
          <a:p>
            <a:pPr algn="ctr"/>
            <a:r>
              <a:rPr lang="he-IL"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פסקה</a:t>
            </a:r>
          </a:p>
        </p:txBody>
      </p:sp>
    </p:spTree>
    <p:extLst>
      <p:ext uri="{BB962C8B-B14F-4D97-AF65-F5344CB8AC3E}">
        <p14:creationId xmlns:p14="http://schemas.microsoft.com/office/powerpoint/2010/main" val="3749116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down)">
                                      <p:cBhvr>
                                        <p:cTn id="37" dur="580">
                                          <p:stCondLst>
                                            <p:cond delay="0"/>
                                          </p:stCondLst>
                                        </p:cTn>
                                        <p:tgtEl>
                                          <p:spTgt spid="6"/>
                                        </p:tgtEl>
                                      </p:cBhvr>
                                    </p:animEffect>
                                    <p:anim calcmode="lin" valueType="num">
                                      <p:cBhvr>
                                        <p:cTn id="3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3" dur="26">
                                          <p:stCondLst>
                                            <p:cond delay="650"/>
                                          </p:stCondLst>
                                        </p:cTn>
                                        <p:tgtEl>
                                          <p:spTgt spid="6"/>
                                        </p:tgtEl>
                                      </p:cBhvr>
                                      <p:to x="100000" y="60000"/>
                                    </p:animScale>
                                    <p:animScale>
                                      <p:cBhvr>
                                        <p:cTn id="44" dur="166" decel="50000">
                                          <p:stCondLst>
                                            <p:cond delay="676"/>
                                          </p:stCondLst>
                                        </p:cTn>
                                        <p:tgtEl>
                                          <p:spTgt spid="6"/>
                                        </p:tgtEl>
                                      </p:cBhvr>
                                      <p:to x="100000" y="100000"/>
                                    </p:animScale>
                                    <p:animScale>
                                      <p:cBhvr>
                                        <p:cTn id="45" dur="26">
                                          <p:stCondLst>
                                            <p:cond delay="1312"/>
                                          </p:stCondLst>
                                        </p:cTn>
                                        <p:tgtEl>
                                          <p:spTgt spid="6"/>
                                        </p:tgtEl>
                                      </p:cBhvr>
                                      <p:to x="100000" y="80000"/>
                                    </p:animScale>
                                    <p:animScale>
                                      <p:cBhvr>
                                        <p:cTn id="46" dur="166" decel="50000">
                                          <p:stCondLst>
                                            <p:cond delay="1338"/>
                                          </p:stCondLst>
                                        </p:cTn>
                                        <p:tgtEl>
                                          <p:spTgt spid="6"/>
                                        </p:tgtEl>
                                      </p:cBhvr>
                                      <p:to x="100000" y="100000"/>
                                    </p:animScale>
                                    <p:animScale>
                                      <p:cBhvr>
                                        <p:cTn id="47" dur="26">
                                          <p:stCondLst>
                                            <p:cond delay="1642"/>
                                          </p:stCondLst>
                                        </p:cTn>
                                        <p:tgtEl>
                                          <p:spTgt spid="6"/>
                                        </p:tgtEl>
                                      </p:cBhvr>
                                      <p:to x="100000" y="90000"/>
                                    </p:animScale>
                                    <p:animScale>
                                      <p:cBhvr>
                                        <p:cTn id="48" dur="166" decel="50000">
                                          <p:stCondLst>
                                            <p:cond delay="1668"/>
                                          </p:stCondLst>
                                        </p:cTn>
                                        <p:tgtEl>
                                          <p:spTgt spid="6"/>
                                        </p:tgtEl>
                                      </p:cBhvr>
                                      <p:to x="100000" y="100000"/>
                                    </p:animScale>
                                    <p:animScale>
                                      <p:cBhvr>
                                        <p:cTn id="49" dur="26">
                                          <p:stCondLst>
                                            <p:cond delay="1808"/>
                                          </p:stCondLst>
                                        </p:cTn>
                                        <p:tgtEl>
                                          <p:spTgt spid="6"/>
                                        </p:tgtEl>
                                      </p:cBhvr>
                                      <p:to x="100000" y="95000"/>
                                    </p:animScale>
                                    <p:animScale>
                                      <p:cBhvr>
                                        <p:cTn id="50" dur="166" decel="50000">
                                          <p:stCondLst>
                                            <p:cond delay="1834"/>
                                          </p:stCondLst>
                                        </p:cTn>
                                        <p:tgtEl>
                                          <p:spTgt spid="6"/>
                                        </p:tgtEl>
                                      </p:cBhvr>
                                      <p:to x="100000" y="100000"/>
                                    </p:animScale>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wipe(down)">
                                      <p:cBhvr>
                                        <p:cTn id="55" dur="500"/>
                                        <p:tgtEl>
                                          <p:spTgt spid="8"/>
                                        </p:tgtEl>
                                      </p:cBhvr>
                                    </p:animEffect>
                                  </p:childTnLst>
                                </p:cTn>
                              </p:par>
                            </p:childTnLst>
                          </p:cTn>
                        </p:par>
                      </p:childTnLst>
                    </p:cTn>
                  </p:par>
                  <p:par>
                    <p:cTn id="56" fill="hold">
                      <p:stCondLst>
                        <p:cond delay="indefinite"/>
                      </p:stCondLst>
                      <p:childTnLst>
                        <p:par>
                          <p:cTn id="57" fill="hold">
                            <p:stCondLst>
                              <p:cond delay="0"/>
                            </p:stCondLst>
                            <p:childTnLst>
                              <p:par>
                                <p:cTn id="58" presetID="26" presetClass="entr" presetSubtype="0" fill="hold" grpId="0" nodeType="clickEffect">
                                  <p:stCondLst>
                                    <p:cond delay="0"/>
                                  </p:stCondLst>
                                  <p:childTnLst>
                                    <p:set>
                                      <p:cBhvr>
                                        <p:cTn id="59" dur="1" fill="hold">
                                          <p:stCondLst>
                                            <p:cond delay="0"/>
                                          </p:stCondLst>
                                        </p:cTn>
                                        <p:tgtEl>
                                          <p:spTgt spid="7"/>
                                        </p:tgtEl>
                                        <p:attrNameLst>
                                          <p:attrName>style.visibility</p:attrName>
                                        </p:attrNameLst>
                                      </p:cBhvr>
                                      <p:to>
                                        <p:strVal val="visible"/>
                                      </p:to>
                                    </p:set>
                                    <p:animEffect transition="in" filter="wipe(down)">
                                      <p:cBhvr>
                                        <p:cTn id="60" dur="580">
                                          <p:stCondLst>
                                            <p:cond delay="0"/>
                                          </p:stCondLst>
                                        </p:cTn>
                                        <p:tgtEl>
                                          <p:spTgt spid="7"/>
                                        </p:tgtEl>
                                      </p:cBhvr>
                                    </p:animEffect>
                                    <p:anim calcmode="lin" valueType="num">
                                      <p:cBhvr>
                                        <p:cTn id="61"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6" dur="26">
                                          <p:stCondLst>
                                            <p:cond delay="650"/>
                                          </p:stCondLst>
                                        </p:cTn>
                                        <p:tgtEl>
                                          <p:spTgt spid="7"/>
                                        </p:tgtEl>
                                      </p:cBhvr>
                                      <p:to x="100000" y="60000"/>
                                    </p:animScale>
                                    <p:animScale>
                                      <p:cBhvr>
                                        <p:cTn id="67" dur="166" decel="50000">
                                          <p:stCondLst>
                                            <p:cond delay="676"/>
                                          </p:stCondLst>
                                        </p:cTn>
                                        <p:tgtEl>
                                          <p:spTgt spid="7"/>
                                        </p:tgtEl>
                                      </p:cBhvr>
                                      <p:to x="100000" y="100000"/>
                                    </p:animScale>
                                    <p:animScale>
                                      <p:cBhvr>
                                        <p:cTn id="68" dur="26">
                                          <p:stCondLst>
                                            <p:cond delay="1312"/>
                                          </p:stCondLst>
                                        </p:cTn>
                                        <p:tgtEl>
                                          <p:spTgt spid="7"/>
                                        </p:tgtEl>
                                      </p:cBhvr>
                                      <p:to x="100000" y="80000"/>
                                    </p:animScale>
                                    <p:animScale>
                                      <p:cBhvr>
                                        <p:cTn id="69" dur="166" decel="50000">
                                          <p:stCondLst>
                                            <p:cond delay="1338"/>
                                          </p:stCondLst>
                                        </p:cTn>
                                        <p:tgtEl>
                                          <p:spTgt spid="7"/>
                                        </p:tgtEl>
                                      </p:cBhvr>
                                      <p:to x="100000" y="100000"/>
                                    </p:animScale>
                                    <p:animScale>
                                      <p:cBhvr>
                                        <p:cTn id="70" dur="26">
                                          <p:stCondLst>
                                            <p:cond delay="1642"/>
                                          </p:stCondLst>
                                        </p:cTn>
                                        <p:tgtEl>
                                          <p:spTgt spid="7"/>
                                        </p:tgtEl>
                                      </p:cBhvr>
                                      <p:to x="100000" y="90000"/>
                                    </p:animScale>
                                    <p:animScale>
                                      <p:cBhvr>
                                        <p:cTn id="71" dur="166" decel="50000">
                                          <p:stCondLst>
                                            <p:cond delay="1668"/>
                                          </p:stCondLst>
                                        </p:cTn>
                                        <p:tgtEl>
                                          <p:spTgt spid="7"/>
                                        </p:tgtEl>
                                      </p:cBhvr>
                                      <p:to x="100000" y="100000"/>
                                    </p:animScale>
                                    <p:animScale>
                                      <p:cBhvr>
                                        <p:cTn id="72" dur="26">
                                          <p:stCondLst>
                                            <p:cond delay="1808"/>
                                          </p:stCondLst>
                                        </p:cTn>
                                        <p:tgtEl>
                                          <p:spTgt spid="7"/>
                                        </p:tgtEl>
                                      </p:cBhvr>
                                      <p:to x="100000" y="95000"/>
                                    </p:animScale>
                                    <p:animScale>
                                      <p:cBhvr>
                                        <p:cTn id="73" dur="166" decel="50000">
                                          <p:stCondLst>
                                            <p:cond delay="1834"/>
                                          </p:stCondLst>
                                        </p:cTn>
                                        <p:tgtEl>
                                          <p:spTgt spid="7"/>
                                        </p:tgtEl>
                                      </p:cBhvr>
                                      <p:to x="100000" y="100000"/>
                                    </p:animScale>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nodeType="clickEffect">
                                  <p:stCondLst>
                                    <p:cond delay="0"/>
                                  </p:stCondLst>
                                  <p:childTnLst>
                                    <p:set>
                                      <p:cBhvr>
                                        <p:cTn id="77" dur="1" fill="hold">
                                          <p:stCondLst>
                                            <p:cond delay="0"/>
                                          </p:stCondLst>
                                        </p:cTn>
                                        <p:tgtEl>
                                          <p:spTgt spid="9"/>
                                        </p:tgtEl>
                                        <p:attrNameLst>
                                          <p:attrName>style.visibility</p:attrName>
                                        </p:attrNameLst>
                                      </p:cBhvr>
                                      <p:to>
                                        <p:strVal val="visible"/>
                                      </p:to>
                                    </p:set>
                                    <p:animEffect transition="in" filter="wipe(down)">
                                      <p:cBhvr>
                                        <p:cTn id="78" dur="500"/>
                                        <p:tgtEl>
                                          <p:spTgt spid="9"/>
                                        </p:tgtEl>
                                      </p:cBhvr>
                                    </p:animEffect>
                                  </p:childTnLst>
                                </p:cTn>
                              </p:par>
                            </p:childTnLst>
                          </p:cTn>
                        </p:par>
                      </p:childTnLst>
                    </p:cTn>
                  </p:par>
                  <p:par>
                    <p:cTn id="79" fill="hold">
                      <p:stCondLst>
                        <p:cond delay="indefinite"/>
                      </p:stCondLst>
                      <p:childTnLst>
                        <p:par>
                          <p:cTn id="80" fill="hold">
                            <p:stCondLst>
                              <p:cond delay="0"/>
                            </p:stCondLst>
                            <p:childTnLst>
                              <p:par>
                                <p:cTn id="81" presetID="26" presetClass="entr" presetSubtype="0" fill="hold" grpId="0" nodeType="click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wipe(down)">
                                      <p:cBhvr>
                                        <p:cTn id="83" dur="580">
                                          <p:stCondLst>
                                            <p:cond delay="0"/>
                                          </p:stCondLst>
                                        </p:cTn>
                                        <p:tgtEl>
                                          <p:spTgt spid="10"/>
                                        </p:tgtEl>
                                      </p:cBhvr>
                                    </p:animEffect>
                                    <p:anim calcmode="lin" valueType="num">
                                      <p:cBhvr>
                                        <p:cTn id="8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89" dur="26">
                                          <p:stCondLst>
                                            <p:cond delay="650"/>
                                          </p:stCondLst>
                                        </p:cTn>
                                        <p:tgtEl>
                                          <p:spTgt spid="10"/>
                                        </p:tgtEl>
                                      </p:cBhvr>
                                      <p:to x="100000" y="60000"/>
                                    </p:animScale>
                                    <p:animScale>
                                      <p:cBhvr>
                                        <p:cTn id="90" dur="166" decel="50000">
                                          <p:stCondLst>
                                            <p:cond delay="676"/>
                                          </p:stCondLst>
                                        </p:cTn>
                                        <p:tgtEl>
                                          <p:spTgt spid="10"/>
                                        </p:tgtEl>
                                      </p:cBhvr>
                                      <p:to x="100000" y="100000"/>
                                    </p:animScale>
                                    <p:animScale>
                                      <p:cBhvr>
                                        <p:cTn id="91" dur="26">
                                          <p:stCondLst>
                                            <p:cond delay="1312"/>
                                          </p:stCondLst>
                                        </p:cTn>
                                        <p:tgtEl>
                                          <p:spTgt spid="10"/>
                                        </p:tgtEl>
                                      </p:cBhvr>
                                      <p:to x="100000" y="80000"/>
                                    </p:animScale>
                                    <p:animScale>
                                      <p:cBhvr>
                                        <p:cTn id="92" dur="166" decel="50000">
                                          <p:stCondLst>
                                            <p:cond delay="1338"/>
                                          </p:stCondLst>
                                        </p:cTn>
                                        <p:tgtEl>
                                          <p:spTgt spid="10"/>
                                        </p:tgtEl>
                                      </p:cBhvr>
                                      <p:to x="100000" y="100000"/>
                                    </p:animScale>
                                    <p:animScale>
                                      <p:cBhvr>
                                        <p:cTn id="93" dur="26">
                                          <p:stCondLst>
                                            <p:cond delay="1642"/>
                                          </p:stCondLst>
                                        </p:cTn>
                                        <p:tgtEl>
                                          <p:spTgt spid="10"/>
                                        </p:tgtEl>
                                      </p:cBhvr>
                                      <p:to x="100000" y="90000"/>
                                    </p:animScale>
                                    <p:animScale>
                                      <p:cBhvr>
                                        <p:cTn id="94" dur="166" decel="50000">
                                          <p:stCondLst>
                                            <p:cond delay="1668"/>
                                          </p:stCondLst>
                                        </p:cTn>
                                        <p:tgtEl>
                                          <p:spTgt spid="10"/>
                                        </p:tgtEl>
                                      </p:cBhvr>
                                      <p:to x="100000" y="100000"/>
                                    </p:animScale>
                                    <p:animScale>
                                      <p:cBhvr>
                                        <p:cTn id="95" dur="26">
                                          <p:stCondLst>
                                            <p:cond delay="1808"/>
                                          </p:stCondLst>
                                        </p:cTn>
                                        <p:tgtEl>
                                          <p:spTgt spid="10"/>
                                        </p:tgtEl>
                                      </p:cBhvr>
                                      <p:to x="100000" y="95000"/>
                                    </p:animScale>
                                    <p:animScale>
                                      <p:cBhvr>
                                        <p:cTn id="96"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7"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31521" y="612845"/>
            <a:ext cx="10476410" cy="5632311"/>
          </a:xfrm>
          <a:prstGeom prst="rect">
            <a:avLst/>
          </a:prstGeom>
        </p:spPr>
        <p:txBody>
          <a:bodyPr wrap="square">
            <a:spAutoFit/>
          </a:bodyPr>
          <a:lstStyle/>
          <a:p>
            <a:pPr algn="r" rtl="1">
              <a:spcAft>
                <a:spcPts val="0"/>
              </a:spcAft>
            </a:pPr>
            <a:r>
              <a:rPr lang="he-IL" sz="2400" dirty="0">
                <a:solidFill>
                  <a:srgbClr val="800080"/>
                </a:solidFill>
                <a:latin typeface="Times New Roman" panose="02020603050405020304" pitchFamily="18" charset="0"/>
                <a:ea typeface="Times New Roman" panose="02020603050405020304" pitchFamily="18" charset="0"/>
                <a:cs typeface="Narkisim" panose="020E0502050101010101" pitchFamily="34" charset="-79"/>
              </a:rPr>
              <a:t>פרץ וצווחה / רבקה </a:t>
            </a:r>
            <a:r>
              <a:rPr lang="he-IL" sz="2400" dirty="0" err="1">
                <a:solidFill>
                  <a:srgbClr val="800080"/>
                </a:solidFill>
                <a:latin typeface="Times New Roman" panose="02020603050405020304" pitchFamily="18" charset="0"/>
                <a:ea typeface="Times New Roman" panose="02020603050405020304" pitchFamily="18" charset="0"/>
                <a:cs typeface="Narkisim" panose="020E0502050101010101" pitchFamily="34" charset="-79"/>
              </a:rPr>
              <a:t>מוצפי</a:t>
            </a:r>
            <a:endParaRPr lang="en-US" sz="2400" dirty="0">
              <a:latin typeface="Times New Roman" panose="02020603050405020304" pitchFamily="18" charset="0"/>
              <a:ea typeface="Times New Roman" panose="02020603050405020304" pitchFamily="18" charset="0"/>
            </a:endParaRPr>
          </a:p>
          <a:p>
            <a:pPr algn="r" rtl="1">
              <a:spcAft>
                <a:spcPts val="0"/>
              </a:spcAft>
            </a:pPr>
            <a:r>
              <a:rPr lang="he-IL" sz="2400" dirty="0">
                <a:latin typeface="Times New Roman" panose="02020603050405020304" pitchFamily="18" charset="0"/>
                <a:ea typeface="Times New Roman" panose="02020603050405020304" pitchFamily="18" charset="0"/>
                <a:cs typeface="Narkisim" panose="020E0502050101010101" pitchFamily="34" charset="-79"/>
              </a:rPr>
              <a:t> </a:t>
            </a:r>
            <a:endParaRPr lang="en-US" sz="2400" dirty="0">
              <a:latin typeface="Times New Roman" panose="02020603050405020304" pitchFamily="18" charset="0"/>
              <a:ea typeface="Times New Roman" panose="02020603050405020304" pitchFamily="18" charset="0"/>
            </a:endParaRPr>
          </a:p>
          <a:p>
            <a:pPr algn="r" rtl="1">
              <a:spcAft>
                <a:spcPts val="0"/>
              </a:spcAft>
            </a:pPr>
            <a:r>
              <a:rPr lang="he-IL" sz="2400" dirty="0">
                <a:solidFill>
                  <a:srgbClr val="C00000"/>
                </a:solidFill>
                <a:latin typeface="Times New Roman" panose="02020603050405020304" pitchFamily="18" charset="0"/>
                <a:ea typeface="Times New Roman" panose="02020603050405020304" pitchFamily="18" charset="0"/>
                <a:cs typeface="Narkisim" panose="020E0502050101010101" pitchFamily="34" charset="-79"/>
              </a:rPr>
              <a:t>זה התחיל כרגיל בסתם אמירה של מה בכך. דנה התלחשה עם דלית. אביתר טען שכך אי-אפשר להתרכז וביקש שלא תדברנה. דלית הודיעה שהוא סתם מתחסד והבהירה בצורה שאינה משתמעת לשתי פנים שהיא פשוט אומרת לו ישר את מה שאחרים חושבים ואינם מעיזים להגות בקול רם. רפי, ידידו הטוב והנאמן, צעק שהיא ממש מגזימה. אורי וירון הצמד-חמד הגבירו את הווליום וקראו לעבר הבנות : "תבלמו או ש... ", "או שמה?!" נהם סנגורה הקבוע של דלית. "אביתר צודק", צווחו שלוש בנות מן הקצה האחורי של הכיתה. "צודק או לא, אני לא יכולה יותר" יללה ניצה. "המבחן הזה אבוד" הכריזה רות בקולי קולות כמי שמכריזה על מכירת חיסול. </a:t>
            </a:r>
            <a:endParaRPr lang="en-US" sz="2400" dirty="0">
              <a:solidFill>
                <a:srgbClr val="C00000"/>
              </a:solidFill>
              <a:latin typeface="Times New Roman" panose="02020603050405020304" pitchFamily="18" charset="0"/>
              <a:ea typeface="Times New Roman" panose="02020603050405020304" pitchFamily="18" charset="0"/>
            </a:endParaRPr>
          </a:p>
          <a:p>
            <a:pPr algn="r" rtl="1">
              <a:spcAft>
                <a:spcPts val="0"/>
              </a:spcAft>
            </a:pPr>
            <a:r>
              <a:rPr lang="he-IL" sz="2400" dirty="0">
                <a:solidFill>
                  <a:srgbClr val="C00000"/>
                </a:solidFill>
                <a:latin typeface="Times New Roman" panose="02020603050405020304" pitchFamily="18" charset="0"/>
                <a:ea typeface="Times New Roman" panose="02020603050405020304" pitchFamily="18" charset="0"/>
                <a:cs typeface="Narkisim" panose="020E0502050101010101" pitchFamily="34" charset="-79"/>
              </a:rPr>
              <a:t>"מה אתם צווחים כולכם כמו כרוכיות?!" (כרוכיה – עגור – משפחת עופות ביצה גדולים, הדומים במבנה גופם לחסידה.  צווח ככרוכיה – צעק בקולי קולות) צרחה פזית, וגיא לחש בייאוש לעצמו : "מה זאת הכרוכיה הזאת, ולמה בכלל צריך לצווח כמוה?"</a:t>
            </a:r>
            <a:endParaRPr lang="en-US" sz="2400" dirty="0">
              <a:solidFill>
                <a:srgbClr val="C00000"/>
              </a:solidFill>
              <a:latin typeface="Times New Roman" panose="02020603050405020304" pitchFamily="18" charset="0"/>
              <a:ea typeface="Times New Roman" panose="02020603050405020304" pitchFamily="18" charset="0"/>
            </a:endParaRPr>
          </a:p>
          <a:p>
            <a:pPr algn="r" rtl="1">
              <a:spcAft>
                <a:spcPts val="0"/>
              </a:spcAft>
            </a:pPr>
            <a:r>
              <a:rPr lang="he-IL" sz="2400" dirty="0">
                <a:solidFill>
                  <a:srgbClr val="C00000"/>
                </a:solidFill>
                <a:latin typeface="Times New Roman" panose="02020603050405020304" pitchFamily="18" charset="0"/>
                <a:ea typeface="Times New Roman" panose="02020603050405020304" pitchFamily="18" charset="0"/>
                <a:cs typeface="Narkisim" panose="020E0502050101010101" pitchFamily="34" charset="-79"/>
              </a:rPr>
              <a:t>"אני בסך-הכול ביקשתי קצת שקט, שיהיה אפשר להתרכז", רטן אביתר והשתתק.</a:t>
            </a:r>
            <a:endParaRPr lang="en-US" sz="2400" dirty="0">
              <a:solidFill>
                <a:srgbClr val="C00000"/>
              </a:solidFill>
              <a:latin typeface="Times New Roman" panose="02020603050405020304" pitchFamily="18" charset="0"/>
              <a:ea typeface="Times New Roman" panose="02020603050405020304" pitchFamily="18" charset="0"/>
            </a:endParaRPr>
          </a:p>
          <a:p>
            <a:pPr algn="r"/>
            <a:r>
              <a:rPr lang="he-IL" sz="2400" dirty="0">
                <a:solidFill>
                  <a:srgbClr val="C00000"/>
                </a:solidFill>
                <a:latin typeface="Times New Roman" panose="02020603050405020304" pitchFamily="18" charset="0"/>
                <a:ea typeface="Times New Roman" panose="02020603050405020304" pitchFamily="18" charset="0"/>
                <a:cs typeface="Narkisim" panose="020E0502050101010101" pitchFamily="34" charset="-79"/>
              </a:rPr>
              <a:t>"שקט!!!" שאגה כל הכיתה במקהלה והשתתקה בבת אחת. בפתח הכיתה עמד מנהל</a:t>
            </a:r>
            <a:endParaRPr lang="he-IL" sz="2400" dirty="0">
              <a:solidFill>
                <a:srgbClr val="C00000"/>
              </a:solidFill>
            </a:endParaRPr>
          </a:p>
        </p:txBody>
      </p:sp>
    </p:spTree>
    <p:extLst>
      <p:ext uri="{BB962C8B-B14F-4D97-AF65-F5344CB8AC3E}">
        <p14:creationId xmlns:p14="http://schemas.microsoft.com/office/powerpoint/2010/main" val="12928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112660" y="181933"/>
            <a:ext cx="4578497" cy="923330"/>
          </a:xfrm>
          <a:prstGeom prst="rect">
            <a:avLst/>
          </a:prstGeom>
          <a:noFill/>
        </p:spPr>
        <p:txBody>
          <a:bodyPr wrap="none" lIns="91440" tIns="45720" rIns="91440" bIns="45720">
            <a:spAutoFit/>
          </a:bodyPr>
          <a:lstStyle/>
          <a:p>
            <a:pPr algn="ctr"/>
            <a:r>
              <a:rPr lang="he-IL" sz="5400" b="1" cap="none" spc="0" dirty="0">
                <a:ln w="22225">
                  <a:solidFill>
                    <a:schemeClr val="accent2"/>
                  </a:solidFill>
                  <a:prstDash val="solid"/>
                </a:ln>
                <a:solidFill>
                  <a:schemeClr val="accent2">
                    <a:lumMod val="40000"/>
                    <a:lumOff val="60000"/>
                  </a:schemeClr>
                </a:solidFill>
                <a:effectLst/>
              </a:rPr>
              <a:t>שאלה ראשונה</a:t>
            </a:r>
          </a:p>
        </p:txBody>
      </p:sp>
      <p:sp>
        <p:nvSpPr>
          <p:cNvPr id="3" name="מלבן 2"/>
          <p:cNvSpPr/>
          <p:nvPr/>
        </p:nvSpPr>
        <p:spPr>
          <a:xfrm>
            <a:off x="2478071" y="1293280"/>
            <a:ext cx="9384300"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FFFF"/>
                </a:solidFill>
                <a:effectLst>
                  <a:outerShdw dist="38100" dir="2700000" algn="tl" rotWithShape="0">
                    <a:schemeClr val="accent2"/>
                  </a:outerShdw>
                </a:effectLst>
              </a:rPr>
              <a:t>כתבו את הקטע במילים שלכם.</a:t>
            </a:r>
          </a:p>
        </p:txBody>
      </p:sp>
      <p:sp>
        <p:nvSpPr>
          <p:cNvPr id="5" name="מלבן 4"/>
          <p:cNvSpPr/>
          <p:nvPr/>
        </p:nvSpPr>
        <p:spPr>
          <a:xfrm>
            <a:off x="1955106" y="2216610"/>
            <a:ext cx="10009471"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FFFF"/>
                </a:solidFill>
                <a:effectLst>
                  <a:outerShdw dist="38100" dir="2700000" algn="tl" rotWithShape="0">
                    <a:schemeClr val="accent2"/>
                  </a:outerShdw>
                </a:effectLst>
              </a:rPr>
              <a:t>התייחסו לתוכן ולמסר של הקטע.</a:t>
            </a:r>
          </a:p>
        </p:txBody>
      </p:sp>
      <p:sp>
        <p:nvSpPr>
          <p:cNvPr id="6" name="מלבן 5"/>
          <p:cNvSpPr/>
          <p:nvPr/>
        </p:nvSpPr>
        <p:spPr>
          <a:xfrm>
            <a:off x="5497742" y="3037674"/>
            <a:ext cx="6466835"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FFFF"/>
                </a:solidFill>
                <a:effectLst>
                  <a:outerShdw dist="38100" dir="2700000" algn="tl" rotWithShape="0">
                    <a:schemeClr val="accent2"/>
                  </a:outerShdw>
                </a:effectLst>
              </a:rPr>
              <a:t>"בקטע מסופר על..."</a:t>
            </a:r>
          </a:p>
        </p:txBody>
      </p:sp>
      <p:sp>
        <p:nvSpPr>
          <p:cNvPr id="7" name="מלבן 6"/>
          <p:cNvSpPr/>
          <p:nvPr/>
        </p:nvSpPr>
        <p:spPr>
          <a:xfrm>
            <a:off x="3821328" y="3858738"/>
            <a:ext cx="8103500"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FFFF"/>
                </a:solidFill>
                <a:effectLst>
                  <a:outerShdw dist="38100" dir="2700000" algn="tl" rotWithShape="0">
                    <a:schemeClr val="accent2"/>
                  </a:outerShdw>
                </a:effectLst>
              </a:rPr>
              <a:t>"כותבת הקטע מספר ש..."</a:t>
            </a:r>
          </a:p>
        </p:txBody>
      </p:sp>
      <p:sp>
        <p:nvSpPr>
          <p:cNvPr id="8" name="מלבן 7"/>
          <p:cNvSpPr/>
          <p:nvPr/>
        </p:nvSpPr>
        <p:spPr>
          <a:xfrm>
            <a:off x="4482598" y="4679802"/>
            <a:ext cx="7476727"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FFFF"/>
                </a:solidFill>
                <a:effectLst>
                  <a:outerShdw dist="38100" dir="2700000" algn="tl" rotWithShape="0">
                    <a:schemeClr val="accent2"/>
                  </a:outerShdw>
                </a:effectLst>
              </a:rPr>
              <a:t>"כותבת הקטע מתאר..."</a:t>
            </a:r>
          </a:p>
        </p:txBody>
      </p:sp>
      <p:sp>
        <p:nvSpPr>
          <p:cNvPr id="9" name="מלבן 8"/>
          <p:cNvSpPr/>
          <p:nvPr/>
        </p:nvSpPr>
        <p:spPr>
          <a:xfrm>
            <a:off x="3001077" y="5500866"/>
            <a:ext cx="8993168" cy="923330"/>
          </a:xfrm>
          <a:prstGeom prst="rect">
            <a:avLst/>
          </a:prstGeom>
          <a:noFill/>
        </p:spPr>
        <p:txBody>
          <a:bodyPr wrap="none" lIns="91440" tIns="45720" rIns="91440" bIns="45720">
            <a:spAutoFit/>
          </a:bodyPr>
          <a:lstStyle/>
          <a:p>
            <a:pPr algn="ctr"/>
            <a:r>
              <a:rPr lang="he-IL" sz="5400" b="1" dirty="0">
                <a:ln w="6600">
                  <a:solidFill>
                    <a:schemeClr val="accent2"/>
                  </a:solidFill>
                  <a:prstDash val="solid"/>
                </a:ln>
                <a:solidFill>
                  <a:srgbClr val="FFFFFF"/>
                </a:solidFill>
                <a:effectLst>
                  <a:outerShdw dist="38100" dir="2700000" algn="tl" rotWithShape="0">
                    <a:schemeClr val="accent2"/>
                  </a:outerShdw>
                </a:effectLst>
              </a:rPr>
              <a:t>"כותבת הקטע מסבירה ש..." </a:t>
            </a:r>
            <a:endParaRPr lang="he-IL"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1443773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gtEl>
                                        <p:attrNameLst>
                                          <p:attrName>ppt_y</p:attrName>
                                        </p:attrNameLst>
                                      </p:cBhvr>
                                      <p:tavLst>
                                        <p:tav tm="0">
                                          <p:val>
                                            <p:strVal val="#ppt_y"/>
                                          </p:val>
                                        </p:tav>
                                        <p:tav tm="100000">
                                          <p:val>
                                            <p:strVal val="#ppt_y"/>
                                          </p:val>
                                        </p:tav>
                                      </p:tavLst>
                                    </p:anim>
                                    <p:anim calcmode="lin" valueType="num">
                                      <p:cBhvr>
                                        <p:cTn id="16"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grpId="0" nodeType="clickEffect">
                                  <p:stCondLst>
                                    <p:cond delay="0"/>
                                  </p:stCondLst>
                                  <p:iterate type="lt">
                                    <p:tmPct val="10000"/>
                                  </p:iterate>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5"/>
                                        </p:tgtEl>
                                        <p:attrNameLst>
                                          <p:attrName>ppt_y</p:attrName>
                                        </p:attrNameLst>
                                      </p:cBhvr>
                                      <p:tavLst>
                                        <p:tav tm="0">
                                          <p:val>
                                            <p:strVal val="#ppt_y"/>
                                          </p:val>
                                        </p:tav>
                                        <p:tav tm="100000">
                                          <p:val>
                                            <p:strVal val="#ppt_y"/>
                                          </p:val>
                                        </p:tav>
                                      </p:tavLst>
                                    </p:anim>
                                    <p:anim calcmode="lin" valueType="num">
                                      <p:cBhvr>
                                        <p:cTn id="25"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5"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fltVal val="0"/>
                                          </p:val>
                                        </p:tav>
                                        <p:tav tm="100000">
                                          <p:val>
                                            <p:strVal val="#ppt_w"/>
                                          </p:val>
                                        </p:tav>
                                      </p:tavLst>
                                    </p:anim>
                                    <p:anim calcmode="lin" valueType="num">
                                      <p:cBhvr>
                                        <p:cTn id="33" dur="1000" fill="hold"/>
                                        <p:tgtEl>
                                          <p:spTgt spid="6"/>
                                        </p:tgtEl>
                                        <p:attrNameLst>
                                          <p:attrName>ppt_h</p:attrName>
                                        </p:attrNameLst>
                                      </p:cBhvr>
                                      <p:tavLst>
                                        <p:tav tm="0">
                                          <p:val>
                                            <p:fltVal val="0"/>
                                          </p:val>
                                        </p:tav>
                                        <p:tav tm="100000">
                                          <p:val>
                                            <p:strVal val="#ppt_h"/>
                                          </p:val>
                                        </p:tav>
                                      </p:tavLst>
                                    </p:anim>
                                    <p:anim calcmode="lin" valueType="num">
                                      <p:cBhvr>
                                        <p:cTn id="34"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6" fill="hold">
                      <p:stCondLst>
                        <p:cond delay="indefinite"/>
                      </p:stCondLst>
                      <p:childTnLst>
                        <p:par>
                          <p:cTn id="37" fill="hold">
                            <p:stCondLst>
                              <p:cond delay="0"/>
                            </p:stCondLst>
                            <p:childTnLst>
                              <p:par>
                                <p:cTn id="38" presetID="15"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1000" fill="hold"/>
                                        <p:tgtEl>
                                          <p:spTgt spid="7"/>
                                        </p:tgtEl>
                                        <p:attrNameLst>
                                          <p:attrName>ppt_w</p:attrName>
                                        </p:attrNameLst>
                                      </p:cBhvr>
                                      <p:tavLst>
                                        <p:tav tm="0">
                                          <p:val>
                                            <p:fltVal val="0"/>
                                          </p:val>
                                        </p:tav>
                                        <p:tav tm="100000">
                                          <p:val>
                                            <p:strVal val="#ppt_w"/>
                                          </p:val>
                                        </p:tav>
                                      </p:tavLst>
                                    </p:anim>
                                    <p:anim calcmode="lin" valueType="num">
                                      <p:cBhvr>
                                        <p:cTn id="41" dur="1000" fill="hold"/>
                                        <p:tgtEl>
                                          <p:spTgt spid="7"/>
                                        </p:tgtEl>
                                        <p:attrNameLst>
                                          <p:attrName>ppt_h</p:attrName>
                                        </p:attrNameLst>
                                      </p:cBhvr>
                                      <p:tavLst>
                                        <p:tav tm="0">
                                          <p:val>
                                            <p:fltVal val="0"/>
                                          </p:val>
                                        </p:tav>
                                        <p:tav tm="100000">
                                          <p:val>
                                            <p:strVal val="#ppt_h"/>
                                          </p:val>
                                        </p:tav>
                                      </p:tavLst>
                                    </p:anim>
                                    <p:anim calcmode="lin" valueType="num">
                                      <p:cBhvr>
                                        <p:cTn id="42"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43"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4" fill="hold">
                      <p:stCondLst>
                        <p:cond delay="indefinite"/>
                      </p:stCondLst>
                      <p:childTnLst>
                        <p:par>
                          <p:cTn id="45" fill="hold">
                            <p:stCondLst>
                              <p:cond delay="0"/>
                            </p:stCondLst>
                            <p:childTnLst>
                              <p:par>
                                <p:cTn id="46" presetID="15"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p:cTn id="48" dur="1000" fill="hold"/>
                                        <p:tgtEl>
                                          <p:spTgt spid="8"/>
                                        </p:tgtEl>
                                        <p:attrNameLst>
                                          <p:attrName>ppt_w</p:attrName>
                                        </p:attrNameLst>
                                      </p:cBhvr>
                                      <p:tavLst>
                                        <p:tav tm="0">
                                          <p:val>
                                            <p:fltVal val="0"/>
                                          </p:val>
                                        </p:tav>
                                        <p:tav tm="100000">
                                          <p:val>
                                            <p:strVal val="#ppt_w"/>
                                          </p:val>
                                        </p:tav>
                                      </p:tavLst>
                                    </p:anim>
                                    <p:anim calcmode="lin" valueType="num">
                                      <p:cBhvr>
                                        <p:cTn id="49" dur="1000" fill="hold"/>
                                        <p:tgtEl>
                                          <p:spTgt spid="8"/>
                                        </p:tgtEl>
                                        <p:attrNameLst>
                                          <p:attrName>ppt_h</p:attrName>
                                        </p:attrNameLst>
                                      </p:cBhvr>
                                      <p:tavLst>
                                        <p:tav tm="0">
                                          <p:val>
                                            <p:fltVal val="0"/>
                                          </p:val>
                                        </p:tav>
                                        <p:tav tm="100000">
                                          <p:val>
                                            <p:strVal val="#ppt_h"/>
                                          </p:val>
                                        </p:tav>
                                      </p:tavLst>
                                    </p:anim>
                                    <p:anim calcmode="lin" valueType="num">
                                      <p:cBhvr>
                                        <p:cTn id="50"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51"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2" fill="hold">
                      <p:stCondLst>
                        <p:cond delay="indefinite"/>
                      </p:stCondLst>
                      <p:childTnLst>
                        <p:par>
                          <p:cTn id="53" fill="hold">
                            <p:stCondLst>
                              <p:cond delay="0"/>
                            </p:stCondLst>
                            <p:childTnLst>
                              <p:par>
                                <p:cTn id="54" presetID="15" presetClass="entr" presetSubtype="0"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1000" fill="hold"/>
                                        <p:tgtEl>
                                          <p:spTgt spid="9"/>
                                        </p:tgtEl>
                                        <p:attrNameLst>
                                          <p:attrName>ppt_w</p:attrName>
                                        </p:attrNameLst>
                                      </p:cBhvr>
                                      <p:tavLst>
                                        <p:tav tm="0">
                                          <p:val>
                                            <p:fltVal val="0"/>
                                          </p:val>
                                        </p:tav>
                                        <p:tav tm="100000">
                                          <p:val>
                                            <p:strVal val="#ppt_w"/>
                                          </p:val>
                                        </p:tav>
                                      </p:tavLst>
                                    </p:anim>
                                    <p:anim calcmode="lin" valueType="num">
                                      <p:cBhvr>
                                        <p:cTn id="57" dur="1000" fill="hold"/>
                                        <p:tgtEl>
                                          <p:spTgt spid="9"/>
                                        </p:tgtEl>
                                        <p:attrNameLst>
                                          <p:attrName>ppt_h</p:attrName>
                                        </p:attrNameLst>
                                      </p:cBhvr>
                                      <p:tavLst>
                                        <p:tav tm="0">
                                          <p:val>
                                            <p:fltVal val="0"/>
                                          </p:val>
                                        </p:tav>
                                        <p:tav tm="100000">
                                          <p:val>
                                            <p:strVal val="#ppt_h"/>
                                          </p:val>
                                        </p:tav>
                                      </p:tavLst>
                                    </p:anim>
                                    <p:anim calcmode="lin" valueType="num">
                                      <p:cBhvr>
                                        <p:cTn id="58"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59"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490074" y="491421"/>
            <a:ext cx="7319632" cy="923330"/>
          </a:xfrm>
          <a:prstGeom prst="rect">
            <a:avLst/>
          </a:prstGeom>
          <a:noFill/>
        </p:spPr>
        <p:txBody>
          <a:bodyPr wrap="none" lIns="91440" tIns="45720" rIns="91440" bIns="45720">
            <a:spAutoFit/>
          </a:bodyPr>
          <a:lstStyle/>
          <a:p>
            <a:pPr algn="ctr"/>
            <a:r>
              <a:rPr lang="he-IL"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תשובה לשאלה ראשונה</a:t>
            </a:r>
          </a:p>
        </p:txBody>
      </p:sp>
      <p:sp>
        <p:nvSpPr>
          <p:cNvPr id="4" name="מלבן 3"/>
          <p:cNvSpPr/>
          <p:nvPr/>
        </p:nvSpPr>
        <p:spPr>
          <a:xfrm>
            <a:off x="98585" y="1644971"/>
            <a:ext cx="11974753" cy="1754326"/>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הצגה של מצב כיתתי שהתחיל באמירה</a:t>
            </a:r>
          </a:p>
          <a:p>
            <a:pPr algn="r"/>
            <a:r>
              <a:rPr lang="he-IL" sz="5400" b="1" spc="50" dirty="0">
                <a:ln w="9525" cmpd="sng">
                  <a:solidFill>
                    <a:schemeClr val="accent1"/>
                  </a:solidFill>
                  <a:prstDash val="solid"/>
                </a:ln>
                <a:solidFill>
                  <a:srgbClr val="70AD47">
                    <a:tint val="1000"/>
                  </a:srgbClr>
                </a:solidFill>
                <a:effectLst>
                  <a:glow rad="38100">
                    <a:schemeClr val="accent1">
                      <a:alpha val="40000"/>
                    </a:schemeClr>
                  </a:glow>
                </a:effectLst>
              </a:rPr>
              <a:t>סתמית והתפתח.</a:t>
            </a: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 </a:t>
            </a:r>
          </a:p>
        </p:txBody>
      </p:sp>
      <p:sp>
        <p:nvSpPr>
          <p:cNvPr id="5" name="מלבן 4"/>
          <p:cNvSpPr/>
          <p:nvPr/>
        </p:nvSpPr>
        <p:spPr>
          <a:xfrm>
            <a:off x="8619114" y="3314889"/>
            <a:ext cx="3276859" cy="923330"/>
          </a:xfrm>
          <a:prstGeom prst="rect">
            <a:avLst/>
          </a:prstGeom>
          <a:noFill/>
        </p:spPr>
        <p:txBody>
          <a:bodyPr wrap="none" lIns="91440" tIns="45720" rIns="91440" bIns="45720">
            <a:spAutoFit/>
          </a:bodyPr>
          <a:lstStyle/>
          <a:p>
            <a:pPr algn="ctr"/>
            <a:r>
              <a:rPr lang="he-IL" sz="5400" b="1" u="sng" cap="none" spc="50" dirty="0">
                <a:ln w="9525" cmpd="sng">
                  <a:solidFill>
                    <a:schemeClr val="accent1"/>
                  </a:solidFill>
                  <a:prstDash val="solid"/>
                </a:ln>
                <a:solidFill>
                  <a:srgbClr val="70AD47">
                    <a:tint val="1000"/>
                  </a:srgbClr>
                </a:solidFill>
                <a:effectLst>
                  <a:glow rad="38100">
                    <a:schemeClr val="accent1">
                      <a:alpha val="40000"/>
                    </a:schemeClr>
                  </a:glow>
                </a:effectLst>
              </a:rPr>
              <a:t>המסרים</a:t>
            </a: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 : </a:t>
            </a:r>
          </a:p>
        </p:txBody>
      </p:sp>
      <p:sp>
        <p:nvSpPr>
          <p:cNvPr id="6" name="מלבן 5"/>
          <p:cNvSpPr/>
          <p:nvPr/>
        </p:nvSpPr>
        <p:spPr>
          <a:xfrm>
            <a:off x="7803672" y="4071995"/>
            <a:ext cx="4091185"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אופן הדיבור.</a:t>
            </a:r>
          </a:p>
        </p:txBody>
      </p:sp>
      <p:sp>
        <p:nvSpPr>
          <p:cNvPr id="7" name="מלבן 6"/>
          <p:cNvSpPr/>
          <p:nvPr/>
        </p:nvSpPr>
        <p:spPr>
          <a:xfrm>
            <a:off x="2115500" y="4863611"/>
            <a:ext cx="9807493"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הערות – צריך לדעת איך להעיר.</a:t>
            </a:r>
          </a:p>
        </p:txBody>
      </p:sp>
      <p:sp>
        <p:nvSpPr>
          <p:cNvPr id="8" name="מלבן 7"/>
          <p:cNvSpPr/>
          <p:nvPr/>
        </p:nvSpPr>
        <p:spPr>
          <a:xfrm>
            <a:off x="7058987" y="5636036"/>
            <a:ext cx="4834978"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מזבוב עשו פיל.</a:t>
            </a:r>
          </a:p>
        </p:txBody>
      </p:sp>
    </p:spTree>
    <p:extLst>
      <p:ext uri="{BB962C8B-B14F-4D97-AF65-F5344CB8AC3E}">
        <p14:creationId xmlns:p14="http://schemas.microsoft.com/office/powerpoint/2010/main" val="3273598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4"/>
                                        </p:tgtEl>
                                        <p:attrNameLst>
                                          <p:attrName>ppt_y</p:attrName>
                                        </p:attrNameLst>
                                      </p:cBhvr>
                                      <p:tavLst>
                                        <p:tav tm="0">
                                          <p:val>
                                            <p:strVal val="#ppt_y"/>
                                          </p:val>
                                        </p:tav>
                                        <p:tav tm="100000">
                                          <p:val>
                                            <p:strVal val="#ppt_y"/>
                                          </p:val>
                                        </p:tav>
                                      </p:tavLst>
                                    </p:anim>
                                    <p:anim calcmode="lin" valueType="num">
                                      <p:cBhvr>
                                        <p:cTn id="16"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80">
                                          <p:stCondLst>
                                            <p:cond delay="0"/>
                                          </p:stCondLst>
                                        </p:cTn>
                                        <p:tgtEl>
                                          <p:spTgt spid="5"/>
                                        </p:tgtEl>
                                      </p:cBhvr>
                                    </p:animEffect>
                                    <p:anim calcmode="lin" valueType="num">
                                      <p:cBhvr>
                                        <p:cTn id="2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9" dur="26">
                                          <p:stCondLst>
                                            <p:cond delay="650"/>
                                          </p:stCondLst>
                                        </p:cTn>
                                        <p:tgtEl>
                                          <p:spTgt spid="5"/>
                                        </p:tgtEl>
                                      </p:cBhvr>
                                      <p:to x="100000" y="60000"/>
                                    </p:animScale>
                                    <p:animScale>
                                      <p:cBhvr>
                                        <p:cTn id="30" dur="166" decel="50000">
                                          <p:stCondLst>
                                            <p:cond delay="676"/>
                                          </p:stCondLst>
                                        </p:cTn>
                                        <p:tgtEl>
                                          <p:spTgt spid="5"/>
                                        </p:tgtEl>
                                      </p:cBhvr>
                                      <p:to x="100000" y="100000"/>
                                    </p:animScale>
                                    <p:animScale>
                                      <p:cBhvr>
                                        <p:cTn id="31" dur="26">
                                          <p:stCondLst>
                                            <p:cond delay="1312"/>
                                          </p:stCondLst>
                                        </p:cTn>
                                        <p:tgtEl>
                                          <p:spTgt spid="5"/>
                                        </p:tgtEl>
                                      </p:cBhvr>
                                      <p:to x="100000" y="80000"/>
                                    </p:animScale>
                                    <p:animScale>
                                      <p:cBhvr>
                                        <p:cTn id="32" dur="166" decel="50000">
                                          <p:stCondLst>
                                            <p:cond delay="1338"/>
                                          </p:stCondLst>
                                        </p:cTn>
                                        <p:tgtEl>
                                          <p:spTgt spid="5"/>
                                        </p:tgtEl>
                                      </p:cBhvr>
                                      <p:to x="100000" y="100000"/>
                                    </p:animScale>
                                    <p:animScale>
                                      <p:cBhvr>
                                        <p:cTn id="33" dur="26">
                                          <p:stCondLst>
                                            <p:cond delay="1642"/>
                                          </p:stCondLst>
                                        </p:cTn>
                                        <p:tgtEl>
                                          <p:spTgt spid="5"/>
                                        </p:tgtEl>
                                      </p:cBhvr>
                                      <p:to x="100000" y="90000"/>
                                    </p:animScale>
                                    <p:animScale>
                                      <p:cBhvr>
                                        <p:cTn id="34" dur="166" decel="50000">
                                          <p:stCondLst>
                                            <p:cond delay="1668"/>
                                          </p:stCondLst>
                                        </p:cTn>
                                        <p:tgtEl>
                                          <p:spTgt spid="5"/>
                                        </p:tgtEl>
                                      </p:cBhvr>
                                      <p:to x="100000" y="100000"/>
                                    </p:animScale>
                                    <p:animScale>
                                      <p:cBhvr>
                                        <p:cTn id="35" dur="26">
                                          <p:stCondLst>
                                            <p:cond delay="1808"/>
                                          </p:stCondLst>
                                        </p:cTn>
                                        <p:tgtEl>
                                          <p:spTgt spid="5"/>
                                        </p:tgtEl>
                                      </p:cBhvr>
                                      <p:to x="100000" y="95000"/>
                                    </p:animScale>
                                    <p:animScale>
                                      <p:cBhvr>
                                        <p:cTn id="36" dur="166" decel="50000">
                                          <p:stCondLst>
                                            <p:cond delay="1834"/>
                                          </p:stCondLst>
                                        </p:cTn>
                                        <p:tgtEl>
                                          <p:spTgt spid="5"/>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41" presetClass="entr" presetSubtype="0" fill="hold" grpId="0" nodeType="clickEffect">
                                  <p:stCondLst>
                                    <p:cond delay="0"/>
                                  </p:stCondLst>
                                  <p:iterate type="lt">
                                    <p:tmPct val="10000"/>
                                  </p:iterate>
                                  <p:childTnLst>
                                    <p:set>
                                      <p:cBhvr>
                                        <p:cTn id="40" dur="1" fill="hold">
                                          <p:stCondLst>
                                            <p:cond delay="0"/>
                                          </p:stCondLst>
                                        </p:cTn>
                                        <p:tgtEl>
                                          <p:spTgt spid="6"/>
                                        </p:tgtEl>
                                        <p:attrNameLst>
                                          <p:attrName>style.visibility</p:attrName>
                                        </p:attrNameLst>
                                      </p:cBhvr>
                                      <p:to>
                                        <p:strVal val="visible"/>
                                      </p:to>
                                    </p:set>
                                    <p:anim calcmode="lin" valueType="num">
                                      <p:cBhvr>
                                        <p:cTn id="41"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6"/>
                                        </p:tgtEl>
                                        <p:attrNameLst>
                                          <p:attrName>ppt_y</p:attrName>
                                        </p:attrNameLst>
                                      </p:cBhvr>
                                      <p:tavLst>
                                        <p:tav tm="0">
                                          <p:val>
                                            <p:strVal val="#ppt_y"/>
                                          </p:val>
                                        </p:tav>
                                        <p:tav tm="100000">
                                          <p:val>
                                            <p:strVal val="#ppt_y"/>
                                          </p:val>
                                        </p:tav>
                                      </p:tavLst>
                                    </p:anim>
                                    <p:anim calcmode="lin" valueType="num">
                                      <p:cBhvr>
                                        <p:cTn id="43"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6"/>
                                        </p:tgtEl>
                                      </p:cBhvr>
                                    </p:animEffect>
                                  </p:childTnLst>
                                </p:cTn>
                              </p:par>
                            </p:childTnLst>
                          </p:cTn>
                        </p:par>
                      </p:childTnLst>
                    </p:cTn>
                  </p:par>
                  <p:par>
                    <p:cTn id="46" fill="hold">
                      <p:stCondLst>
                        <p:cond delay="indefinite"/>
                      </p:stCondLst>
                      <p:childTnLst>
                        <p:par>
                          <p:cTn id="47" fill="hold">
                            <p:stCondLst>
                              <p:cond delay="0"/>
                            </p:stCondLst>
                            <p:childTnLst>
                              <p:par>
                                <p:cTn id="48" presetID="41" presetClass="entr" presetSubtype="0" fill="hold" grpId="0" nodeType="clickEffect">
                                  <p:stCondLst>
                                    <p:cond delay="0"/>
                                  </p:stCondLst>
                                  <p:iterate type="lt">
                                    <p:tmPct val="10000"/>
                                  </p:iterate>
                                  <p:childTnLst>
                                    <p:set>
                                      <p:cBhvr>
                                        <p:cTn id="49" dur="1" fill="hold">
                                          <p:stCondLst>
                                            <p:cond delay="0"/>
                                          </p:stCondLst>
                                        </p:cTn>
                                        <p:tgtEl>
                                          <p:spTgt spid="7"/>
                                        </p:tgtEl>
                                        <p:attrNameLst>
                                          <p:attrName>style.visibility</p:attrName>
                                        </p:attrNameLst>
                                      </p:cBhvr>
                                      <p:to>
                                        <p:strVal val="visible"/>
                                      </p:to>
                                    </p:set>
                                    <p:anim calcmode="lin" valueType="num">
                                      <p:cBhvr>
                                        <p:cTn id="50"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51" dur="500" fill="hold"/>
                                        <p:tgtEl>
                                          <p:spTgt spid="7"/>
                                        </p:tgtEl>
                                        <p:attrNameLst>
                                          <p:attrName>ppt_y</p:attrName>
                                        </p:attrNameLst>
                                      </p:cBhvr>
                                      <p:tavLst>
                                        <p:tav tm="0">
                                          <p:val>
                                            <p:strVal val="#ppt_y"/>
                                          </p:val>
                                        </p:tav>
                                        <p:tav tm="100000">
                                          <p:val>
                                            <p:strVal val="#ppt_y"/>
                                          </p:val>
                                        </p:tav>
                                      </p:tavLst>
                                    </p:anim>
                                    <p:anim calcmode="lin" valueType="num">
                                      <p:cBhvr>
                                        <p:cTn id="52"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53"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54" dur="500" tmFilter="0,0; .5, 1; 1, 1"/>
                                        <p:tgtEl>
                                          <p:spTgt spid="7"/>
                                        </p:tgtEl>
                                      </p:cBhvr>
                                    </p:animEffect>
                                  </p:childTnLst>
                                </p:cTn>
                              </p:par>
                            </p:childTnLst>
                          </p:cTn>
                        </p:par>
                      </p:childTnLst>
                    </p:cTn>
                  </p:par>
                  <p:par>
                    <p:cTn id="55" fill="hold">
                      <p:stCondLst>
                        <p:cond delay="indefinite"/>
                      </p:stCondLst>
                      <p:childTnLst>
                        <p:par>
                          <p:cTn id="56" fill="hold">
                            <p:stCondLst>
                              <p:cond delay="0"/>
                            </p:stCondLst>
                            <p:childTnLst>
                              <p:par>
                                <p:cTn id="57" presetID="41" presetClass="entr" presetSubtype="0" fill="hold" grpId="0" nodeType="clickEffect">
                                  <p:stCondLst>
                                    <p:cond delay="0"/>
                                  </p:stCondLst>
                                  <p:iterate type="lt">
                                    <p:tmPct val="10000"/>
                                  </p:iterate>
                                  <p:childTnLst>
                                    <p:set>
                                      <p:cBhvr>
                                        <p:cTn id="58" dur="1" fill="hold">
                                          <p:stCondLst>
                                            <p:cond delay="0"/>
                                          </p:stCondLst>
                                        </p:cTn>
                                        <p:tgtEl>
                                          <p:spTgt spid="8"/>
                                        </p:tgtEl>
                                        <p:attrNameLst>
                                          <p:attrName>style.visibility</p:attrName>
                                        </p:attrNameLst>
                                      </p:cBhvr>
                                      <p:to>
                                        <p:strVal val="visible"/>
                                      </p:to>
                                    </p:set>
                                    <p:anim calcmode="lin" valueType="num">
                                      <p:cBhvr>
                                        <p:cTn id="59"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60" dur="500" fill="hold"/>
                                        <p:tgtEl>
                                          <p:spTgt spid="8"/>
                                        </p:tgtEl>
                                        <p:attrNameLst>
                                          <p:attrName>ppt_y</p:attrName>
                                        </p:attrNameLst>
                                      </p:cBhvr>
                                      <p:tavLst>
                                        <p:tav tm="0">
                                          <p:val>
                                            <p:strVal val="#ppt_y"/>
                                          </p:val>
                                        </p:tav>
                                        <p:tav tm="100000">
                                          <p:val>
                                            <p:strVal val="#ppt_y"/>
                                          </p:val>
                                        </p:tav>
                                      </p:tavLst>
                                    </p:anim>
                                    <p:anim calcmode="lin" valueType="num">
                                      <p:cBhvr>
                                        <p:cTn id="61"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62"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63" dur="500" tmFilter="0,0; .5, 1; 1, 1"/>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9401746" y="378883"/>
            <a:ext cx="2448106" cy="923330"/>
          </a:xfrm>
          <a:prstGeom prst="rect">
            <a:avLst/>
          </a:prstGeom>
          <a:noFill/>
        </p:spPr>
        <p:txBody>
          <a:bodyPr wrap="none" lIns="91440" tIns="45720" rIns="91440" bIns="45720">
            <a:spAutoFit/>
          </a:bodyPr>
          <a:lstStyle/>
          <a:p>
            <a:pPr algn="ctr"/>
            <a:r>
              <a:rPr lang="he-IL" sz="5400" b="1" u="sng" cap="none" spc="50" dirty="0">
                <a:ln w="9525" cmpd="sng">
                  <a:solidFill>
                    <a:schemeClr val="accent1"/>
                  </a:solidFill>
                  <a:prstDash val="solid"/>
                </a:ln>
                <a:solidFill>
                  <a:srgbClr val="70AD47">
                    <a:tint val="1000"/>
                  </a:srgbClr>
                </a:solidFill>
                <a:effectLst>
                  <a:glow rad="38100">
                    <a:schemeClr val="accent1">
                      <a:alpha val="40000"/>
                    </a:schemeClr>
                  </a:glow>
                </a:effectLst>
              </a:rPr>
              <a:t>התוכן :</a:t>
            </a:r>
          </a:p>
        </p:txBody>
      </p:sp>
      <p:sp>
        <p:nvSpPr>
          <p:cNvPr id="3" name="מלבן 2"/>
          <p:cNvSpPr/>
          <p:nvPr/>
        </p:nvSpPr>
        <p:spPr>
          <a:xfrm>
            <a:off x="11665121" y="1588701"/>
            <a:ext cx="184731" cy="923330"/>
          </a:xfrm>
          <a:prstGeom prst="rect">
            <a:avLst/>
          </a:prstGeom>
          <a:noFill/>
        </p:spPr>
        <p:txBody>
          <a:bodyPr wrap="none" lIns="91440" tIns="45720" rIns="91440" bIns="45720">
            <a:spAutoFit/>
          </a:bodyPr>
          <a:lstStyle/>
          <a:p>
            <a:pPr algn="r"/>
            <a:endPar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4" name="מלבן 3"/>
          <p:cNvSpPr/>
          <p:nvPr/>
        </p:nvSpPr>
        <p:spPr>
          <a:xfrm>
            <a:off x="576775" y="1302213"/>
            <a:ext cx="11385258" cy="4401205"/>
          </a:xfrm>
          <a:prstGeom prst="rect">
            <a:avLst/>
          </a:prstGeom>
          <a:noFill/>
        </p:spPr>
        <p:txBody>
          <a:bodyPr wrap="square" lIns="91440" tIns="45720" rIns="91440" bIns="45720">
            <a:spAutoFit/>
          </a:bodyPr>
          <a:lstStyle/>
          <a:p>
            <a:pPr algn="r"/>
            <a:r>
              <a:rPr lang="he-IL" sz="4000" b="0" cap="none" spc="0" dirty="0">
                <a:ln w="0"/>
                <a:solidFill>
                  <a:schemeClr val="accent1"/>
                </a:solidFill>
                <a:effectLst>
                  <a:outerShdw blurRad="38100" dist="25400" dir="5400000" algn="ctr" rotWithShape="0">
                    <a:srgbClr val="6E747A">
                      <a:alpha val="43000"/>
                    </a:srgbClr>
                  </a:outerShdw>
                </a:effectLst>
              </a:rPr>
              <a:t>בקטע מתואר כיצד הערה קטנה כביכול של </a:t>
            </a:r>
            <a:r>
              <a:rPr lang="he-IL" sz="4000" dirty="0">
                <a:ln w="0"/>
                <a:solidFill>
                  <a:schemeClr val="accent1"/>
                </a:solidFill>
                <a:effectLst>
                  <a:outerShdw blurRad="38100" dist="25400" dir="5400000" algn="ctr" rotWithShape="0">
                    <a:srgbClr val="6E747A">
                      <a:alpha val="43000"/>
                    </a:srgbClr>
                  </a:outerShdw>
                </a:effectLst>
              </a:rPr>
              <a:t>תלמיד לשתי בנות שדברו ביניהן התפתחה </a:t>
            </a:r>
            <a:r>
              <a:rPr lang="he-IL" sz="4000" b="0" cap="none" spc="0" dirty="0">
                <a:ln w="0"/>
                <a:solidFill>
                  <a:schemeClr val="accent1"/>
                </a:solidFill>
                <a:effectLst>
                  <a:outerShdw blurRad="38100" dist="25400" dir="5400000" algn="ctr" rotWithShape="0">
                    <a:srgbClr val="6E747A">
                      <a:alpha val="43000"/>
                    </a:srgbClr>
                  </a:outerShdw>
                </a:effectLst>
              </a:rPr>
              <a:t>לתקרית כיתתית מאד לא נעימה. זה התחיל </a:t>
            </a:r>
            <a:r>
              <a:rPr lang="he-IL" sz="4000" dirty="0">
                <a:ln w="0"/>
                <a:solidFill>
                  <a:schemeClr val="accent1"/>
                </a:solidFill>
                <a:effectLst>
                  <a:outerShdw blurRad="38100" dist="25400" dir="5400000" algn="ctr" rotWithShape="0">
                    <a:srgbClr val="6E747A">
                      <a:alpha val="43000"/>
                    </a:srgbClr>
                  </a:outerShdw>
                </a:effectLst>
              </a:rPr>
              <a:t>מהתלחשות שהפריעה לתלמיד </a:t>
            </a:r>
            <a:r>
              <a:rPr lang="he-IL" sz="4000" dirty="0" err="1">
                <a:ln w="0"/>
                <a:solidFill>
                  <a:schemeClr val="accent1"/>
                </a:solidFill>
                <a:effectLst>
                  <a:outerShdw blurRad="38100" dist="25400" dir="5400000" algn="ctr" rotWithShape="0">
                    <a:srgbClr val="6E747A">
                      <a:alpha val="43000"/>
                    </a:srgbClr>
                  </a:outerShdw>
                </a:effectLst>
              </a:rPr>
              <a:t>מסויים</a:t>
            </a:r>
            <a:r>
              <a:rPr lang="he-IL" sz="4000" dirty="0">
                <a:ln w="0"/>
                <a:solidFill>
                  <a:schemeClr val="accent1"/>
                </a:solidFill>
                <a:effectLst>
                  <a:outerShdw blurRad="38100" dist="25400" dir="5400000" algn="ctr" rotWithShape="0">
                    <a:srgbClr val="6E747A">
                      <a:alpha val="43000"/>
                    </a:srgbClr>
                  </a:outerShdw>
                </a:effectLst>
              </a:rPr>
              <a:t> והתפתח </a:t>
            </a:r>
            <a:r>
              <a:rPr lang="he-IL" sz="4000" b="0" cap="none" spc="0" dirty="0">
                <a:ln w="0"/>
                <a:solidFill>
                  <a:schemeClr val="accent1"/>
                </a:solidFill>
                <a:effectLst>
                  <a:outerShdw blurRad="38100" dist="25400" dir="5400000" algn="ctr" rotWithShape="0">
                    <a:srgbClr val="6E747A">
                      <a:alpha val="43000"/>
                    </a:srgbClr>
                  </a:outerShdw>
                </a:effectLst>
              </a:rPr>
              <a:t>למהומה בכיתה. </a:t>
            </a:r>
          </a:p>
          <a:p>
            <a:pPr algn="r"/>
            <a:r>
              <a:rPr lang="he-IL" sz="4000" dirty="0">
                <a:ln w="0"/>
                <a:solidFill>
                  <a:schemeClr val="accent1"/>
                </a:solidFill>
                <a:effectLst>
                  <a:outerShdw blurRad="38100" dist="25400" dir="5400000" algn="ctr" rotWithShape="0">
                    <a:srgbClr val="6E747A">
                      <a:alpha val="43000"/>
                    </a:srgbClr>
                  </a:outerShdw>
                </a:effectLst>
              </a:rPr>
              <a:t>הדממה בכיתה התקבלה בעקבות הופעת המנהל בפתח </a:t>
            </a:r>
          </a:p>
          <a:p>
            <a:pPr algn="r"/>
            <a:r>
              <a:rPr lang="he-IL" sz="4000" b="0" cap="none" spc="0" dirty="0">
                <a:ln w="0"/>
                <a:solidFill>
                  <a:schemeClr val="accent1"/>
                </a:solidFill>
                <a:effectLst>
                  <a:outerShdw blurRad="38100" dist="25400" dir="5400000" algn="ctr" rotWithShape="0">
                    <a:srgbClr val="6E747A">
                      <a:alpha val="43000"/>
                    </a:srgbClr>
                  </a:outerShdw>
                </a:effectLst>
              </a:rPr>
              <a:t>הכיתה. נוכחות של בעל מעמד וסמכות השפיעה. השקט </a:t>
            </a:r>
          </a:p>
          <a:p>
            <a:pPr algn="r"/>
            <a:r>
              <a:rPr lang="he-IL" sz="4000" dirty="0">
                <a:ln w="0"/>
                <a:solidFill>
                  <a:schemeClr val="accent1"/>
                </a:solidFill>
                <a:effectLst>
                  <a:outerShdw blurRad="38100" dist="25400" dir="5400000" algn="ctr" rotWithShape="0">
                    <a:srgbClr val="6E747A">
                      <a:alpha val="43000"/>
                    </a:srgbClr>
                  </a:outerShdw>
                </a:effectLst>
              </a:rPr>
              <a:t>הושג בעקבות הופעתו של המנהל.</a:t>
            </a:r>
            <a:endParaRPr lang="he-IL" sz="40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9414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4"/>
                                        </p:tgtEl>
                                        <p:attrNameLst>
                                          <p:attrName>ppt_y</p:attrName>
                                        </p:attrNameLst>
                                      </p:cBhvr>
                                      <p:tavLst>
                                        <p:tav tm="0">
                                          <p:val>
                                            <p:strVal val="#ppt_y"/>
                                          </p:val>
                                        </p:tav>
                                        <p:tav tm="100000">
                                          <p:val>
                                            <p:strVal val="#ppt_y"/>
                                          </p:val>
                                        </p:tav>
                                      </p:tavLst>
                                    </p:anim>
                                    <p:anim calcmode="lin" valueType="num">
                                      <p:cBhvr>
                                        <p:cTn id="27"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7611698" y="565332"/>
            <a:ext cx="3918060" cy="923330"/>
          </a:xfrm>
          <a:prstGeom prst="rect">
            <a:avLst/>
          </a:prstGeom>
        </p:spPr>
        <p:txBody>
          <a:bodyPr wrap="none">
            <a:spAutoFit/>
          </a:bodyPr>
          <a:lstStyle/>
          <a:p>
            <a:pPr lvl="0" algn="ctr"/>
            <a:r>
              <a:rPr lang="he-IL" sz="5400" b="1" dirty="0">
                <a:ln w="22225">
                  <a:solidFill>
                    <a:srgbClr val="DE7E18"/>
                  </a:solidFill>
                  <a:prstDash val="solid"/>
                </a:ln>
                <a:solidFill>
                  <a:srgbClr val="DE7E18">
                    <a:lumMod val="40000"/>
                    <a:lumOff val="60000"/>
                  </a:srgbClr>
                </a:solidFill>
              </a:rPr>
              <a:t>שאלה שנייה</a:t>
            </a:r>
          </a:p>
        </p:txBody>
      </p:sp>
      <p:sp>
        <p:nvSpPr>
          <p:cNvPr id="4" name="מלבן 3"/>
          <p:cNvSpPr/>
          <p:nvPr/>
        </p:nvSpPr>
        <p:spPr>
          <a:xfrm>
            <a:off x="5224827" y="2718805"/>
            <a:ext cx="6460423"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FFFF"/>
                </a:solidFill>
                <a:effectLst>
                  <a:outerShdw dist="38100" dir="2700000" algn="tl" rotWithShape="0">
                    <a:schemeClr val="accent2"/>
                  </a:outerShdw>
                </a:effectLst>
              </a:rPr>
              <a:t>מהן העובדות בקטע?</a:t>
            </a:r>
          </a:p>
        </p:txBody>
      </p:sp>
    </p:spTree>
    <p:extLst>
      <p:ext uri="{BB962C8B-B14F-4D97-AF65-F5344CB8AC3E}">
        <p14:creationId xmlns:p14="http://schemas.microsoft.com/office/powerpoint/2010/main" val="285463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4"/>
                                        </p:tgtEl>
                                        <p:attrNameLst>
                                          <p:attrName>ppt_y</p:attrName>
                                        </p:attrNameLst>
                                      </p:cBhvr>
                                      <p:tavLst>
                                        <p:tav tm="0">
                                          <p:val>
                                            <p:strVal val="#ppt_y"/>
                                          </p:val>
                                        </p:tav>
                                        <p:tav tm="100000">
                                          <p:val>
                                            <p:strVal val="#ppt_y"/>
                                          </p:val>
                                        </p:tav>
                                      </p:tavLst>
                                    </p:anim>
                                    <p:anim calcmode="lin" valueType="num">
                                      <p:cBhvr>
                                        <p:cTn id="16"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891316" y="548866"/>
            <a:ext cx="7068458" cy="923330"/>
          </a:xfrm>
          <a:prstGeom prst="rect">
            <a:avLst/>
          </a:prstGeom>
        </p:spPr>
        <p:txBody>
          <a:bodyPr wrap="square">
            <a:spAutoFit/>
          </a:bodyPr>
          <a:lstStyle/>
          <a:p>
            <a:pPr lvl="0" algn="r"/>
            <a:r>
              <a:rPr lang="he-IL" sz="5400" b="1" dirty="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rPr>
              <a:t>תשובה לשאלה שנייה</a:t>
            </a:r>
          </a:p>
        </p:txBody>
      </p:sp>
      <p:sp>
        <p:nvSpPr>
          <p:cNvPr id="3" name="מלבן 2"/>
          <p:cNvSpPr/>
          <p:nvPr/>
        </p:nvSpPr>
        <p:spPr>
          <a:xfrm>
            <a:off x="8425545" y="1428827"/>
            <a:ext cx="3514104" cy="923330"/>
          </a:xfrm>
          <a:prstGeom prst="rect">
            <a:avLst/>
          </a:prstGeom>
          <a:noFill/>
        </p:spPr>
        <p:txBody>
          <a:bodyPr wrap="none" lIns="91440" tIns="45720" rIns="91440" bIns="45720">
            <a:spAutoFit/>
          </a:bodyPr>
          <a:lstStyle/>
          <a:p>
            <a:pPr algn="ctr"/>
            <a:r>
              <a:rPr lang="he-IL" sz="5400" b="1" u="sng" cap="none" spc="50" dirty="0">
                <a:ln w="9525" cmpd="sng">
                  <a:solidFill>
                    <a:schemeClr val="accent1"/>
                  </a:solidFill>
                  <a:prstDash val="solid"/>
                </a:ln>
                <a:solidFill>
                  <a:srgbClr val="70AD47">
                    <a:tint val="1000"/>
                  </a:srgbClr>
                </a:solidFill>
                <a:effectLst>
                  <a:glow rad="38100">
                    <a:schemeClr val="accent1">
                      <a:alpha val="40000"/>
                    </a:schemeClr>
                  </a:glow>
                </a:effectLst>
              </a:rPr>
              <a:t>העובדות</a:t>
            </a: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 : </a:t>
            </a:r>
          </a:p>
        </p:txBody>
      </p:sp>
      <p:sp>
        <p:nvSpPr>
          <p:cNvPr id="4" name="מלבן 3"/>
          <p:cNvSpPr/>
          <p:nvPr/>
        </p:nvSpPr>
        <p:spPr>
          <a:xfrm>
            <a:off x="6739664" y="2357747"/>
            <a:ext cx="5186036"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 בנות התלחשו.</a:t>
            </a:r>
          </a:p>
        </p:txBody>
      </p:sp>
      <p:sp>
        <p:nvSpPr>
          <p:cNvPr id="5" name="מלבן 4"/>
          <p:cNvSpPr/>
          <p:nvPr/>
        </p:nvSpPr>
        <p:spPr>
          <a:xfrm>
            <a:off x="1501019" y="3237529"/>
            <a:ext cx="10501594"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 תלמיד העיר לבנות שהפריעו לו. </a:t>
            </a:r>
          </a:p>
        </p:txBody>
      </p:sp>
      <p:sp>
        <p:nvSpPr>
          <p:cNvPr id="7" name="מלבן 6"/>
          <p:cNvSpPr/>
          <p:nvPr/>
        </p:nvSpPr>
        <p:spPr>
          <a:xfrm>
            <a:off x="3490755" y="4102807"/>
            <a:ext cx="8525091"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 ילדים צעקו אחד על השני.</a:t>
            </a:r>
          </a:p>
        </p:txBody>
      </p:sp>
      <p:sp>
        <p:nvSpPr>
          <p:cNvPr id="8" name="מלבן 7"/>
          <p:cNvSpPr/>
          <p:nvPr/>
        </p:nvSpPr>
        <p:spPr>
          <a:xfrm>
            <a:off x="3216642" y="5010227"/>
            <a:ext cx="8799204"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 מנהל הופיע בפתח הכיתה.</a:t>
            </a:r>
          </a:p>
        </p:txBody>
      </p:sp>
      <p:sp>
        <p:nvSpPr>
          <p:cNvPr id="9" name="מלבן 8"/>
          <p:cNvSpPr/>
          <p:nvPr/>
        </p:nvSpPr>
        <p:spPr>
          <a:xfrm>
            <a:off x="2669808" y="5905642"/>
            <a:ext cx="9377888"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 הכיתה השתתקה בבת אחת.</a:t>
            </a:r>
          </a:p>
        </p:txBody>
      </p:sp>
    </p:spTree>
    <p:extLst>
      <p:ext uri="{BB962C8B-B14F-4D97-AF65-F5344CB8AC3E}">
        <p14:creationId xmlns:p14="http://schemas.microsoft.com/office/powerpoint/2010/main" val="303844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grpId="0" nodeType="clickEffect">
                                  <p:stCondLst>
                                    <p:cond delay="0"/>
                                  </p:stCondLst>
                                  <p:iterate type="lt">
                                    <p:tmPct val="10000"/>
                                  </p:iterate>
                                  <p:childTnLst>
                                    <p:set>
                                      <p:cBhvr>
                                        <p:cTn id="31" dur="1" fill="hold">
                                          <p:stCondLst>
                                            <p:cond delay="0"/>
                                          </p:stCondLst>
                                        </p:cTn>
                                        <p:tgtEl>
                                          <p:spTgt spid="4"/>
                                        </p:tgtEl>
                                        <p:attrNameLst>
                                          <p:attrName>style.visibility</p:attrName>
                                        </p:attrNameLst>
                                      </p:cBhvr>
                                      <p:to>
                                        <p:strVal val="visible"/>
                                      </p:to>
                                    </p:set>
                                    <p:anim calcmode="lin" valueType="num">
                                      <p:cBhvr>
                                        <p:cTn id="32"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4"/>
                                        </p:tgtEl>
                                        <p:attrNameLst>
                                          <p:attrName>ppt_y</p:attrName>
                                        </p:attrNameLst>
                                      </p:cBhvr>
                                      <p:tavLst>
                                        <p:tav tm="0">
                                          <p:val>
                                            <p:strVal val="#ppt_y"/>
                                          </p:val>
                                        </p:tav>
                                        <p:tav tm="100000">
                                          <p:val>
                                            <p:strVal val="#ppt_y"/>
                                          </p:val>
                                        </p:tav>
                                      </p:tavLst>
                                    </p:anim>
                                    <p:anim calcmode="lin" valueType="num">
                                      <p:cBhvr>
                                        <p:cTn id="34"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41" presetClass="entr" presetSubtype="0" fill="hold" grpId="0" nodeType="clickEffect">
                                  <p:stCondLst>
                                    <p:cond delay="0"/>
                                  </p:stCondLst>
                                  <p:iterate type="lt">
                                    <p:tmPct val="10000"/>
                                  </p:iterate>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5"/>
                                        </p:tgtEl>
                                        <p:attrNameLst>
                                          <p:attrName>ppt_y</p:attrName>
                                        </p:attrNameLst>
                                      </p:cBhvr>
                                      <p:tavLst>
                                        <p:tav tm="0">
                                          <p:val>
                                            <p:strVal val="#ppt_y"/>
                                          </p:val>
                                        </p:tav>
                                        <p:tav tm="100000">
                                          <p:val>
                                            <p:strVal val="#ppt_y"/>
                                          </p:val>
                                        </p:tav>
                                      </p:tavLst>
                                    </p:anim>
                                    <p:anim calcmode="lin" valueType="num">
                                      <p:cBhvr>
                                        <p:cTn id="43"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5"/>
                                        </p:tgtEl>
                                      </p:cBhvr>
                                    </p:animEffect>
                                  </p:childTnLst>
                                </p:cTn>
                              </p:par>
                            </p:childTnLst>
                          </p:cTn>
                        </p:par>
                      </p:childTnLst>
                    </p:cTn>
                  </p:par>
                  <p:par>
                    <p:cTn id="46" fill="hold">
                      <p:stCondLst>
                        <p:cond delay="indefinite"/>
                      </p:stCondLst>
                      <p:childTnLst>
                        <p:par>
                          <p:cTn id="47" fill="hold">
                            <p:stCondLst>
                              <p:cond delay="0"/>
                            </p:stCondLst>
                            <p:childTnLst>
                              <p:par>
                                <p:cTn id="48" presetID="41" presetClass="entr" presetSubtype="0" fill="hold" grpId="0" nodeType="clickEffect">
                                  <p:stCondLst>
                                    <p:cond delay="0"/>
                                  </p:stCondLst>
                                  <p:iterate type="lt">
                                    <p:tmPct val="10000"/>
                                  </p:iterate>
                                  <p:childTnLst>
                                    <p:set>
                                      <p:cBhvr>
                                        <p:cTn id="49" dur="1" fill="hold">
                                          <p:stCondLst>
                                            <p:cond delay="0"/>
                                          </p:stCondLst>
                                        </p:cTn>
                                        <p:tgtEl>
                                          <p:spTgt spid="7"/>
                                        </p:tgtEl>
                                        <p:attrNameLst>
                                          <p:attrName>style.visibility</p:attrName>
                                        </p:attrNameLst>
                                      </p:cBhvr>
                                      <p:to>
                                        <p:strVal val="visible"/>
                                      </p:to>
                                    </p:set>
                                    <p:anim calcmode="lin" valueType="num">
                                      <p:cBhvr>
                                        <p:cTn id="50"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51" dur="500" fill="hold"/>
                                        <p:tgtEl>
                                          <p:spTgt spid="7"/>
                                        </p:tgtEl>
                                        <p:attrNameLst>
                                          <p:attrName>ppt_y</p:attrName>
                                        </p:attrNameLst>
                                      </p:cBhvr>
                                      <p:tavLst>
                                        <p:tav tm="0">
                                          <p:val>
                                            <p:strVal val="#ppt_y"/>
                                          </p:val>
                                        </p:tav>
                                        <p:tav tm="100000">
                                          <p:val>
                                            <p:strVal val="#ppt_y"/>
                                          </p:val>
                                        </p:tav>
                                      </p:tavLst>
                                    </p:anim>
                                    <p:anim calcmode="lin" valueType="num">
                                      <p:cBhvr>
                                        <p:cTn id="52"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53"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54" dur="500" tmFilter="0,0; .5, 1; 1, 1"/>
                                        <p:tgtEl>
                                          <p:spTgt spid="7"/>
                                        </p:tgtEl>
                                      </p:cBhvr>
                                    </p:animEffect>
                                  </p:childTnLst>
                                </p:cTn>
                              </p:par>
                            </p:childTnLst>
                          </p:cTn>
                        </p:par>
                      </p:childTnLst>
                    </p:cTn>
                  </p:par>
                  <p:par>
                    <p:cTn id="55" fill="hold">
                      <p:stCondLst>
                        <p:cond delay="indefinite"/>
                      </p:stCondLst>
                      <p:childTnLst>
                        <p:par>
                          <p:cTn id="56" fill="hold">
                            <p:stCondLst>
                              <p:cond delay="0"/>
                            </p:stCondLst>
                            <p:childTnLst>
                              <p:par>
                                <p:cTn id="57" presetID="41" presetClass="entr" presetSubtype="0" fill="hold" grpId="0" nodeType="clickEffect">
                                  <p:stCondLst>
                                    <p:cond delay="0"/>
                                  </p:stCondLst>
                                  <p:iterate type="lt">
                                    <p:tmPct val="10000"/>
                                  </p:iterate>
                                  <p:childTnLst>
                                    <p:set>
                                      <p:cBhvr>
                                        <p:cTn id="58" dur="1" fill="hold">
                                          <p:stCondLst>
                                            <p:cond delay="0"/>
                                          </p:stCondLst>
                                        </p:cTn>
                                        <p:tgtEl>
                                          <p:spTgt spid="8"/>
                                        </p:tgtEl>
                                        <p:attrNameLst>
                                          <p:attrName>style.visibility</p:attrName>
                                        </p:attrNameLst>
                                      </p:cBhvr>
                                      <p:to>
                                        <p:strVal val="visible"/>
                                      </p:to>
                                    </p:set>
                                    <p:anim calcmode="lin" valueType="num">
                                      <p:cBhvr>
                                        <p:cTn id="59"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60" dur="500" fill="hold"/>
                                        <p:tgtEl>
                                          <p:spTgt spid="8"/>
                                        </p:tgtEl>
                                        <p:attrNameLst>
                                          <p:attrName>ppt_y</p:attrName>
                                        </p:attrNameLst>
                                      </p:cBhvr>
                                      <p:tavLst>
                                        <p:tav tm="0">
                                          <p:val>
                                            <p:strVal val="#ppt_y"/>
                                          </p:val>
                                        </p:tav>
                                        <p:tav tm="100000">
                                          <p:val>
                                            <p:strVal val="#ppt_y"/>
                                          </p:val>
                                        </p:tav>
                                      </p:tavLst>
                                    </p:anim>
                                    <p:anim calcmode="lin" valueType="num">
                                      <p:cBhvr>
                                        <p:cTn id="61"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62"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63" dur="500" tmFilter="0,0; .5, 1; 1, 1"/>
                                        <p:tgtEl>
                                          <p:spTgt spid="8"/>
                                        </p:tgtEl>
                                      </p:cBhvr>
                                    </p:animEffect>
                                  </p:childTnLst>
                                </p:cTn>
                              </p:par>
                            </p:childTnLst>
                          </p:cTn>
                        </p:par>
                      </p:childTnLst>
                    </p:cTn>
                  </p:par>
                  <p:par>
                    <p:cTn id="64" fill="hold">
                      <p:stCondLst>
                        <p:cond delay="indefinite"/>
                      </p:stCondLst>
                      <p:childTnLst>
                        <p:par>
                          <p:cTn id="65" fill="hold">
                            <p:stCondLst>
                              <p:cond delay="0"/>
                            </p:stCondLst>
                            <p:childTnLst>
                              <p:par>
                                <p:cTn id="66" presetID="41" presetClass="entr" presetSubtype="0" fill="hold" grpId="0" nodeType="clickEffect">
                                  <p:stCondLst>
                                    <p:cond delay="0"/>
                                  </p:stCondLst>
                                  <p:iterate type="lt">
                                    <p:tmPct val="10000"/>
                                  </p:iterate>
                                  <p:childTnLst>
                                    <p:set>
                                      <p:cBhvr>
                                        <p:cTn id="67" dur="1" fill="hold">
                                          <p:stCondLst>
                                            <p:cond delay="0"/>
                                          </p:stCondLst>
                                        </p:cTn>
                                        <p:tgtEl>
                                          <p:spTgt spid="9"/>
                                        </p:tgtEl>
                                        <p:attrNameLst>
                                          <p:attrName>style.visibility</p:attrName>
                                        </p:attrNameLst>
                                      </p:cBhvr>
                                      <p:to>
                                        <p:strVal val="visible"/>
                                      </p:to>
                                    </p:set>
                                    <p:anim calcmode="lin" valueType="num">
                                      <p:cBhvr>
                                        <p:cTn id="68"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69" dur="500" fill="hold"/>
                                        <p:tgtEl>
                                          <p:spTgt spid="9"/>
                                        </p:tgtEl>
                                        <p:attrNameLst>
                                          <p:attrName>ppt_y</p:attrName>
                                        </p:attrNameLst>
                                      </p:cBhvr>
                                      <p:tavLst>
                                        <p:tav tm="0">
                                          <p:val>
                                            <p:strVal val="#ppt_y"/>
                                          </p:val>
                                        </p:tav>
                                        <p:tav tm="100000">
                                          <p:val>
                                            <p:strVal val="#ppt_y"/>
                                          </p:val>
                                        </p:tav>
                                      </p:tavLst>
                                    </p:anim>
                                    <p:anim calcmode="lin" valueType="num">
                                      <p:cBhvr>
                                        <p:cTn id="70"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71"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72" dur="500" tmFilter="0,0; .5, 1; 1, 1"/>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125032" y="565332"/>
            <a:ext cx="4572085" cy="923330"/>
          </a:xfrm>
          <a:prstGeom prst="rect">
            <a:avLst/>
          </a:prstGeom>
        </p:spPr>
        <p:txBody>
          <a:bodyPr wrap="none">
            <a:spAutoFit/>
          </a:bodyPr>
          <a:lstStyle/>
          <a:p>
            <a:pPr lvl="0" algn="ctr"/>
            <a:r>
              <a:rPr lang="he-IL" sz="5400" b="1" dirty="0">
                <a:ln w="22225">
                  <a:solidFill>
                    <a:srgbClr val="DE7E18"/>
                  </a:solidFill>
                  <a:prstDash val="solid"/>
                </a:ln>
                <a:solidFill>
                  <a:srgbClr val="DE7E18">
                    <a:lumMod val="40000"/>
                    <a:lumOff val="60000"/>
                  </a:srgbClr>
                </a:solidFill>
              </a:rPr>
              <a:t>שאלה שלישית</a:t>
            </a:r>
          </a:p>
        </p:txBody>
      </p:sp>
      <p:sp>
        <p:nvSpPr>
          <p:cNvPr id="3" name="מלבן 2"/>
          <p:cNvSpPr/>
          <p:nvPr/>
        </p:nvSpPr>
        <p:spPr>
          <a:xfrm>
            <a:off x="1440093" y="2704291"/>
            <a:ext cx="10546478"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כתבו מה דעתכם על תרבות הדיון?</a:t>
            </a:r>
          </a:p>
        </p:txBody>
      </p:sp>
    </p:spTree>
    <p:extLst>
      <p:ext uri="{BB962C8B-B14F-4D97-AF65-F5344CB8AC3E}">
        <p14:creationId xmlns:p14="http://schemas.microsoft.com/office/powerpoint/2010/main" val="312811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gtEl>
                                        <p:attrNameLst>
                                          <p:attrName>ppt_y</p:attrName>
                                        </p:attrNameLst>
                                      </p:cBhvr>
                                      <p:tavLst>
                                        <p:tav tm="0">
                                          <p:val>
                                            <p:strVal val="#ppt_y"/>
                                          </p:val>
                                        </p:tav>
                                        <p:tav tm="100000">
                                          <p:val>
                                            <p:strVal val="#ppt_y"/>
                                          </p:val>
                                        </p:tav>
                                      </p:tavLst>
                                    </p:anim>
                                    <p:anim calcmode="lin" valueType="num">
                                      <p:cBhvr>
                                        <p:cTn id="16"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85950" y="794657"/>
            <a:ext cx="11177450" cy="5262979"/>
          </a:xfrm>
          <a:prstGeom prst="rect">
            <a:avLst/>
          </a:prstGeom>
        </p:spPr>
        <p:txBody>
          <a:bodyPr wrap="square">
            <a:spAutoFit/>
          </a:bodyPr>
          <a:lstStyle/>
          <a:p>
            <a:pPr algn="r" rtl="1">
              <a:spcAft>
                <a:spcPts val="0"/>
              </a:spcAft>
            </a:pPr>
            <a:r>
              <a:rPr lang="he-IL" sz="2400" dirty="0">
                <a:solidFill>
                  <a:srgbClr val="800080"/>
                </a:solidFill>
                <a:latin typeface="Times New Roman" panose="02020603050405020304" pitchFamily="18" charset="0"/>
                <a:ea typeface="Times New Roman" panose="02020603050405020304" pitchFamily="18" charset="0"/>
                <a:cs typeface="Narkisim" panose="020E0502050101010101" pitchFamily="34" charset="-79"/>
              </a:rPr>
              <a:t>פרץ וצווחה / רבקה </a:t>
            </a:r>
            <a:r>
              <a:rPr lang="he-IL" sz="2400" dirty="0" err="1">
                <a:solidFill>
                  <a:srgbClr val="800080"/>
                </a:solidFill>
                <a:latin typeface="Times New Roman" panose="02020603050405020304" pitchFamily="18" charset="0"/>
                <a:ea typeface="Times New Roman" panose="02020603050405020304" pitchFamily="18" charset="0"/>
                <a:cs typeface="Narkisim" panose="020E0502050101010101" pitchFamily="34" charset="-79"/>
              </a:rPr>
              <a:t>מוצפי</a:t>
            </a:r>
            <a:endParaRPr lang="en-US" sz="2400" dirty="0">
              <a:latin typeface="Times New Roman" panose="02020603050405020304" pitchFamily="18" charset="0"/>
              <a:ea typeface="Times New Roman" panose="02020603050405020304" pitchFamily="18" charset="0"/>
            </a:endParaRPr>
          </a:p>
          <a:p>
            <a:pPr algn="r" rtl="1">
              <a:spcAft>
                <a:spcPts val="0"/>
              </a:spcAft>
            </a:pPr>
            <a:r>
              <a:rPr lang="he-IL" sz="2400" dirty="0">
                <a:latin typeface="Times New Roman" panose="02020603050405020304" pitchFamily="18" charset="0"/>
                <a:ea typeface="Times New Roman" panose="02020603050405020304" pitchFamily="18" charset="0"/>
                <a:cs typeface="Narkisim" panose="020E0502050101010101" pitchFamily="34" charset="-79"/>
              </a:rPr>
              <a:t> </a:t>
            </a:r>
            <a:endParaRPr lang="en-US" sz="2400" dirty="0">
              <a:latin typeface="Times New Roman" panose="02020603050405020304" pitchFamily="18" charset="0"/>
              <a:ea typeface="Times New Roman" panose="02020603050405020304" pitchFamily="18" charset="0"/>
            </a:endParaRPr>
          </a:p>
          <a:p>
            <a:pPr algn="r" rtl="1">
              <a:spcAft>
                <a:spcPts val="0"/>
              </a:spcAft>
            </a:pPr>
            <a:r>
              <a:rPr lang="he-IL" sz="2400" dirty="0">
                <a:solidFill>
                  <a:srgbClr val="C00000"/>
                </a:solidFill>
                <a:latin typeface="Times New Roman" panose="02020603050405020304" pitchFamily="18" charset="0"/>
                <a:ea typeface="Times New Roman" panose="02020603050405020304" pitchFamily="18" charset="0"/>
                <a:cs typeface="Narkisim" panose="020E0502050101010101" pitchFamily="34" charset="-79"/>
              </a:rPr>
              <a:t>זה התחיל כרגיל בסתם אמירה של מה בכך. דנה התלחשה עם דלית. אביתר טען שכך אי-אפשר להתרכז וביקש שלא תדברנה. דלית הודיעה שהוא סתם מתחסד והבהירה בצורה שאינה משתמעת לשתי פנים שהיא פשוט אומרת לו ישר את מה שאחרים חושבים ואינם מעיזים להגות בקול רם. רפי, ידידו הטוב והנאמן, צעק שהיא ממש מגזימה. אורי וירון הצמד-חמד הגבירו את הווליום וקראו לעבר הבנות : "תבלמו או ש... ", "או שמה?!" נהם סנגורה הקבוע של דלית. "אביתר צודק", צווחו שלוש בנות מן הקצה האחורי של הכיתה. "צודק או לא, אני לא יכולה יותר" יללה ניצה. "המבחן הזה אבוד" הכריזה רות בקולי קולות כמי שמכריזה על מכירת חיסול. </a:t>
            </a:r>
            <a:endParaRPr lang="en-US" sz="2400" dirty="0">
              <a:solidFill>
                <a:srgbClr val="C00000"/>
              </a:solidFill>
              <a:latin typeface="Times New Roman" panose="02020603050405020304" pitchFamily="18" charset="0"/>
              <a:ea typeface="Times New Roman" panose="02020603050405020304" pitchFamily="18" charset="0"/>
            </a:endParaRPr>
          </a:p>
          <a:p>
            <a:pPr algn="r" rtl="1">
              <a:spcAft>
                <a:spcPts val="0"/>
              </a:spcAft>
            </a:pPr>
            <a:r>
              <a:rPr lang="he-IL" sz="2400" dirty="0">
                <a:solidFill>
                  <a:srgbClr val="C00000"/>
                </a:solidFill>
                <a:latin typeface="Times New Roman" panose="02020603050405020304" pitchFamily="18" charset="0"/>
                <a:ea typeface="Times New Roman" panose="02020603050405020304" pitchFamily="18" charset="0"/>
                <a:cs typeface="Narkisim" panose="020E0502050101010101" pitchFamily="34" charset="-79"/>
              </a:rPr>
              <a:t>"מה אתם צווחים כולכם כמו כרוכיות?!" (כרוכיה – עגור – משפחת עופות ביצה גדולים, הדומים במבנה גופם לחסידה.  צווח ככרוכיה – צעק בקולי קולות) צרחה פזית, וגיא לחש בייאוש לעצמו : "מה זאת הכרוכיה הזאת, ולמה בכלל צריך לצווח כמוה?"</a:t>
            </a:r>
            <a:endParaRPr lang="en-US" sz="2400" dirty="0">
              <a:solidFill>
                <a:srgbClr val="C00000"/>
              </a:solidFill>
              <a:latin typeface="Times New Roman" panose="02020603050405020304" pitchFamily="18" charset="0"/>
              <a:ea typeface="Times New Roman" panose="02020603050405020304" pitchFamily="18" charset="0"/>
            </a:endParaRPr>
          </a:p>
          <a:p>
            <a:pPr algn="r" rtl="1">
              <a:spcAft>
                <a:spcPts val="0"/>
              </a:spcAft>
            </a:pPr>
            <a:r>
              <a:rPr lang="he-IL" sz="2400" dirty="0">
                <a:solidFill>
                  <a:srgbClr val="C00000"/>
                </a:solidFill>
                <a:latin typeface="Times New Roman" panose="02020603050405020304" pitchFamily="18" charset="0"/>
                <a:ea typeface="Times New Roman" panose="02020603050405020304" pitchFamily="18" charset="0"/>
                <a:cs typeface="Narkisim" panose="020E0502050101010101" pitchFamily="34" charset="-79"/>
              </a:rPr>
              <a:t>"אני בסך-הכול ביקשתי קצת שקט, שיהיה אפשר להתרכז", רטן אביתר והשתתק.</a:t>
            </a:r>
            <a:endParaRPr lang="en-US" sz="2400" dirty="0">
              <a:solidFill>
                <a:srgbClr val="C00000"/>
              </a:solidFill>
              <a:latin typeface="Times New Roman" panose="02020603050405020304" pitchFamily="18" charset="0"/>
              <a:ea typeface="Times New Roman" panose="02020603050405020304" pitchFamily="18" charset="0"/>
            </a:endParaRPr>
          </a:p>
          <a:p>
            <a:pPr algn="r"/>
            <a:r>
              <a:rPr lang="he-IL" sz="2400" dirty="0">
                <a:solidFill>
                  <a:srgbClr val="C00000"/>
                </a:solidFill>
                <a:latin typeface="Times New Roman" panose="02020603050405020304" pitchFamily="18" charset="0"/>
                <a:ea typeface="Times New Roman" panose="02020603050405020304" pitchFamily="18" charset="0"/>
                <a:cs typeface="Narkisim" panose="020E0502050101010101" pitchFamily="34" charset="-79"/>
              </a:rPr>
              <a:t>"שקט!!!" שאגה כל הכיתה במקהלה והשתתקה בבת אחת. בפתח הכיתה עמד מנהל</a:t>
            </a:r>
            <a:endParaRPr lang="he-IL" sz="2400" dirty="0">
              <a:solidFill>
                <a:srgbClr val="C00000"/>
              </a:solidFill>
            </a:endParaRPr>
          </a:p>
        </p:txBody>
      </p:sp>
    </p:spTree>
    <p:extLst>
      <p:ext uri="{BB962C8B-B14F-4D97-AF65-F5344CB8AC3E}">
        <p14:creationId xmlns:p14="http://schemas.microsoft.com/office/powerpoint/2010/main" val="407509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227625" y="565332"/>
            <a:ext cx="4366901" cy="923330"/>
          </a:xfrm>
          <a:prstGeom prst="rect">
            <a:avLst/>
          </a:prstGeom>
        </p:spPr>
        <p:txBody>
          <a:bodyPr wrap="none">
            <a:spAutoFit/>
          </a:bodyPr>
          <a:lstStyle/>
          <a:p>
            <a:pPr lvl="0" algn="ctr"/>
            <a:r>
              <a:rPr lang="he-IL" sz="5400" b="1" dirty="0">
                <a:ln w="22225">
                  <a:solidFill>
                    <a:srgbClr val="DE7E18"/>
                  </a:solidFill>
                  <a:prstDash val="solid"/>
                </a:ln>
                <a:solidFill>
                  <a:srgbClr val="DE7E18">
                    <a:lumMod val="40000"/>
                    <a:lumOff val="60000"/>
                  </a:srgbClr>
                </a:solidFill>
              </a:rPr>
              <a:t>שאלה רביעית</a:t>
            </a:r>
          </a:p>
        </p:txBody>
      </p:sp>
      <p:sp>
        <p:nvSpPr>
          <p:cNvPr id="3" name="מלבן 2"/>
          <p:cNvSpPr/>
          <p:nvPr/>
        </p:nvSpPr>
        <p:spPr>
          <a:xfrm>
            <a:off x="2068011" y="2675262"/>
            <a:ext cx="9668031" cy="1754326"/>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מה ההבדל בין המשימות אחת, </a:t>
            </a:r>
          </a:p>
          <a:p>
            <a:pPr algn="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שתיים </a:t>
            </a:r>
            <a:r>
              <a:rPr lang="he-IL" sz="5400" b="1" dirty="0">
                <a:ln w="6600">
                  <a:solidFill>
                    <a:schemeClr val="accent2"/>
                  </a:solidFill>
                  <a:prstDash val="solid"/>
                </a:ln>
                <a:solidFill>
                  <a:srgbClr val="FF0000"/>
                </a:solidFill>
                <a:effectLst>
                  <a:outerShdw dist="38100" dir="2700000" algn="tl" rotWithShape="0">
                    <a:schemeClr val="accent2"/>
                  </a:outerShdw>
                </a:effectLst>
              </a:rPr>
              <a:t>ושלוש?</a:t>
            </a:r>
            <a:endParaRPr lang="he-IL" sz="5400" b="1" cap="none" spc="0" dirty="0">
              <a:ln w="6600">
                <a:solidFill>
                  <a:schemeClr val="accent2"/>
                </a:solidFill>
                <a:prstDash val="solid"/>
              </a:ln>
              <a:solidFill>
                <a:srgbClr val="FF0000"/>
              </a:solidFill>
              <a:effectLst>
                <a:outerShdw dist="38100" dir="2700000" algn="tl" rotWithShape="0">
                  <a:schemeClr val="accent2"/>
                </a:outerShdw>
              </a:effectLst>
            </a:endParaRPr>
          </a:p>
        </p:txBody>
      </p:sp>
    </p:spTree>
    <p:extLst>
      <p:ext uri="{BB962C8B-B14F-4D97-AF65-F5344CB8AC3E}">
        <p14:creationId xmlns:p14="http://schemas.microsoft.com/office/powerpoint/2010/main" val="339961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gtEl>
                                        <p:attrNameLst>
                                          <p:attrName>ppt_y</p:attrName>
                                        </p:attrNameLst>
                                      </p:cBhvr>
                                      <p:tavLst>
                                        <p:tav tm="0">
                                          <p:val>
                                            <p:strVal val="#ppt_y"/>
                                          </p:val>
                                        </p:tav>
                                        <p:tav tm="100000">
                                          <p:val>
                                            <p:strVal val="#ppt_y"/>
                                          </p:val>
                                        </p:tav>
                                      </p:tavLst>
                                    </p:anim>
                                    <p:anim calcmode="lin" valueType="num">
                                      <p:cBhvr>
                                        <p:cTn id="16"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4528457" y="548866"/>
            <a:ext cx="7431317" cy="923330"/>
          </a:xfrm>
          <a:prstGeom prst="rect">
            <a:avLst/>
          </a:prstGeom>
        </p:spPr>
        <p:txBody>
          <a:bodyPr wrap="square">
            <a:spAutoFit/>
          </a:bodyPr>
          <a:lstStyle/>
          <a:p>
            <a:pPr lvl="0" algn="r"/>
            <a:r>
              <a:rPr lang="he-IL" sz="5400" b="1" dirty="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rPr>
              <a:t>תשובה לשאלה רביעית</a:t>
            </a:r>
          </a:p>
        </p:txBody>
      </p:sp>
      <p:sp>
        <p:nvSpPr>
          <p:cNvPr id="4" name="מלבן 3"/>
          <p:cNvSpPr/>
          <p:nvPr/>
        </p:nvSpPr>
        <p:spPr>
          <a:xfrm>
            <a:off x="6985171" y="1661049"/>
            <a:ext cx="5043368" cy="923330"/>
          </a:xfrm>
          <a:prstGeom prst="rect">
            <a:avLst/>
          </a:prstGeom>
          <a:noFill/>
        </p:spPr>
        <p:txBody>
          <a:bodyPr wrap="none" lIns="91440" tIns="45720" rIns="91440" bIns="45720">
            <a:spAutoFit/>
          </a:bodyPr>
          <a:lstStyle/>
          <a:p>
            <a:pPr algn="ctr"/>
            <a:r>
              <a:rPr lang="he-IL" sz="5400" b="1" u="sng" cap="none" spc="50" dirty="0">
                <a:ln w="9525" cmpd="sng">
                  <a:solidFill>
                    <a:schemeClr val="accent1"/>
                  </a:solidFill>
                  <a:prstDash val="solid"/>
                </a:ln>
                <a:solidFill>
                  <a:srgbClr val="FF0000"/>
                </a:solidFill>
                <a:effectLst>
                  <a:glow rad="38100">
                    <a:schemeClr val="accent1">
                      <a:alpha val="40000"/>
                    </a:schemeClr>
                  </a:glow>
                </a:effectLst>
              </a:rPr>
              <a:t>שאלה ראשונה </a:t>
            </a:r>
            <a:r>
              <a:rPr lang="he-IL" sz="5400" b="1" cap="none" spc="50" dirty="0">
                <a:ln w="9525" cmpd="sng">
                  <a:solidFill>
                    <a:schemeClr val="accent1"/>
                  </a:solidFill>
                  <a:prstDash val="solid"/>
                </a:ln>
                <a:solidFill>
                  <a:srgbClr val="FF0000"/>
                </a:solidFill>
                <a:effectLst>
                  <a:glow rad="38100">
                    <a:schemeClr val="accent1">
                      <a:alpha val="40000"/>
                    </a:schemeClr>
                  </a:glow>
                </a:effectLst>
              </a:rPr>
              <a:t> </a:t>
            </a:r>
          </a:p>
        </p:txBody>
      </p:sp>
      <p:sp>
        <p:nvSpPr>
          <p:cNvPr id="5" name="מלבן 4"/>
          <p:cNvSpPr/>
          <p:nvPr/>
        </p:nvSpPr>
        <p:spPr>
          <a:xfrm>
            <a:off x="275771" y="2860316"/>
            <a:ext cx="11793681" cy="3416320"/>
          </a:xfrm>
          <a:prstGeom prst="rect">
            <a:avLst/>
          </a:prstGeom>
          <a:noFill/>
        </p:spPr>
        <p:txBody>
          <a:bodyPr wrap="square" lIns="91440" tIns="45720" rIns="91440" bIns="45720">
            <a:spAutoFit/>
          </a:bodyPr>
          <a:lstStyle/>
          <a:p>
            <a:pPr algn="r"/>
            <a:r>
              <a:rPr lang="he-IL" sz="5400" b="0" cap="none" spc="0" dirty="0">
                <a:ln w="0"/>
                <a:solidFill>
                  <a:schemeClr val="accent1"/>
                </a:solidFill>
                <a:effectLst>
                  <a:outerShdw blurRad="38100" dist="25400" dir="5400000" algn="ctr" rotWithShape="0">
                    <a:srgbClr val="6E747A">
                      <a:alpha val="43000"/>
                    </a:srgbClr>
                  </a:outerShdw>
                </a:effectLst>
              </a:rPr>
              <a:t>דומה אבל שונה. </a:t>
            </a:r>
          </a:p>
          <a:p>
            <a:pPr algn="r"/>
            <a:endParaRPr lang="he-IL" sz="5400" dirty="0">
              <a:ln w="0"/>
              <a:solidFill>
                <a:schemeClr val="accent1"/>
              </a:solidFill>
              <a:effectLst>
                <a:outerShdw blurRad="38100" dist="25400" dir="5400000" algn="ctr" rotWithShape="0">
                  <a:srgbClr val="6E747A">
                    <a:alpha val="43000"/>
                  </a:srgbClr>
                </a:outerShdw>
              </a:effectLst>
            </a:endParaRPr>
          </a:p>
          <a:p>
            <a:pPr algn="r"/>
            <a:r>
              <a:rPr lang="he-IL" sz="5400" b="0" cap="none" spc="0" dirty="0">
                <a:ln w="0"/>
                <a:solidFill>
                  <a:schemeClr val="accent1"/>
                </a:solidFill>
                <a:effectLst>
                  <a:outerShdw blurRad="38100" dist="25400" dir="5400000" algn="ctr" rotWithShape="0">
                    <a:srgbClr val="6E747A">
                      <a:alpha val="43000"/>
                    </a:srgbClr>
                  </a:outerShdw>
                </a:effectLst>
              </a:rPr>
              <a:t>יכולות להיות תשובות זהות עם </a:t>
            </a:r>
          </a:p>
          <a:p>
            <a:pPr algn="r"/>
            <a:r>
              <a:rPr lang="he-IL" sz="5400" b="0" cap="none" spc="0" dirty="0">
                <a:ln w="0"/>
                <a:solidFill>
                  <a:schemeClr val="accent1"/>
                </a:solidFill>
                <a:effectLst>
                  <a:outerShdw blurRad="38100" dist="25400" dir="5400000" algn="ctr" rotWithShape="0">
                    <a:srgbClr val="6E747A">
                      <a:alpha val="43000"/>
                    </a:srgbClr>
                  </a:outerShdw>
                </a:effectLst>
              </a:rPr>
              <a:t>נוסחים שונים.  </a:t>
            </a:r>
          </a:p>
        </p:txBody>
      </p:sp>
    </p:spTree>
    <p:extLst>
      <p:ext uri="{BB962C8B-B14F-4D97-AF65-F5344CB8AC3E}">
        <p14:creationId xmlns:p14="http://schemas.microsoft.com/office/powerpoint/2010/main" val="266528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80">
                                          <p:stCondLst>
                                            <p:cond delay="0"/>
                                          </p:stCondLst>
                                        </p:cTn>
                                        <p:tgtEl>
                                          <p:spTgt spid="4"/>
                                        </p:tgtEl>
                                      </p:cBhvr>
                                    </p:animEffect>
                                    <p:anim calcmode="lin" valueType="num">
                                      <p:cBhvr>
                                        <p:cTn id="1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0" dur="26">
                                          <p:stCondLst>
                                            <p:cond delay="650"/>
                                          </p:stCondLst>
                                        </p:cTn>
                                        <p:tgtEl>
                                          <p:spTgt spid="4"/>
                                        </p:tgtEl>
                                      </p:cBhvr>
                                      <p:to x="100000" y="60000"/>
                                    </p:animScale>
                                    <p:animScale>
                                      <p:cBhvr>
                                        <p:cTn id="21" dur="166" decel="50000">
                                          <p:stCondLst>
                                            <p:cond delay="676"/>
                                          </p:stCondLst>
                                        </p:cTn>
                                        <p:tgtEl>
                                          <p:spTgt spid="4"/>
                                        </p:tgtEl>
                                      </p:cBhvr>
                                      <p:to x="100000" y="100000"/>
                                    </p:animScale>
                                    <p:animScale>
                                      <p:cBhvr>
                                        <p:cTn id="22" dur="26">
                                          <p:stCondLst>
                                            <p:cond delay="1312"/>
                                          </p:stCondLst>
                                        </p:cTn>
                                        <p:tgtEl>
                                          <p:spTgt spid="4"/>
                                        </p:tgtEl>
                                      </p:cBhvr>
                                      <p:to x="100000" y="80000"/>
                                    </p:animScale>
                                    <p:animScale>
                                      <p:cBhvr>
                                        <p:cTn id="23" dur="166" decel="50000">
                                          <p:stCondLst>
                                            <p:cond delay="1338"/>
                                          </p:stCondLst>
                                        </p:cTn>
                                        <p:tgtEl>
                                          <p:spTgt spid="4"/>
                                        </p:tgtEl>
                                      </p:cBhvr>
                                      <p:to x="100000" y="100000"/>
                                    </p:animScale>
                                    <p:animScale>
                                      <p:cBhvr>
                                        <p:cTn id="24" dur="26">
                                          <p:stCondLst>
                                            <p:cond delay="1642"/>
                                          </p:stCondLst>
                                        </p:cTn>
                                        <p:tgtEl>
                                          <p:spTgt spid="4"/>
                                        </p:tgtEl>
                                      </p:cBhvr>
                                      <p:to x="100000" y="90000"/>
                                    </p:animScale>
                                    <p:animScale>
                                      <p:cBhvr>
                                        <p:cTn id="25" dur="166" decel="50000">
                                          <p:stCondLst>
                                            <p:cond delay="1668"/>
                                          </p:stCondLst>
                                        </p:cTn>
                                        <p:tgtEl>
                                          <p:spTgt spid="4"/>
                                        </p:tgtEl>
                                      </p:cBhvr>
                                      <p:to x="100000" y="100000"/>
                                    </p:animScale>
                                    <p:animScale>
                                      <p:cBhvr>
                                        <p:cTn id="26" dur="26">
                                          <p:stCondLst>
                                            <p:cond delay="1808"/>
                                          </p:stCondLst>
                                        </p:cTn>
                                        <p:tgtEl>
                                          <p:spTgt spid="4"/>
                                        </p:tgtEl>
                                      </p:cBhvr>
                                      <p:to x="100000" y="95000"/>
                                    </p:animScale>
                                    <p:animScale>
                                      <p:cBhvr>
                                        <p:cTn id="27" dur="166" decel="50000">
                                          <p:stCondLst>
                                            <p:cond delay="1834"/>
                                          </p:stCondLst>
                                        </p:cTn>
                                        <p:tgtEl>
                                          <p:spTgt spid="4"/>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nodeType="clickEffect">
                                  <p:stCondLst>
                                    <p:cond delay="0"/>
                                  </p:stCondLst>
                                  <p:iterate type="lt">
                                    <p:tmPct val="10000"/>
                                  </p:iterate>
                                  <p:childTnLst>
                                    <p:set>
                                      <p:cBhvr>
                                        <p:cTn id="31" dur="1" fill="hold">
                                          <p:stCondLst>
                                            <p:cond delay="0"/>
                                          </p:stCondLst>
                                        </p:cTn>
                                        <p:tgtEl>
                                          <p:spTgt spid="5">
                                            <p:txEl>
                                              <p:pRg st="0" end="0"/>
                                            </p:txEl>
                                          </p:spTgt>
                                        </p:tgtEl>
                                        <p:attrNameLst>
                                          <p:attrName>style.visibility</p:attrName>
                                        </p:attrNameLst>
                                      </p:cBhvr>
                                      <p:to>
                                        <p:strVal val="visible"/>
                                      </p:to>
                                    </p:set>
                                    <p:anim calcmode="lin" valueType="num">
                                      <p:cBhvr>
                                        <p:cTn id="32" dur="500" fill="hold"/>
                                        <p:tgtEl>
                                          <p:spTgt spid="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5">
                                            <p:txEl>
                                              <p:pRg st="0" end="0"/>
                                            </p:txEl>
                                          </p:spTgt>
                                        </p:tgtEl>
                                        <p:attrNameLst>
                                          <p:attrName>ppt_y</p:attrName>
                                        </p:attrNameLst>
                                      </p:cBhvr>
                                      <p:tavLst>
                                        <p:tav tm="0">
                                          <p:val>
                                            <p:strVal val="#ppt_y"/>
                                          </p:val>
                                        </p:tav>
                                        <p:tav tm="100000">
                                          <p:val>
                                            <p:strVal val="#ppt_y"/>
                                          </p:val>
                                        </p:tav>
                                      </p:tavLst>
                                    </p:anim>
                                    <p:anim calcmode="lin" valueType="num">
                                      <p:cBhvr>
                                        <p:cTn id="34" dur="500" fill="hold"/>
                                        <p:tgtEl>
                                          <p:spTgt spid="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5">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1" presetClass="entr" presetSubtype="0" fill="hold" nodeType="clickEffect">
                                  <p:stCondLst>
                                    <p:cond delay="0"/>
                                  </p:stCondLst>
                                  <p:iterate type="lt">
                                    <p:tmPct val="10000"/>
                                  </p:iterate>
                                  <p:childTnLst>
                                    <p:set>
                                      <p:cBhvr>
                                        <p:cTn id="40" dur="1" fill="hold">
                                          <p:stCondLst>
                                            <p:cond delay="0"/>
                                          </p:stCondLst>
                                        </p:cTn>
                                        <p:tgtEl>
                                          <p:spTgt spid="5">
                                            <p:txEl>
                                              <p:pRg st="2" end="2"/>
                                            </p:txEl>
                                          </p:spTgt>
                                        </p:tgtEl>
                                        <p:attrNameLst>
                                          <p:attrName>style.visibility</p:attrName>
                                        </p:attrNameLst>
                                      </p:cBhvr>
                                      <p:to>
                                        <p:strVal val="visible"/>
                                      </p:to>
                                    </p:set>
                                    <p:anim calcmode="lin" valueType="num">
                                      <p:cBhvr>
                                        <p:cTn id="41" dur="500" fill="hold"/>
                                        <p:tgtEl>
                                          <p:spTgt spid="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5">
                                            <p:txEl>
                                              <p:pRg st="2" end="2"/>
                                            </p:txEl>
                                          </p:spTgt>
                                        </p:tgtEl>
                                        <p:attrNameLst>
                                          <p:attrName>ppt_y</p:attrName>
                                        </p:attrNameLst>
                                      </p:cBhvr>
                                      <p:tavLst>
                                        <p:tav tm="0">
                                          <p:val>
                                            <p:strVal val="#ppt_y"/>
                                          </p:val>
                                        </p:tav>
                                        <p:tav tm="100000">
                                          <p:val>
                                            <p:strVal val="#ppt_y"/>
                                          </p:val>
                                        </p:tav>
                                      </p:tavLst>
                                    </p:anim>
                                    <p:anim calcmode="lin" valueType="num">
                                      <p:cBhvr>
                                        <p:cTn id="43" dur="500" fill="hold"/>
                                        <p:tgtEl>
                                          <p:spTgt spid="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5">
                                            <p:txEl>
                                              <p:pRg st="2" end="2"/>
                                            </p:txEl>
                                          </p:spTgt>
                                        </p:tgtEl>
                                      </p:cBhvr>
                                    </p:animEffect>
                                  </p:childTnLst>
                                </p:cTn>
                              </p:par>
                              <p:par>
                                <p:cTn id="46" presetID="41" presetClass="entr" presetSubtype="0" fill="hold" nodeType="withEffect">
                                  <p:stCondLst>
                                    <p:cond delay="0"/>
                                  </p:stCondLst>
                                  <p:iterate type="lt">
                                    <p:tmPct val="10000"/>
                                  </p:iterate>
                                  <p:childTnLst>
                                    <p:set>
                                      <p:cBhvr>
                                        <p:cTn id="47" dur="1" fill="hold">
                                          <p:stCondLst>
                                            <p:cond delay="0"/>
                                          </p:stCondLst>
                                        </p:cTn>
                                        <p:tgtEl>
                                          <p:spTgt spid="5">
                                            <p:txEl>
                                              <p:pRg st="3" end="3"/>
                                            </p:txEl>
                                          </p:spTgt>
                                        </p:tgtEl>
                                        <p:attrNameLst>
                                          <p:attrName>style.visibility</p:attrName>
                                        </p:attrNameLst>
                                      </p:cBhvr>
                                      <p:to>
                                        <p:strVal val="visible"/>
                                      </p:to>
                                    </p:set>
                                    <p:anim calcmode="lin" valueType="num">
                                      <p:cBhvr>
                                        <p:cTn id="48" dur="500" fill="hold"/>
                                        <p:tgtEl>
                                          <p:spTgt spid="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5">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689939" y="645049"/>
            <a:ext cx="3982180" cy="923330"/>
          </a:xfrm>
          <a:prstGeom prst="rect">
            <a:avLst/>
          </a:prstGeom>
          <a:noFill/>
        </p:spPr>
        <p:txBody>
          <a:bodyPr wrap="none" lIns="91440" tIns="45720" rIns="91440" bIns="45720">
            <a:spAutoFit/>
          </a:bodyPr>
          <a:lstStyle/>
          <a:p>
            <a:pPr algn="ctr"/>
            <a:r>
              <a:rPr lang="he-IL" sz="5400" b="1" u="sng" cap="none" spc="50" dirty="0">
                <a:ln w="9525" cmpd="sng">
                  <a:solidFill>
                    <a:schemeClr val="accent1"/>
                  </a:solidFill>
                  <a:prstDash val="solid"/>
                </a:ln>
                <a:solidFill>
                  <a:srgbClr val="FF0000"/>
                </a:solidFill>
                <a:effectLst>
                  <a:glow rad="38100">
                    <a:schemeClr val="accent1">
                      <a:alpha val="40000"/>
                    </a:schemeClr>
                  </a:glow>
                </a:effectLst>
              </a:rPr>
              <a:t>שאלה שנייה</a:t>
            </a:r>
          </a:p>
        </p:txBody>
      </p:sp>
      <p:sp>
        <p:nvSpPr>
          <p:cNvPr id="3" name="מלבן 2"/>
          <p:cNvSpPr/>
          <p:nvPr/>
        </p:nvSpPr>
        <p:spPr>
          <a:xfrm>
            <a:off x="749517" y="2241621"/>
            <a:ext cx="10921644" cy="3416320"/>
          </a:xfrm>
          <a:prstGeom prst="rect">
            <a:avLst/>
          </a:prstGeom>
          <a:noFill/>
        </p:spPr>
        <p:txBody>
          <a:bodyPr wrap="none" lIns="91440" tIns="45720" rIns="91440" bIns="45720">
            <a:spAutoFit/>
          </a:bodyPr>
          <a:lstStyle/>
          <a:p>
            <a:pPr algn="r"/>
            <a:r>
              <a:rPr lang="he-IL" sz="5400" b="0" cap="none" spc="0" dirty="0">
                <a:ln w="0"/>
                <a:solidFill>
                  <a:schemeClr val="accent1"/>
                </a:solidFill>
                <a:effectLst>
                  <a:outerShdw blurRad="38100" dist="25400" dir="5400000" algn="ctr" rotWithShape="0">
                    <a:srgbClr val="6E747A">
                      <a:alpha val="43000"/>
                    </a:srgbClr>
                  </a:outerShdw>
                </a:effectLst>
              </a:rPr>
              <a:t>אחידה אצל כולם.</a:t>
            </a:r>
          </a:p>
          <a:p>
            <a:pPr algn="r"/>
            <a:endParaRPr lang="he-IL" sz="5400" dirty="0">
              <a:ln w="0"/>
              <a:solidFill>
                <a:schemeClr val="accent1"/>
              </a:solidFill>
              <a:effectLst>
                <a:outerShdw blurRad="38100" dist="25400" dir="5400000" algn="ctr" rotWithShape="0">
                  <a:srgbClr val="6E747A">
                    <a:alpha val="43000"/>
                  </a:srgbClr>
                </a:outerShdw>
              </a:effectLst>
            </a:endParaRPr>
          </a:p>
          <a:p>
            <a:pPr algn="r"/>
            <a:r>
              <a:rPr lang="he-IL" sz="5400" b="0" cap="none" spc="0" dirty="0">
                <a:ln w="0"/>
                <a:solidFill>
                  <a:schemeClr val="accent1"/>
                </a:solidFill>
                <a:effectLst>
                  <a:outerShdw blurRad="38100" dist="25400" dir="5400000" algn="ctr" rotWithShape="0">
                    <a:srgbClr val="6E747A">
                      <a:alpha val="43000"/>
                    </a:srgbClr>
                  </a:outerShdw>
                </a:effectLst>
              </a:rPr>
              <a:t>כאשר שאלה מכוונת לעובדות התשובות</a:t>
            </a:r>
          </a:p>
          <a:p>
            <a:pPr algn="r"/>
            <a:r>
              <a:rPr lang="he-IL" sz="5400" dirty="0">
                <a:ln w="0"/>
                <a:solidFill>
                  <a:schemeClr val="accent1"/>
                </a:solidFill>
                <a:effectLst>
                  <a:outerShdw blurRad="38100" dist="25400" dir="5400000" algn="ctr" rotWithShape="0">
                    <a:srgbClr val="6E747A">
                      <a:alpha val="43000"/>
                    </a:srgbClr>
                  </a:outerShdw>
                </a:effectLst>
              </a:rPr>
              <a:t>נמצאות בגוף הטקסט.</a:t>
            </a:r>
            <a:endParaRPr lang="he-IL"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5946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nodeType="clickEffect">
                                  <p:stCondLst>
                                    <p:cond delay="0"/>
                                  </p:stCondLst>
                                  <p:iterate type="lt">
                                    <p:tmPct val="10000"/>
                                  </p:iterate>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nodeType="clickEffect">
                                  <p:stCondLst>
                                    <p:cond delay="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3">
                                            <p:txEl>
                                              <p:pRg st="2" end="2"/>
                                            </p:txEl>
                                          </p:spTgt>
                                        </p:tgtEl>
                                      </p:cBhvr>
                                    </p:animEffect>
                                  </p:childTnLst>
                                </p:cTn>
                              </p:par>
                              <p:par>
                                <p:cTn id="28" presetID="41" presetClass="entr" presetSubtype="0" fill="hold" nodeType="withEffect">
                                  <p:stCondLst>
                                    <p:cond delay="0"/>
                                  </p:stCondLst>
                                  <p:iterate type="lt">
                                    <p:tmPct val="10000"/>
                                  </p:iterate>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2"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185547" y="325735"/>
            <a:ext cx="4642618" cy="923330"/>
          </a:xfrm>
          <a:prstGeom prst="rect">
            <a:avLst/>
          </a:prstGeom>
          <a:noFill/>
        </p:spPr>
        <p:txBody>
          <a:bodyPr wrap="none" lIns="91440" tIns="45720" rIns="91440" bIns="45720">
            <a:spAutoFit/>
          </a:bodyPr>
          <a:lstStyle/>
          <a:p>
            <a:pPr algn="ctr"/>
            <a:r>
              <a:rPr lang="he-IL" sz="5400" b="1" u="sng" cap="none" spc="50" dirty="0">
                <a:ln w="9525" cmpd="sng">
                  <a:solidFill>
                    <a:schemeClr val="accent1"/>
                  </a:solidFill>
                  <a:prstDash val="solid"/>
                </a:ln>
                <a:solidFill>
                  <a:srgbClr val="FF0000"/>
                </a:solidFill>
                <a:effectLst>
                  <a:glow rad="38100">
                    <a:schemeClr val="accent1">
                      <a:alpha val="40000"/>
                    </a:schemeClr>
                  </a:glow>
                </a:effectLst>
              </a:rPr>
              <a:t>שאלה שלישית</a:t>
            </a:r>
          </a:p>
        </p:txBody>
      </p:sp>
      <p:sp>
        <p:nvSpPr>
          <p:cNvPr id="3" name="מלבן 2"/>
          <p:cNvSpPr/>
          <p:nvPr/>
        </p:nvSpPr>
        <p:spPr>
          <a:xfrm>
            <a:off x="639614" y="2575450"/>
            <a:ext cx="11319189" cy="3416320"/>
          </a:xfrm>
          <a:prstGeom prst="rect">
            <a:avLst/>
          </a:prstGeom>
          <a:noFill/>
        </p:spPr>
        <p:txBody>
          <a:bodyPr wrap="none" lIns="91440" tIns="45720" rIns="91440" bIns="45720">
            <a:spAutoFit/>
          </a:bodyPr>
          <a:lstStyle/>
          <a:p>
            <a:pPr algn="r"/>
            <a:r>
              <a:rPr lang="he-IL" sz="5400" b="0" cap="none" spc="0" dirty="0">
                <a:ln w="0"/>
                <a:solidFill>
                  <a:schemeClr val="accent1"/>
                </a:solidFill>
                <a:effectLst>
                  <a:outerShdw blurRad="38100" dist="25400" dir="5400000" algn="ctr" rotWithShape="0">
                    <a:srgbClr val="6E747A">
                      <a:alpha val="43000"/>
                    </a:srgbClr>
                  </a:outerShdw>
                </a:effectLst>
              </a:rPr>
              <a:t>תשובות שונות.</a:t>
            </a:r>
          </a:p>
          <a:p>
            <a:pPr algn="r"/>
            <a:endParaRPr lang="he-IL" sz="5400" dirty="0">
              <a:ln w="0"/>
              <a:solidFill>
                <a:schemeClr val="accent1"/>
              </a:solidFill>
              <a:effectLst>
                <a:outerShdw blurRad="38100" dist="25400" dir="5400000" algn="ctr" rotWithShape="0">
                  <a:srgbClr val="6E747A">
                    <a:alpha val="43000"/>
                  </a:srgbClr>
                </a:outerShdw>
              </a:effectLst>
            </a:endParaRPr>
          </a:p>
          <a:p>
            <a:pPr algn="r"/>
            <a:r>
              <a:rPr lang="he-IL" sz="5400" b="0" cap="none" spc="0" dirty="0">
                <a:ln w="0"/>
                <a:solidFill>
                  <a:schemeClr val="accent1"/>
                </a:solidFill>
                <a:effectLst>
                  <a:outerShdw blurRad="38100" dist="25400" dir="5400000" algn="ctr" rotWithShape="0">
                    <a:srgbClr val="6E747A">
                      <a:alpha val="43000"/>
                    </a:srgbClr>
                  </a:outerShdw>
                </a:effectLst>
              </a:rPr>
              <a:t>לכל אחד יש את הזכות להביע דעה שונה,</a:t>
            </a:r>
          </a:p>
          <a:p>
            <a:pPr algn="r"/>
            <a:r>
              <a:rPr lang="he-IL" sz="5400" dirty="0">
                <a:ln w="0"/>
                <a:solidFill>
                  <a:schemeClr val="accent1"/>
                </a:solidFill>
                <a:effectLst>
                  <a:outerShdw blurRad="38100" dist="25400" dir="5400000" algn="ctr" rotWithShape="0">
                    <a:srgbClr val="6E747A">
                      <a:alpha val="43000"/>
                    </a:srgbClr>
                  </a:outerShdw>
                </a:effectLst>
              </a:rPr>
              <a:t>ללא ויכוח כמובן עם נימוק לעניין.</a:t>
            </a:r>
            <a:r>
              <a:rPr lang="he-IL" sz="5400" b="0" cap="none" spc="0" dirty="0">
                <a:ln w="0"/>
                <a:solidFill>
                  <a:schemeClr val="accent1"/>
                </a:solidFill>
                <a:effectLst>
                  <a:outerShdw blurRad="38100" dist="25400" dir="5400000" algn="ctr" rotWithShape="0">
                    <a:srgbClr val="6E747A">
                      <a:alpha val="43000"/>
                    </a:srgbClr>
                  </a:outerShdw>
                </a:effectLst>
              </a:rPr>
              <a:t> </a:t>
            </a:r>
          </a:p>
        </p:txBody>
      </p:sp>
    </p:spTree>
    <p:extLst>
      <p:ext uri="{BB962C8B-B14F-4D97-AF65-F5344CB8AC3E}">
        <p14:creationId xmlns:p14="http://schemas.microsoft.com/office/powerpoint/2010/main" val="1229808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nodeType="clickEffect">
                                  <p:stCondLst>
                                    <p:cond delay="0"/>
                                  </p:stCondLst>
                                  <p:iterate type="lt">
                                    <p:tmPct val="10000"/>
                                  </p:iterate>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nodeType="clickEffect">
                                  <p:stCondLst>
                                    <p:cond delay="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3">
                                            <p:txEl>
                                              <p:pRg st="2" end="2"/>
                                            </p:txEl>
                                          </p:spTgt>
                                        </p:tgtEl>
                                      </p:cBhvr>
                                    </p:animEffect>
                                  </p:childTnLst>
                                </p:cTn>
                              </p:par>
                              <p:par>
                                <p:cTn id="28" presetID="41" presetClass="entr" presetSubtype="0" fill="hold" nodeType="withEffect">
                                  <p:stCondLst>
                                    <p:cond delay="0"/>
                                  </p:stCondLst>
                                  <p:iterate type="lt">
                                    <p:tmPct val="10000"/>
                                  </p:iterate>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2"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11450" y="637791"/>
            <a:ext cx="12080550" cy="5909310"/>
          </a:xfrm>
          <a:prstGeom prst="rect">
            <a:avLst/>
          </a:prstGeom>
          <a:noFill/>
        </p:spPr>
        <p:txBody>
          <a:bodyPr wrap="none" lIns="91440" tIns="45720" rIns="91440" bIns="45720">
            <a:spAutoFit/>
          </a:bodyPr>
          <a:lstStyle/>
          <a:p>
            <a:pPr algn="r"/>
            <a:r>
              <a:rPr lang="he-IL" sz="5400" b="0" u="sng" cap="none" spc="0" dirty="0">
                <a:ln w="0"/>
                <a:solidFill>
                  <a:schemeClr val="accent1"/>
                </a:solidFill>
                <a:effectLst>
                  <a:outerShdw blurRad="38100" dist="25400" dir="5400000" algn="ctr" rotWithShape="0">
                    <a:srgbClr val="6E747A">
                      <a:alpha val="43000"/>
                    </a:srgbClr>
                  </a:outerShdw>
                </a:effectLst>
              </a:rPr>
              <a:t>הערה</a:t>
            </a:r>
            <a:r>
              <a:rPr lang="he-IL" sz="5400" b="0" cap="none" spc="0" dirty="0">
                <a:ln w="0"/>
                <a:solidFill>
                  <a:schemeClr val="accent1"/>
                </a:solidFill>
                <a:effectLst>
                  <a:outerShdw blurRad="38100" dist="25400" dir="5400000" algn="ctr" rotWithShape="0">
                    <a:srgbClr val="6E747A">
                      <a:alpha val="43000"/>
                    </a:srgbClr>
                  </a:outerShdw>
                </a:effectLst>
              </a:rPr>
              <a:t> : </a:t>
            </a:r>
          </a:p>
          <a:p>
            <a:pPr algn="r"/>
            <a:r>
              <a:rPr lang="he-IL" sz="5400" b="0" cap="none" spc="0" dirty="0">
                <a:ln w="0"/>
                <a:solidFill>
                  <a:schemeClr val="accent1"/>
                </a:solidFill>
                <a:effectLst>
                  <a:outerShdw blurRad="38100" dist="25400" dir="5400000" algn="ctr" rotWithShape="0">
                    <a:srgbClr val="6E747A">
                      <a:alpha val="43000"/>
                    </a:srgbClr>
                  </a:outerShdw>
                </a:effectLst>
              </a:rPr>
              <a:t>כאשר שאלה פונה לדעה או לחוש</a:t>
            </a:r>
          </a:p>
          <a:p>
            <a:pPr algn="r"/>
            <a:r>
              <a:rPr lang="he-IL" sz="5400" b="0" cap="none" spc="0" dirty="0">
                <a:ln w="0"/>
                <a:solidFill>
                  <a:schemeClr val="accent1"/>
                </a:solidFill>
                <a:effectLst>
                  <a:outerShdw blurRad="38100" dist="25400" dir="5400000" algn="ctr" rotWithShape="0">
                    <a:srgbClr val="6E747A">
                      <a:alpha val="43000"/>
                    </a:srgbClr>
                  </a:outerShdw>
                </a:effectLst>
              </a:rPr>
              <a:t>ביקורת, התשובה לא נמצאת באופן ישיר</a:t>
            </a:r>
          </a:p>
          <a:p>
            <a:pPr algn="r"/>
            <a:r>
              <a:rPr lang="he-IL" sz="5400" dirty="0">
                <a:ln w="0"/>
                <a:solidFill>
                  <a:schemeClr val="accent1"/>
                </a:solidFill>
                <a:effectLst>
                  <a:outerShdw blurRad="38100" dist="25400" dir="5400000" algn="ctr" rotWithShape="0">
                    <a:srgbClr val="6E747A">
                      <a:alpha val="43000"/>
                    </a:srgbClr>
                  </a:outerShdw>
                </a:effectLst>
              </a:rPr>
              <a:t>בטקסט. חשוב לזכור שבהבעת דעה לא קיים</a:t>
            </a:r>
          </a:p>
          <a:p>
            <a:pPr algn="r"/>
            <a:r>
              <a:rPr lang="he-IL" sz="5400" b="0" cap="none" spc="0" dirty="0">
                <a:ln w="0"/>
                <a:solidFill>
                  <a:schemeClr val="accent1"/>
                </a:solidFill>
                <a:effectLst>
                  <a:outerShdw blurRad="38100" dist="25400" dir="5400000" algn="ctr" rotWithShape="0">
                    <a:srgbClr val="6E747A">
                      <a:alpha val="43000"/>
                    </a:srgbClr>
                  </a:outerShdw>
                </a:effectLst>
              </a:rPr>
              <a:t>נכון או לא נכון, אולם חשוב להדגיש שחייב</a:t>
            </a:r>
          </a:p>
          <a:p>
            <a:pPr algn="r"/>
            <a:r>
              <a:rPr lang="he-IL" sz="5400" dirty="0">
                <a:ln w="0"/>
                <a:solidFill>
                  <a:schemeClr val="accent1"/>
                </a:solidFill>
                <a:effectLst>
                  <a:outerShdw blurRad="38100" dist="25400" dir="5400000" algn="ctr" rotWithShape="0">
                    <a:srgbClr val="6E747A">
                      <a:alpha val="43000"/>
                    </a:srgbClr>
                  </a:outerShdw>
                </a:effectLst>
              </a:rPr>
              <a:t>להיות קשר הגיוני לטקסט המדובר וכמובן</a:t>
            </a:r>
          </a:p>
          <a:p>
            <a:pPr algn="r"/>
            <a:r>
              <a:rPr lang="he-IL" sz="5400" b="0" cap="none" spc="0" dirty="0">
                <a:ln w="0"/>
                <a:solidFill>
                  <a:schemeClr val="accent1"/>
                </a:solidFill>
                <a:effectLst>
                  <a:outerShdw blurRad="38100" dist="25400" dir="5400000" algn="ctr" rotWithShape="0">
                    <a:srgbClr val="6E747A">
                      <a:alpha val="43000"/>
                    </a:srgbClr>
                  </a:outerShdw>
                </a:effectLst>
              </a:rPr>
              <a:t>לשאלה שנשאלה. </a:t>
            </a:r>
          </a:p>
        </p:txBody>
      </p:sp>
    </p:spTree>
    <p:extLst>
      <p:ext uri="{BB962C8B-B14F-4D97-AF65-F5344CB8AC3E}">
        <p14:creationId xmlns:p14="http://schemas.microsoft.com/office/powerpoint/2010/main" val="103872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p:cTn id="12" dur="500" fill="hold"/>
                                        <p:tgtEl>
                                          <p:spTgt spid="2">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2">
                                            <p:txEl>
                                              <p:pRg st="1" end="1"/>
                                            </p:txEl>
                                          </p:spTgt>
                                        </p:tgtEl>
                                        <p:attrNameLst>
                                          <p:attrName>ppt_y</p:attrName>
                                        </p:attrNameLst>
                                      </p:cBhvr>
                                      <p:tavLst>
                                        <p:tav tm="0">
                                          <p:val>
                                            <p:strVal val="#ppt_y"/>
                                          </p:val>
                                        </p:tav>
                                        <p:tav tm="100000">
                                          <p:val>
                                            <p:strVal val="#ppt_y"/>
                                          </p:val>
                                        </p:tav>
                                      </p:tavLst>
                                    </p:anim>
                                    <p:anim calcmode="lin" valueType="num">
                                      <p:cBhvr>
                                        <p:cTn id="14" dur="500" fill="hold"/>
                                        <p:tgtEl>
                                          <p:spTgt spid="2">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2">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2">
                                            <p:txEl>
                                              <p:pRg st="1" end="1"/>
                                            </p:txEl>
                                          </p:spTgt>
                                        </p:tgtEl>
                                      </p:cBhvr>
                                    </p:animEffect>
                                  </p:childTnLst>
                                </p:cTn>
                              </p:par>
                              <p:par>
                                <p:cTn id="17" presetID="41" presetClass="entr" presetSubtype="0" fill="hold" nodeType="with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2">
                                            <p:txEl>
                                              <p:pRg st="2" end="2"/>
                                            </p:txEl>
                                          </p:spTgt>
                                        </p:tgtEl>
                                        <p:attrNameLst>
                                          <p:attrName>ppt_y</p:attrName>
                                        </p:attrNameLst>
                                      </p:cBhvr>
                                      <p:tavLst>
                                        <p:tav tm="0">
                                          <p:val>
                                            <p:strVal val="#ppt_y"/>
                                          </p:val>
                                        </p:tav>
                                        <p:tav tm="100000">
                                          <p:val>
                                            <p:strVal val="#ppt_y"/>
                                          </p:val>
                                        </p:tav>
                                      </p:tavLst>
                                    </p:anim>
                                    <p:anim calcmode="lin" valueType="num">
                                      <p:cBhvr>
                                        <p:cTn id="21" dur="500" fill="hold"/>
                                        <p:tgtEl>
                                          <p:spTgt spid="2">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2">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2">
                                            <p:txEl>
                                              <p:pRg st="2" end="2"/>
                                            </p:txEl>
                                          </p:spTgt>
                                        </p:tgtEl>
                                      </p:cBhvr>
                                    </p:animEffect>
                                  </p:childTnLst>
                                </p:cTn>
                              </p:par>
                              <p:par>
                                <p:cTn id="24" presetID="41" presetClass="entr" presetSubtype="0" fill="hold" nodeType="withEffect">
                                  <p:stCondLst>
                                    <p:cond delay="0"/>
                                  </p:stCondLst>
                                  <p:iterate type="lt">
                                    <p:tmPct val="10000"/>
                                  </p:iterate>
                                  <p:childTnLst>
                                    <p:set>
                                      <p:cBhvr>
                                        <p:cTn id="25" dur="1" fill="hold">
                                          <p:stCondLst>
                                            <p:cond delay="0"/>
                                          </p:stCondLst>
                                        </p:cTn>
                                        <p:tgtEl>
                                          <p:spTgt spid="2">
                                            <p:txEl>
                                              <p:pRg st="3" end="3"/>
                                            </p:txEl>
                                          </p:spTgt>
                                        </p:tgtEl>
                                        <p:attrNameLst>
                                          <p:attrName>style.visibility</p:attrName>
                                        </p:attrNameLst>
                                      </p:cBhvr>
                                      <p:to>
                                        <p:strVal val="visible"/>
                                      </p:to>
                                    </p:set>
                                    <p:anim calcmode="lin" valueType="num">
                                      <p:cBhvr>
                                        <p:cTn id="26" dur="500" fill="hold"/>
                                        <p:tgtEl>
                                          <p:spTgt spid="2">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
                                          </p:val>
                                        </p:tav>
                                        <p:tav tm="100000">
                                          <p:val>
                                            <p:strVal val="#ppt_y"/>
                                          </p:val>
                                        </p:tav>
                                      </p:tavLst>
                                    </p:anim>
                                    <p:anim calcmode="lin" valueType="num">
                                      <p:cBhvr>
                                        <p:cTn id="28" dur="500" fill="hold"/>
                                        <p:tgtEl>
                                          <p:spTgt spid="2">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2">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2">
                                            <p:txEl>
                                              <p:pRg st="3" end="3"/>
                                            </p:txEl>
                                          </p:spTgt>
                                        </p:tgtEl>
                                      </p:cBhvr>
                                    </p:animEffect>
                                  </p:childTnLst>
                                </p:cTn>
                              </p:par>
                              <p:par>
                                <p:cTn id="31" presetID="41" presetClass="entr" presetSubtype="0" fill="hold" nodeType="withEffect">
                                  <p:stCondLst>
                                    <p:cond delay="0"/>
                                  </p:stCondLst>
                                  <p:iterate type="lt">
                                    <p:tmPct val="10000"/>
                                  </p:iterate>
                                  <p:childTnLst>
                                    <p:set>
                                      <p:cBhvr>
                                        <p:cTn id="32" dur="1" fill="hold">
                                          <p:stCondLst>
                                            <p:cond delay="0"/>
                                          </p:stCondLst>
                                        </p:cTn>
                                        <p:tgtEl>
                                          <p:spTgt spid="2">
                                            <p:txEl>
                                              <p:pRg st="4" end="4"/>
                                            </p:txEl>
                                          </p:spTgt>
                                        </p:tgtEl>
                                        <p:attrNameLst>
                                          <p:attrName>style.visibility</p:attrName>
                                        </p:attrNameLst>
                                      </p:cBhvr>
                                      <p:to>
                                        <p:strVal val="visible"/>
                                      </p:to>
                                    </p:set>
                                    <p:anim calcmode="lin" valueType="num">
                                      <p:cBhvr>
                                        <p:cTn id="33" dur="500" fill="hold"/>
                                        <p:tgtEl>
                                          <p:spTgt spid="2">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
                                          </p:val>
                                        </p:tav>
                                        <p:tav tm="100000">
                                          <p:val>
                                            <p:strVal val="#ppt_y"/>
                                          </p:val>
                                        </p:tav>
                                      </p:tavLst>
                                    </p:anim>
                                    <p:anim calcmode="lin" valueType="num">
                                      <p:cBhvr>
                                        <p:cTn id="35" dur="500" fill="hold"/>
                                        <p:tgtEl>
                                          <p:spTgt spid="2">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2">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2">
                                            <p:txEl>
                                              <p:pRg st="4" end="4"/>
                                            </p:txEl>
                                          </p:spTgt>
                                        </p:tgtEl>
                                      </p:cBhvr>
                                    </p:animEffect>
                                  </p:childTnLst>
                                </p:cTn>
                              </p:par>
                              <p:par>
                                <p:cTn id="38" presetID="41" presetClass="entr" presetSubtype="0" fill="hold" nodeType="withEffect">
                                  <p:stCondLst>
                                    <p:cond delay="0"/>
                                  </p:stCondLst>
                                  <p:iterate type="lt">
                                    <p:tmPct val="10000"/>
                                  </p:iterate>
                                  <p:childTnLst>
                                    <p:set>
                                      <p:cBhvr>
                                        <p:cTn id="39" dur="1" fill="hold">
                                          <p:stCondLst>
                                            <p:cond delay="0"/>
                                          </p:stCondLst>
                                        </p:cTn>
                                        <p:tgtEl>
                                          <p:spTgt spid="2">
                                            <p:txEl>
                                              <p:pRg st="5" end="5"/>
                                            </p:txEl>
                                          </p:spTgt>
                                        </p:tgtEl>
                                        <p:attrNameLst>
                                          <p:attrName>style.visibility</p:attrName>
                                        </p:attrNameLst>
                                      </p:cBhvr>
                                      <p:to>
                                        <p:strVal val="visible"/>
                                      </p:to>
                                    </p:set>
                                    <p:anim calcmode="lin" valueType="num">
                                      <p:cBhvr>
                                        <p:cTn id="40" dur="500" fill="hold"/>
                                        <p:tgtEl>
                                          <p:spTgt spid="2">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2">
                                            <p:txEl>
                                              <p:pRg st="5" end="5"/>
                                            </p:txEl>
                                          </p:spTgt>
                                        </p:tgtEl>
                                        <p:attrNameLst>
                                          <p:attrName>ppt_y</p:attrName>
                                        </p:attrNameLst>
                                      </p:cBhvr>
                                      <p:tavLst>
                                        <p:tav tm="0">
                                          <p:val>
                                            <p:strVal val="#ppt_y"/>
                                          </p:val>
                                        </p:tav>
                                        <p:tav tm="100000">
                                          <p:val>
                                            <p:strVal val="#ppt_y"/>
                                          </p:val>
                                        </p:tav>
                                      </p:tavLst>
                                    </p:anim>
                                    <p:anim calcmode="lin" valueType="num">
                                      <p:cBhvr>
                                        <p:cTn id="42" dur="500" fill="hold"/>
                                        <p:tgtEl>
                                          <p:spTgt spid="2">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2">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2">
                                            <p:txEl>
                                              <p:pRg st="5" end="5"/>
                                            </p:txEl>
                                          </p:spTgt>
                                        </p:tgtEl>
                                      </p:cBhvr>
                                    </p:animEffect>
                                  </p:childTnLst>
                                </p:cTn>
                              </p:par>
                              <p:par>
                                <p:cTn id="45" presetID="41" presetClass="entr" presetSubtype="0" fill="hold" nodeType="withEffect">
                                  <p:stCondLst>
                                    <p:cond delay="0"/>
                                  </p:stCondLst>
                                  <p:iterate type="lt">
                                    <p:tmPct val="10000"/>
                                  </p:iterate>
                                  <p:childTnLst>
                                    <p:set>
                                      <p:cBhvr>
                                        <p:cTn id="46" dur="1" fill="hold">
                                          <p:stCondLst>
                                            <p:cond delay="0"/>
                                          </p:stCondLst>
                                        </p:cTn>
                                        <p:tgtEl>
                                          <p:spTgt spid="2">
                                            <p:txEl>
                                              <p:pRg st="6" end="6"/>
                                            </p:txEl>
                                          </p:spTgt>
                                        </p:tgtEl>
                                        <p:attrNameLst>
                                          <p:attrName>style.visibility</p:attrName>
                                        </p:attrNameLst>
                                      </p:cBhvr>
                                      <p:to>
                                        <p:strVal val="visible"/>
                                      </p:to>
                                    </p:set>
                                    <p:anim calcmode="lin" valueType="num">
                                      <p:cBhvr>
                                        <p:cTn id="47" dur="500" fill="hold"/>
                                        <p:tgtEl>
                                          <p:spTgt spid="2">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8" dur="500" fill="hold"/>
                                        <p:tgtEl>
                                          <p:spTgt spid="2">
                                            <p:txEl>
                                              <p:pRg st="6" end="6"/>
                                            </p:txEl>
                                          </p:spTgt>
                                        </p:tgtEl>
                                        <p:attrNameLst>
                                          <p:attrName>ppt_y</p:attrName>
                                        </p:attrNameLst>
                                      </p:cBhvr>
                                      <p:tavLst>
                                        <p:tav tm="0">
                                          <p:val>
                                            <p:strVal val="#ppt_y"/>
                                          </p:val>
                                        </p:tav>
                                        <p:tav tm="100000">
                                          <p:val>
                                            <p:strVal val="#ppt_y"/>
                                          </p:val>
                                        </p:tav>
                                      </p:tavLst>
                                    </p:anim>
                                    <p:anim calcmode="lin" valueType="num">
                                      <p:cBhvr>
                                        <p:cTn id="49" dur="500" fill="hold"/>
                                        <p:tgtEl>
                                          <p:spTgt spid="2">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0" dur="500" fill="hold"/>
                                        <p:tgtEl>
                                          <p:spTgt spid="2">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1" dur="500" tmFilter="0,0; .5, 1; 1, 1"/>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672891" y="576832"/>
            <a:ext cx="9342622"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FF0000"/>
                </a:solidFill>
                <a:effectLst>
                  <a:glow rad="38100">
                    <a:schemeClr val="accent1">
                      <a:alpha val="40000"/>
                    </a:schemeClr>
                  </a:glow>
                </a:effectLst>
              </a:rPr>
              <a:t>ממה לדעתכם מורכב הטקסט?</a:t>
            </a:r>
          </a:p>
        </p:txBody>
      </p:sp>
      <p:sp>
        <p:nvSpPr>
          <p:cNvPr id="6" name="מלבן 5"/>
          <p:cNvSpPr/>
          <p:nvPr/>
        </p:nvSpPr>
        <p:spPr>
          <a:xfrm>
            <a:off x="8431151" y="1687176"/>
            <a:ext cx="2337499" cy="923330"/>
          </a:xfrm>
          <a:prstGeom prst="rect">
            <a:avLst/>
          </a:prstGeom>
          <a:noFill/>
        </p:spPr>
        <p:txBody>
          <a:bodyPr wrap="none" lIns="91440" tIns="45720" rIns="91440" bIns="45720">
            <a:spAutoFit/>
          </a:bodyPr>
          <a:lstStyle/>
          <a:p>
            <a:pPr algn="ctr"/>
            <a:r>
              <a:rPr lang="he-IL" sz="5400" b="1" dirty="0">
                <a:ln w="22225">
                  <a:solidFill>
                    <a:schemeClr val="accent2"/>
                  </a:solidFill>
                  <a:prstDash val="solid"/>
                </a:ln>
                <a:solidFill>
                  <a:schemeClr val="accent2">
                    <a:lumMod val="40000"/>
                    <a:lumOff val="60000"/>
                  </a:schemeClr>
                </a:solidFill>
              </a:rPr>
              <a:t>אותיות</a:t>
            </a:r>
            <a:endParaRPr lang="he-IL" sz="5400" b="0" cap="none" spc="0" dirty="0">
              <a:ln w="0"/>
              <a:solidFill>
                <a:srgbClr val="7030A0"/>
              </a:solidFill>
              <a:effectLst>
                <a:outerShdw blurRad="38100" dist="25400" dir="5400000" algn="ctr" rotWithShape="0">
                  <a:srgbClr val="6E747A">
                    <a:alpha val="43000"/>
                  </a:srgbClr>
                </a:outerShdw>
              </a:effectLst>
            </a:endParaRPr>
          </a:p>
        </p:txBody>
      </p:sp>
      <p:sp>
        <p:nvSpPr>
          <p:cNvPr id="7" name="מלבן 6"/>
          <p:cNvSpPr/>
          <p:nvPr/>
        </p:nvSpPr>
        <p:spPr>
          <a:xfrm>
            <a:off x="9040292" y="2610506"/>
            <a:ext cx="1728358" cy="923330"/>
          </a:xfrm>
          <a:prstGeom prst="rect">
            <a:avLst/>
          </a:prstGeom>
        </p:spPr>
        <p:txBody>
          <a:bodyPr wrap="none">
            <a:spAutoFit/>
          </a:bodyPr>
          <a:lstStyle/>
          <a:p>
            <a:pPr algn="ctr"/>
            <a:r>
              <a:rPr lang="he-IL" sz="5400" b="1" dirty="0">
                <a:ln w="22225">
                  <a:solidFill>
                    <a:schemeClr val="accent2"/>
                  </a:solidFill>
                  <a:prstDash val="solid"/>
                </a:ln>
                <a:solidFill>
                  <a:schemeClr val="accent2">
                    <a:lumMod val="40000"/>
                    <a:lumOff val="60000"/>
                  </a:schemeClr>
                </a:solidFill>
              </a:rPr>
              <a:t>ניקוד</a:t>
            </a:r>
            <a:endParaRPr lang="he-IL" sz="5400" dirty="0">
              <a:ln w="0"/>
              <a:solidFill>
                <a:srgbClr val="7030A0"/>
              </a:solidFill>
              <a:effectLst>
                <a:outerShdw blurRad="38100" dist="25400" dir="5400000" algn="ctr" rotWithShape="0">
                  <a:srgbClr val="6E747A">
                    <a:alpha val="43000"/>
                  </a:srgbClr>
                </a:outerShdw>
              </a:effectLst>
            </a:endParaRPr>
          </a:p>
        </p:txBody>
      </p:sp>
      <p:sp>
        <p:nvSpPr>
          <p:cNvPr id="9" name="מלבן 8"/>
          <p:cNvSpPr/>
          <p:nvPr/>
        </p:nvSpPr>
        <p:spPr>
          <a:xfrm>
            <a:off x="8878581" y="3533836"/>
            <a:ext cx="1911101" cy="923330"/>
          </a:xfrm>
          <a:prstGeom prst="rect">
            <a:avLst/>
          </a:prstGeom>
        </p:spPr>
        <p:txBody>
          <a:bodyPr wrap="none">
            <a:spAutoFit/>
          </a:bodyPr>
          <a:lstStyle/>
          <a:p>
            <a:pPr algn="ctr"/>
            <a:r>
              <a:rPr lang="he-IL" sz="5400" b="1" dirty="0">
                <a:ln w="22225">
                  <a:solidFill>
                    <a:schemeClr val="accent2"/>
                  </a:solidFill>
                  <a:prstDash val="solid"/>
                </a:ln>
                <a:solidFill>
                  <a:schemeClr val="accent2">
                    <a:lumMod val="40000"/>
                    <a:lumOff val="60000"/>
                  </a:schemeClr>
                </a:solidFill>
              </a:rPr>
              <a:t>מילים</a:t>
            </a:r>
            <a:endParaRPr lang="he-IL" sz="5400" dirty="0">
              <a:ln w="0"/>
              <a:solidFill>
                <a:srgbClr val="7030A0"/>
              </a:solidFill>
              <a:effectLst>
                <a:outerShdw blurRad="38100" dist="25400" dir="5400000" algn="ctr" rotWithShape="0">
                  <a:srgbClr val="6E747A">
                    <a:alpha val="43000"/>
                  </a:srgbClr>
                </a:outerShdw>
              </a:effectLst>
            </a:endParaRPr>
          </a:p>
        </p:txBody>
      </p:sp>
      <p:sp>
        <p:nvSpPr>
          <p:cNvPr id="10" name="מלבן 9"/>
          <p:cNvSpPr/>
          <p:nvPr/>
        </p:nvSpPr>
        <p:spPr>
          <a:xfrm>
            <a:off x="8057844" y="4426738"/>
            <a:ext cx="2731838" cy="923330"/>
          </a:xfrm>
          <a:prstGeom prst="rect">
            <a:avLst/>
          </a:prstGeom>
        </p:spPr>
        <p:txBody>
          <a:bodyPr wrap="none">
            <a:spAutoFit/>
          </a:bodyPr>
          <a:lstStyle/>
          <a:p>
            <a:pPr algn="ctr"/>
            <a:r>
              <a:rPr lang="he-IL" sz="5400" b="1" dirty="0">
                <a:ln w="22225">
                  <a:solidFill>
                    <a:schemeClr val="accent2"/>
                  </a:solidFill>
                  <a:prstDash val="solid"/>
                </a:ln>
                <a:solidFill>
                  <a:schemeClr val="accent2">
                    <a:lumMod val="40000"/>
                    <a:lumOff val="60000"/>
                  </a:schemeClr>
                </a:solidFill>
              </a:rPr>
              <a:t>משפטים</a:t>
            </a:r>
            <a:endParaRPr lang="he-IL" sz="5400" dirty="0">
              <a:ln w="0"/>
              <a:solidFill>
                <a:srgbClr val="7030A0"/>
              </a:solidFill>
              <a:effectLst>
                <a:outerShdw blurRad="38100" dist="25400" dir="5400000" algn="ctr" rotWithShape="0">
                  <a:srgbClr val="6E747A">
                    <a:alpha val="43000"/>
                  </a:srgbClr>
                </a:outerShdw>
              </a:effectLst>
            </a:endParaRPr>
          </a:p>
        </p:txBody>
      </p:sp>
      <p:sp>
        <p:nvSpPr>
          <p:cNvPr id="11" name="מלבן 10"/>
          <p:cNvSpPr/>
          <p:nvPr/>
        </p:nvSpPr>
        <p:spPr>
          <a:xfrm>
            <a:off x="8101124" y="5276644"/>
            <a:ext cx="2688558" cy="923330"/>
          </a:xfrm>
          <a:prstGeom prst="rect">
            <a:avLst/>
          </a:prstGeom>
        </p:spPr>
        <p:txBody>
          <a:bodyPr wrap="none">
            <a:spAutoFit/>
          </a:bodyPr>
          <a:lstStyle/>
          <a:p>
            <a:pPr algn="ctr"/>
            <a:r>
              <a:rPr lang="he-IL" sz="5400" b="1" dirty="0">
                <a:ln w="22225">
                  <a:solidFill>
                    <a:schemeClr val="accent2"/>
                  </a:solidFill>
                  <a:prstDash val="solid"/>
                </a:ln>
                <a:solidFill>
                  <a:schemeClr val="accent2">
                    <a:lumMod val="40000"/>
                    <a:lumOff val="60000"/>
                  </a:schemeClr>
                </a:solidFill>
              </a:rPr>
              <a:t>פסקאות</a:t>
            </a:r>
            <a:endParaRPr lang="he-IL" sz="5400" dirty="0">
              <a:ln w="0"/>
              <a:solidFill>
                <a:srgbClr val="7030A0"/>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909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80">
                                          <p:stCondLst>
                                            <p:cond delay="0"/>
                                          </p:stCondLst>
                                        </p:cTn>
                                        <p:tgtEl>
                                          <p:spTgt spid="6"/>
                                        </p:tgtEl>
                                      </p:cBhvr>
                                    </p:animEffect>
                                    <p:anim calcmode="lin" valueType="num">
                                      <p:cBhvr>
                                        <p:cTn id="17"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2" dur="26">
                                          <p:stCondLst>
                                            <p:cond delay="650"/>
                                          </p:stCondLst>
                                        </p:cTn>
                                        <p:tgtEl>
                                          <p:spTgt spid="6"/>
                                        </p:tgtEl>
                                      </p:cBhvr>
                                      <p:to x="100000" y="60000"/>
                                    </p:animScale>
                                    <p:animScale>
                                      <p:cBhvr>
                                        <p:cTn id="23" dur="166" decel="50000">
                                          <p:stCondLst>
                                            <p:cond delay="676"/>
                                          </p:stCondLst>
                                        </p:cTn>
                                        <p:tgtEl>
                                          <p:spTgt spid="6"/>
                                        </p:tgtEl>
                                      </p:cBhvr>
                                      <p:to x="100000" y="100000"/>
                                    </p:animScale>
                                    <p:animScale>
                                      <p:cBhvr>
                                        <p:cTn id="24" dur="26">
                                          <p:stCondLst>
                                            <p:cond delay="1312"/>
                                          </p:stCondLst>
                                        </p:cTn>
                                        <p:tgtEl>
                                          <p:spTgt spid="6"/>
                                        </p:tgtEl>
                                      </p:cBhvr>
                                      <p:to x="100000" y="80000"/>
                                    </p:animScale>
                                    <p:animScale>
                                      <p:cBhvr>
                                        <p:cTn id="25" dur="166" decel="50000">
                                          <p:stCondLst>
                                            <p:cond delay="1338"/>
                                          </p:stCondLst>
                                        </p:cTn>
                                        <p:tgtEl>
                                          <p:spTgt spid="6"/>
                                        </p:tgtEl>
                                      </p:cBhvr>
                                      <p:to x="100000" y="100000"/>
                                    </p:animScale>
                                    <p:animScale>
                                      <p:cBhvr>
                                        <p:cTn id="26" dur="26">
                                          <p:stCondLst>
                                            <p:cond delay="1642"/>
                                          </p:stCondLst>
                                        </p:cTn>
                                        <p:tgtEl>
                                          <p:spTgt spid="6"/>
                                        </p:tgtEl>
                                      </p:cBhvr>
                                      <p:to x="100000" y="90000"/>
                                    </p:animScale>
                                    <p:animScale>
                                      <p:cBhvr>
                                        <p:cTn id="27" dur="166" decel="50000">
                                          <p:stCondLst>
                                            <p:cond delay="1668"/>
                                          </p:stCondLst>
                                        </p:cTn>
                                        <p:tgtEl>
                                          <p:spTgt spid="6"/>
                                        </p:tgtEl>
                                      </p:cBhvr>
                                      <p:to x="100000" y="100000"/>
                                    </p:animScale>
                                    <p:animScale>
                                      <p:cBhvr>
                                        <p:cTn id="28" dur="26">
                                          <p:stCondLst>
                                            <p:cond delay="1808"/>
                                          </p:stCondLst>
                                        </p:cTn>
                                        <p:tgtEl>
                                          <p:spTgt spid="6"/>
                                        </p:tgtEl>
                                      </p:cBhvr>
                                      <p:to x="100000" y="95000"/>
                                    </p:animScale>
                                    <p:animScale>
                                      <p:cBhvr>
                                        <p:cTn id="29" dur="166" decel="50000">
                                          <p:stCondLst>
                                            <p:cond delay="1834"/>
                                          </p:stCondLst>
                                        </p:cTn>
                                        <p:tgtEl>
                                          <p:spTgt spid="6"/>
                                        </p:tgtEl>
                                      </p:cBhvr>
                                      <p:to x="100000" y="100000"/>
                                    </p:animScale>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down)">
                                      <p:cBhvr>
                                        <p:cTn id="34" dur="580">
                                          <p:stCondLst>
                                            <p:cond delay="0"/>
                                          </p:stCondLst>
                                        </p:cTn>
                                        <p:tgtEl>
                                          <p:spTgt spid="7"/>
                                        </p:tgtEl>
                                      </p:cBhvr>
                                    </p:animEffect>
                                    <p:anim calcmode="lin" valueType="num">
                                      <p:cBhvr>
                                        <p:cTn id="3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40" dur="26">
                                          <p:stCondLst>
                                            <p:cond delay="650"/>
                                          </p:stCondLst>
                                        </p:cTn>
                                        <p:tgtEl>
                                          <p:spTgt spid="7"/>
                                        </p:tgtEl>
                                      </p:cBhvr>
                                      <p:to x="100000" y="60000"/>
                                    </p:animScale>
                                    <p:animScale>
                                      <p:cBhvr>
                                        <p:cTn id="41" dur="166" decel="50000">
                                          <p:stCondLst>
                                            <p:cond delay="676"/>
                                          </p:stCondLst>
                                        </p:cTn>
                                        <p:tgtEl>
                                          <p:spTgt spid="7"/>
                                        </p:tgtEl>
                                      </p:cBhvr>
                                      <p:to x="100000" y="100000"/>
                                    </p:animScale>
                                    <p:animScale>
                                      <p:cBhvr>
                                        <p:cTn id="42" dur="26">
                                          <p:stCondLst>
                                            <p:cond delay="1312"/>
                                          </p:stCondLst>
                                        </p:cTn>
                                        <p:tgtEl>
                                          <p:spTgt spid="7"/>
                                        </p:tgtEl>
                                      </p:cBhvr>
                                      <p:to x="100000" y="80000"/>
                                    </p:animScale>
                                    <p:animScale>
                                      <p:cBhvr>
                                        <p:cTn id="43" dur="166" decel="50000">
                                          <p:stCondLst>
                                            <p:cond delay="1338"/>
                                          </p:stCondLst>
                                        </p:cTn>
                                        <p:tgtEl>
                                          <p:spTgt spid="7"/>
                                        </p:tgtEl>
                                      </p:cBhvr>
                                      <p:to x="100000" y="100000"/>
                                    </p:animScale>
                                    <p:animScale>
                                      <p:cBhvr>
                                        <p:cTn id="44" dur="26">
                                          <p:stCondLst>
                                            <p:cond delay="1642"/>
                                          </p:stCondLst>
                                        </p:cTn>
                                        <p:tgtEl>
                                          <p:spTgt spid="7"/>
                                        </p:tgtEl>
                                      </p:cBhvr>
                                      <p:to x="100000" y="90000"/>
                                    </p:animScale>
                                    <p:animScale>
                                      <p:cBhvr>
                                        <p:cTn id="45" dur="166" decel="50000">
                                          <p:stCondLst>
                                            <p:cond delay="1668"/>
                                          </p:stCondLst>
                                        </p:cTn>
                                        <p:tgtEl>
                                          <p:spTgt spid="7"/>
                                        </p:tgtEl>
                                      </p:cBhvr>
                                      <p:to x="100000" y="100000"/>
                                    </p:animScale>
                                    <p:animScale>
                                      <p:cBhvr>
                                        <p:cTn id="46" dur="26">
                                          <p:stCondLst>
                                            <p:cond delay="1808"/>
                                          </p:stCondLst>
                                        </p:cTn>
                                        <p:tgtEl>
                                          <p:spTgt spid="7"/>
                                        </p:tgtEl>
                                      </p:cBhvr>
                                      <p:to x="100000" y="95000"/>
                                    </p:animScale>
                                    <p:animScale>
                                      <p:cBhvr>
                                        <p:cTn id="47" dur="166" decel="50000">
                                          <p:stCondLst>
                                            <p:cond delay="1834"/>
                                          </p:stCondLst>
                                        </p:cTn>
                                        <p:tgtEl>
                                          <p:spTgt spid="7"/>
                                        </p:tgtEl>
                                      </p:cBhvr>
                                      <p:to x="100000" y="100000"/>
                                    </p:animScale>
                                  </p:childTnLst>
                                </p:cTn>
                              </p:par>
                            </p:childTnLst>
                          </p:cTn>
                        </p:par>
                      </p:childTnLst>
                    </p:cTn>
                  </p:par>
                  <p:par>
                    <p:cTn id="48" fill="hold">
                      <p:stCondLst>
                        <p:cond delay="indefinite"/>
                      </p:stCondLst>
                      <p:childTnLst>
                        <p:par>
                          <p:cTn id="49" fill="hold">
                            <p:stCondLst>
                              <p:cond delay="0"/>
                            </p:stCondLst>
                            <p:childTnLst>
                              <p:par>
                                <p:cTn id="50" presetID="26"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wipe(down)">
                                      <p:cBhvr>
                                        <p:cTn id="52" dur="580">
                                          <p:stCondLst>
                                            <p:cond delay="0"/>
                                          </p:stCondLst>
                                        </p:cTn>
                                        <p:tgtEl>
                                          <p:spTgt spid="9"/>
                                        </p:tgtEl>
                                      </p:cBhvr>
                                    </p:animEffect>
                                    <p:anim calcmode="lin" valueType="num">
                                      <p:cBhvr>
                                        <p:cTn id="53"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58" dur="26">
                                          <p:stCondLst>
                                            <p:cond delay="650"/>
                                          </p:stCondLst>
                                        </p:cTn>
                                        <p:tgtEl>
                                          <p:spTgt spid="9"/>
                                        </p:tgtEl>
                                      </p:cBhvr>
                                      <p:to x="100000" y="60000"/>
                                    </p:animScale>
                                    <p:animScale>
                                      <p:cBhvr>
                                        <p:cTn id="59" dur="166" decel="50000">
                                          <p:stCondLst>
                                            <p:cond delay="676"/>
                                          </p:stCondLst>
                                        </p:cTn>
                                        <p:tgtEl>
                                          <p:spTgt spid="9"/>
                                        </p:tgtEl>
                                      </p:cBhvr>
                                      <p:to x="100000" y="100000"/>
                                    </p:animScale>
                                    <p:animScale>
                                      <p:cBhvr>
                                        <p:cTn id="60" dur="26">
                                          <p:stCondLst>
                                            <p:cond delay="1312"/>
                                          </p:stCondLst>
                                        </p:cTn>
                                        <p:tgtEl>
                                          <p:spTgt spid="9"/>
                                        </p:tgtEl>
                                      </p:cBhvr>
                                      <p:to x="100000" y="80000"/>
                                    </p:animScale>
                                    <p:animScale>
                                      <p:cBhvr>
                                        <p:cTn id="61" dur="166" decel="50000">
                                          <p:stCondLst>
                                            <p:cond delay="1338"/>
                                          </p:stCondLst>
                                        </p:cTn>
                                        <p:tgtEl>
                                          <p:spTgt spid="9"/>
                                        </p:tgtEl>
                                      </p:cBhvr>
                                      <p:to x="100000" y="100000"/>
                                    </p:animScale>
                                    <p:animScale>
                                      <p:cBhvr>
                                        <p:cTn id="62" dur="26">
                                          <p:stCondLst>
                                            <p:cond delay="1642"/>
                                          </p:stCondLst>
                                        </p:cTn>
                                        <p:tgtEl>
                                          <p:spTgt spid="9"/>
                                        </p:tgtEl>
                                      </p:cBhvr>
                                      <p:to x="100000" y="90000"/>
                                    </p:animScale>
                                    <p:animScale>
                                      <p:cBhvr>
                                        <p:cTn id="63" dur="166" decel="50000">
                                          <p:stCondLst>
                                            <p:cond delay="1668"/>
                                          </p:stCondLst>
                                        </p:cTn>
                                        <p:tgtEl>
                                          <p:spTgt spid="9"/>
                                        </p:tgtEl>
                                      </p:cBhvr>
                                      <p:to x="100000" y="100000"/>
                                    </p:animScale>
                                    <p:animScale>
                                      <p:cBhvr>
                                        <p:cTn id="64" dur="26">
                                          <p:stCondLst>
                                            <p:cond delay="1808"/>
                                          </p:stCondLst>
                                        </p:cTn>
                                        <p:tgtEl>
                                          <p:spTgt spid="9"/>
                                        </p:tgtEl>
                                      </p:cBhvr>
                                      <p:to x="100000" y="95000"/>
                                    </p:animScale>
                                    <p:animScale>
                                      <p:cBhvr>
                                        <p:cTn id="65" dur="166" decel="50000">
                                          <p:stCondLst>
                                            <p:cond delay="1834"/>
                                          </p:stCondLst>
                                        </p:cTn>
                                        <p:tgtEl>
                                          <p:spTgt spid="9"/>
                                        </p:tgtEl>
                                      </p:cBhvr>
                                      <p:to x="100000" y="100000"/>
                                    </p:animScale>
                                  </p:childTnLst>
                                </p:cTn>
                              </p:par>
                            </p:childTnLst>
                          </p:cTn>
                        </p:par>
                      </p:childTnLst>
                    </p:cTn>
                  </p:par>
                  <p:par>
                    <p:cTn id="66" fill="hold">
                      <p:stCondLst>
                        <p:cond delay="indefinite"/>
                      </p:stCondLst>
                      <p:childTnLst>
                        <p:par>
                          <p:cTn id="67" fill="hold">
                            <p:stCondLst>
                              <p:cond delay="0"/>
                            </p:stCondLst>
                            <p:childTnLst>
                              <p:par>
                                <p:cTn id="68" presetID="26" presetClass="entr" presetSubtype="0" fill="hold" grpId="0" nodeType="clickEffect">
                                  <p:stCondLst>
                                    <p:cond delay="0"/>
                                  </p:stCondLst>
                                  <p:childTnLst>
                                    <p:set>
                                      <p:cBhvr>
                                        <p:cTn id="69" dur="1" fill="hold">
                                          <p:stCondLst>
                                            <p:cond delay="0"/>
                                          </p:stCondLst>
                                        </p:cTn>
                                        <p:tgtEl>
                                          <p:spTgt spid="10"/>
                                        </p:tgtEl>
                                        <p:attrNameLst>
                                          <p:attrName>style.visibility</p:attrName>
                                        </p:attrNameLst>
                                      </p:cBhvr>
                                      <p:to>
                                        <p:strVal val="visible"/>
                                      </p:to>
                                    </p:set>
                                    <p:animEffect transition="in" filter="wipe(down)">
                                      <p:cBhvr>
                                        <p:cTn id="70" dur="580">
                                          <p:stCondLst>
                                            <p:cond delay="0"/>
                                          </p:stCondLst>
                                        </p:cTn>
                                        <p:tgtEl>
                                          <p:spTgt spid="10"/>
                                        </p:tgtEl>
                                      </p:cBhvr>
                                    </p:animEffect>
                                    <p:anim calcmode="lin" valueType="num">
                                      <p:cBhvr>
                                        <p:cTn id="71"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2"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3"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4"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75"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76" dur="26">
                                          <p:stCondLst>
                                            <p:cond delay="650"/>
                                          </p:stCondLst>
                                        </p:cTn>
                                        <p:tgtEl>
                                          <p:spTgt spid="10"/>
                                        </p:tgtEl>
                                      </p:cBhvr>
                                      <p:to x="100000" y="60000"/>
                                    </p:animScale>
                                    <p:animScale>
                                      <p:cBhvr>
                                        <p:cTn id="77" dur="166" decel="50000">
                                          <p:stCondLst>
                                            <p:cond delay="676"/>
                                          </p:stCondLst>
                                        </p:cTn>
                                        <p:tgtEl>
                                          <p:spTgt spid="10"/>
                                        </p:tgtEl>
                                      </p:cBhvr>
                                      <p:to x="100000" y="100000"/>
                                    </p:animScale>
                                    <p:animScale>
                                      <p:cBhvr>
                                        <p:cTn id="78" dur="26">
                                          <p:stCondLst>
                                            <p:cond delay="1312"/>
                                          </p:stCondLst>
                                        </p:cTn>
                                        <p:tgtEl>
                                          <p:spTgt spid="10"/>
                                        </p:tgtEl>
                                      </p:cBhvr>
                                      <p:to x="100000" y="80000"/>
                                    </p:animScale>
                                    <p:animScale>
                                      <p:cBhvr>
                                        <p:cTn id="79" dur="166" decel="50000">
                                          <p:stCondLst>
                                            <p:cond delay="1338"/>
                                          </p:stCondLst>
                                        </p:cTn>
                                        <p:tgtEl>
                                          <p:spTgt spid="10"/>
                                        </p:tgtEl>
                                      </p:cBhvr>
                                      <p:to x="100000" y="100000"/>
                                    </p:animScale>
                                    <p:animScale>
                                      <p:cBhvr>
                                        <p:cTn id="80" dur="26">
                                          <p:stCondLst>
                                            <p:cond delay="1642"/>
                                          </p:stCondLst>
                                        </p:cTn>
                                        <p:tgtEl>
                                          <p:spTgt spid="10"/>
                                        </p:tgtEl>
                                      </p:cBhvr>
                                      <p:to x="100000" y="90000"/>
                                    </p:animScale>
                                    <p:animScale>
                                      <p:cBhvr>
                                        <p:cTn id="81" dur="166" decel="50000">
                                          <p:stCondLst>
                                            <p:cond delay="1668"/>
                                          </p:stCondLst>
                                        </p:cTn>
                                        <p:tgtEl>
                                          <p:spTgt spid="10"/>
                                        </p:tgtEl>
                                      </p:cBhvr>
                                      <p:to x="100000" y="100000"/>
                                    </p:animScale>
                                    <p:animScale>
                                      <p:cBhvr>
                                        <p:cTn id="82" dur="26">
                                          <p:stCondLst>
                                            <p:cond delay="1808"/>
                                          </p:stCondLst>
                                        </p:cTn>
                                        <p:tgtEl>
                                          <p:spTgt spid="10"/>
                                        </p:tgtEl>
                                      </p:cBhvr>
                                      <p:to x="100000" y="95000"/>
                                    </p:animScale>
                                    <p:animScale>
                                      <p:cBhvr>
                                        <p:cTn id="83" dur="166" decel="50000">
                                          <p:stCondLst>
                                            <p:cond delay="1834"/>
                                          </p:stCondLst>
                                        </p:cTn>
                                        <p:tgtEl>
                                          <p:spTgt spid="10"/>
                                        </p:tgtEl>
                                      </p:cBhvr>
                                      <p:to x="100000" y="100000"/>
                                    </p:animScale>
                                  </p:childTnLst>
                                </p:cTn>
                              </p:par>
                            </p:childTnLst>
                          </p:cTn>
                        </p:par>
                      </p:childTnLst>
                    </p:cTn>
                  </p:par>
                  <p:par>
                    <p:cTn id="84" fill="hold">
                      <p:stCondLst>
                        <p:cond delay="indefinite"/>
                      </p:stCondLst>
                      <p:childTnLst>
                        <p:par>
                          <p:cTn id="85" fill="hold">
                            <p:stCondLst>
                              <p:cond delay="0"/>
                            </p:stCondLst>
                            <p:childTnLst>
                              <p:par>
                                <p:cTn id="86" presetID="26" presetClass="entr" presetSubtype="0" fill="hold" grpId="0" nodeType="clickEffect">
                                  <p:stCondLst>
                                    <p:cond delay="0"/>
                                  </p:stCondLst>
                                  <p:childTnLst>
                                    <p:set>
                                      <p:cBhvr>
                                        <p:cTn id="87" dur="1" fill="hold">
                                          <p:stCondLst>
                                            <p:cond delay="0"/>
                                          </p:stCondLst>
                                        </p:cTn>
                                        <p:tgtEl>
                                          <p:spTgt spid="11"/>
                                        </p:tgtEl>
                                        <p:attrNameLst>
                                          <p:attrName>style.visibility</p:attrName>
                                        </p:attrNameLst>
                                      </p:cBhvr>
                                      <p:to>
                                        <p:strVal val="visible"/>
                                      </p:to>
                                    </p:set>
                                    <p:animEffect transition="in" filter="wipe(down)">
                                      <p:cBhvr>
                                        <p:cTn id="88" dur="580">
                                          <p:stCondLst>
                                            <p:cond delay="0"/>
                                          </p:stCondLst>
                                        </p:cTn>
                                        <p:tgtEl>
                                          <p:spTgt spid="11"/>
                                        </p:tgtEl>
                                      </p:cBhvr>
                                    </p:animEffect>
                                    <p:anim calcmode="lin" valueType="num">
                                      <p:cBhvr>
                                        <p:cTn id="89"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0"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91"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92"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93"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94" dur="26">
                                          <p:stCondLst>
                                            <p:cond delay="650"/>
                                          </p:stCondLst>
                                        </p:cTn>
                                        <p:tgtEl>
                                          <p:spTgt spid="11"/>
                                        </p:tgtEl>
                                      </p:cBhvr>
                                      <p:to x="100000" y="60000"/>
                                    </p:animScale>
                                    <p:animScale>
                                      <p:cBhvr>
                                        <p:cTn id="95" dur="166" decel="50000">
                                          <p:stCondLst>
                                            <p:cond delay="676"/>
                                          </p:stCondLst>
                                        </p:cTn>
                                        <p:tgtEl>
                                          <p:spTgt spid="11"/>
                                        </p:tgtEl>
                                      </p:cBhvr>
                                      <p:to x="100000" y="100000"/>
                                    </p:animScale>
                                    <p:animScale>
                                      <p:cBhvr>
                                        <p:cTn id="96" dur="26">
                                          <p:stCondLst>
                                            <p:cond delay="1312"/>
                                          </p:stCondLst>
                                        </p:cTn>
                                        <p:tgtEl>
                                          <p:spTgt spid="11"/>
                                        </p:tgtEl>
                                      </p:cBhvr>
                                      <p:to x="100000" y="80000"/>
                                    </p:animScale>
                                    <p:animScale>
                                      <p:cBhvr>
                                        <p:cTn id="97" dur="166" decel="50000">
                                          <p:stCondLst>
                                            <p:cond delay="1338"/>
                                          </p:stCondLst>
                                        </p:cTn>
                                        <p:tgtEl>
                                          <p:spTgt spid="11"/>
                                        </p:tgtEl>
                                      </p:cBhvr>
                                      <p:to x="100000" y="100000"/>
                                    </p:animScale>
                                    <p:animScale>
                                      <p:cBhvr>
                                        <p:cTn id="98" dur="26">
                                          <p:stCondLst>
                                            <p:cond delay="1642"/>
                                          </p:stCondLst>
                                        </p:cTn>
                                        <p:tgtEl>
                                          <p:spTgt spid="11"/>
                                        </p:tgtEl>
                                      </p:cBhvr>
                                      <p:to x="100000" y="90000"/>
                                    </p:animScale>
                                    <p:animScale>
                                      <p:cBhvr>
                                        <p:cTn id="99" dur="166" decel="50000">
                                          <p:stCondLst>
                                            <p:cond delay="1668"/>
                                          </p:stCondLst>
                                        </p:cTn>
                                        <p:tgtEl>
                                          <p:spTgt spid="11"/>
                                        </p:tgtEl>
                                      </p:cBhvr>
                                      <p:to x="100000" y="100000"/>
                                    </p:animScale>
                                    <p:animScale>
                                      <p:cBhvr>
                                        <p:cTn id="100" dur="26">
                                          <p:stCondLst>
                                            <p:cond delay="1808"/>
                                          </p:stCondLst>
                                        </p:cTn>
                                        <p:tgtEl>
                                          <p:spTgt spid="11"/>
                                        </p:tgtEl>
                                      </p:cBhvr>
                                      <p:to x="100000" y="95000"/>
                                    </p:animScale>
                                    <p:animScale>
                                      <p:cBhvr>
                                        <p:cTn id="101"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461592" y="941587"/>
            <a:ext cx="9831539"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הלשון מורכבת מארבעה ענפים :</a:t>
            </a:r>
          </a:p>
        </p:txBody>
      </p:sp>
      <p:sp>
        <p:nvSpPr>
          <p:cNvPr id="3" name="אליפסה 2"/>
          <p:cNvSpPr/>
          <p:nvPr/>
        </p:nvSpPr>
        <p:spPr>
          <a:xfrm>
            <a:off x="4248442" y="2124219"/>
            <a:ext cx="3699804" cy="1336431"/>
          </a:xfrm>
          <a:prstGeom prst="ellipse">
            <a:avLst/>
          </a:prstGeom>
        </p:spPr>
        <p:style>
          <a:lnRef idx="1">
            <a:schemeClr val="accent1"/>
          </a:lnRef>
          <a:fillRef idx="3">
            <a:schemeClr val="accent1"/>
          </a:fillRef>
          <a:effectRef idx="2">
            <a:schemeClr val="accent1"/>
          </a:effectRef>
          <a:fontRef idx="minor">
            <a:schemeClr val="lt1"/>
          </a:fontRef>
        </p:style>
        <p:txBody>
          <a:bodyPr rtlCol="1" anchor="ctr"/>
          <a:lstStyle/>
          <a:p>
            <a:pPr algn="ctr"/>
            <a:r>
              <a:rPr lang="he-IL" sz="4800" dirty="0"/>
              <a:t>לשון</a:t>
            </a:r>
          </a:p>
        </p:txBody>
      </p:sp>
      <p:cxnSp>
        <p:nvCxnSpPr>
          <p:cNvPr id="24" name="מחבר חץ ישר 23"/>
          <p:cNvCxnSpPr/>
          <p:nvPr/>
        </p:nvCxnSpPr>
        <p:spPr>
          <a:xfrm>
            <a:off x="6752492" y="3460650"/>
            <a:ext cx="422031" cy="14489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 name="מחבר חץ ישר 25"/>
          <p:cNvCxnSpPr/>
          <p:nvPr/>
        </p:nvCxnSpPr>
        <p:spPr>
          <a:xfrm flipH="1">
            <a:off x="5008098" y="3460650"/>
            <a:ext cx="365760" cy="14489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מחבר חץ ישר 28"/>
          <p:cNvCxnSpPr/>
          <p:nvPr/>
        </p:nvCxnSpPr>
        <p:spPr>
          <a:xfrm>
            <a:off x="7723163" y="3165231"/>
            <a:ext cx="1716257" cy="1595733"/>
          </a:xfrm>
          <a:prstGeom prst="straightConnector1">
            <a:avLst/>
          </a:prstGeom>
          <a:ln w="38100">
            <a:solidFill>
              <a:schemeClr val="accent1">
                <a:shade val="9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מחבר חץ ישר 30"/>
          <p:cNvCxnSpPr/>
          <p:nvPr/>
        </p:nvCxnSpPr>
        <p:spPr>
          <a:xfrm flipH="1">
            <a:off x="2757268" y="3165231"/>
            <a:ext cx="1631852" cy="14489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6" name="מלבן 35"/>
          <p:cNvSpPr/>
          <p:nvPr/>
        </p:nvSpPr>
        <p:spPr>
          <a:xfrm>
            <a:off x="8956433" y="4760964"/>
            <a:ext cx="2319866" cy="1077218"/>
          </a:xfrm>
          <a:prstGeom prst="rect">
            <a:avLst/>
          </a:prstGeom>
          <a:noFill/>
        </p:spPr>
        <p:txBody>
          <a:bodyPr wrap="none" lIns="91440" tIns="45720" rIns="91440" bIns="45720">
            <a:spAutoFit/>
          </a:bodyPr>
          <a:lstStyle/>
          <a:p>
            <a:pPr algn="ctr"/>
            <a:r>
              <a:rPr lang="he-IL" sz="3200" b="1" cap="none" spc="50" dirty="0">
                <a:ln w="9525" cmpd="sng">
                  <a:solidFill>
                    <a:schemeClr val="accent1"/>
                  </a:solidFill>
                  <a:prstDash val="solid"/>
                </a:ln>
                <a:solidFill>
                  <a:srgbClr val="FF0000"/>
                </a:solidFill>
                <a:effectLst>
                  <a:glow rad="38100">
                    <a:schemeClr val="accent1">
                      <a:alpha val="40000"/>
                    </a:schemeClr>
                  </a:glow>
                </a:effectLst>
              </a:rPr>
              <a:t>ענף ראשון :</a:t>
            </a:r>
          </a:p>
          <a:p>
            <a:pPr algn="ctr"/>
            <a:r>
              <a:rPr lang="he-IL" sz="3200" b="1" spc="50" dirty="0">
                <a:ln w="9525" cmpd="sng">
                  <a:solidFill>
                    <a:schemeClr val="accent1"/>
                  </a:solidFill>
                  <a:prstDash val="solid"/>
                </a:ln>
                <a:solidFill>
                  <a:srgbClr val="FF0000"/>
                </a:solidFill>
                <a:effectLst>
                  <a:glow rad="38100">
                    <a:schemeClr val="accent1">
                      <a:alpha val="40000"/>
                    </a:schemeClr>
                  </a:glow>
                </a:effectLst>
              </a:rPr>
              <a:t>תורת ההגה</a:t>
            </a:r>
            <a:endParaRPr lang="he-IL" sz="3200" b="1" cap="none" spc="50" dirty="0">
              <a:ln w="9525" cmpd="sng">
                <a:solidFill>
                  <a:schemeClr val="accent1"/>
                </a:solidFill>
                <a:prstDash val="solid"/>
              </a:ln>
              <a:solidFill>
                <a:srgbClr val="FF0000"/>
              </a:solidFill>
              <a:effectLst>
                <a:glow rad="38100">
                  <a:schemeClr val="accent1">
                    <a:alpha val="40000"/>
                  </a:schemeClr>
                </a:glow>
              </a:effectLst>
            </a:endParaRPr>
          </a:p>
        </p:txBody>
      </p:sp>
      <p:sp>
        <p:nvSpPr>
          <p:cNvPr id="37" name="מלבן 36"/>
          <p:cNvSpPr/>
          <p:nvPr/>
        </p:nvSpPr>
        <p:spPr>
          <a:xfrm>
            <a:off x="6098344" y="4815250"/>
            <a:ext cx="2646879" cy="1077218"/>
          </a:xfrm>
          <a:prstGeom prst="rect">
            <a:avLst/>
          </a:prstGeom>
          <a:noFill/>
        </p:spPr>
        <p:txBody>
          <a:bodyPr wrap="none" lIns="91440" tIns="45720" rIns="91440" bIns="45720">
            <a:spAutoFit/>
          </a:bodyPr>
          <a:lstStyle/>
          <a:p>
            <a:pPr algn="ctr"/>
            <a:r>
              <a:rPr lang="he-IL" sz="3200" b="1" cap="none" spc="50" dirty="0">
                <a:ln w="9525" cmpd="sng">
                  <a:solidFill>
                    <a:schemeClr val="accent1"/>
                  </a:solidFill>
                  <a:prstDash val="solid"/>
                </a:ln>
                <a:solidFill>
                  <a:srgbClr val="7030A0"/>
                </a:solidFill>
                <a:effectLst>
                  <a:glow rad="38100">
                    <a:schemeClr val="accent1">
                      <a:alpha val="40000"/>
                    </a:schemeClr>
                  </a:glow>
                </a:effectLst>
              </a:rPr>
              <a:t>ענף שני :</a:t>
            </a:r>
          </a:p>
          <a:p>
            <a:pPr algn="ctr"/>
            <a:r>
              <a:rPr lang="he-IL" sz="3200" b="1" spc="50" dirty="0">
                <a:ln w="9525" cmpd="sng">
                  <a:solidFill>
                    <a:schemeClr val="accent1"/>
                  </a:solidFill>
                  <a:prstDash val="solid"/>
                </a:ln>
                <a:solidFill>
                  <a:srgbClr val="7030A0"/>
                </a:solidFill>
                <a:effectLst>
                  <a:glow rad="38100">
                    <a:schemeClr val="accent1">
                      <a:alpha val="40000"/>
                    </a:schemeClr>
                  </a:glow>
                </a:effectLst>
              </a:rPr>
              <a:t>תורת הצורות</a:t>
            </a:r>
            <a:endParaRPr lang="he-IL" sz="3200" b="1" cap="none" spc="50" dirty="0">
              <a:ln w="9525" cmpd="sng">
                <a:solidFill>
                  <a:schemeClr val="accent1"/>
                </a:solidFill>
                <a:prstDash val="solid"/>
              </a:ln>
              <a:solidFill>
                <a:srgbClr val="7030A0"/>
              </a:solidFill>
              <a:effectLst>
                <a:glow rad="38100">
                  <a:schemeClr val="accent1">
                    <a:alpha val="40000"/>
                  </a:schemeClr>
                </a:glow>
              </a:effectLst>
            </a:endParaRPr>
          </a:p>
        </p:txBody>
      </p:sp>
      <p:sp>
        <p:nvSpPr>
          <p:cNvPr id="38" name="מלבן 37"/>
          <p:cNvSpPr/>
          <p:nvPr/>
        </p:nvSpPr>
        <p:spPr>
          <a:xfrm>
            <a:off x="3117385" y="4815250"/>
            <a:ext cx="2802370" cy="1077218"/>
          </a:xfrm>
          <a:prstGeom prst="rect">
            <a:avLst/>
          </a:prstGeom>
          <a:noFill/>
        </p:spPr>
        <p:txBody>
          <a:bodyPr wrap="none" lIns="91440" tIns="45720" rIns="91440" bIns="45720">
            <a:spAutoFit/>
          </a:bodyPr>
          <a:lstStyle/>
          <a:p>
            <a:pPr algn="ctr"/>
            <a:r>
              <a:rPr lang="he-IL" sz="3200" b="1" cap="none" spc="50" dirty="0">
                <a:ln w="9525" cmpd="sng">
                  <a:solidFill>
                    <a:schemeClr val="accent1"/>
                  </a:solidFill>
                  <a:prstDash val="solid"/>
                </a:ln>
                <a:solidFill>
                  <a:schemeClr val="accent2"/>
                </a:solidFill>
                <a:effectLst>
                  <a:glow rad="38100">
                    <a:schemeClr val="accent1">
                      <a:alpha val="40000"/>
                    </a:schemeClr>
                  </a:glow>
                </a:effectLst>
              </a:rPr>
              <a:t>ענף שלישי :</a:t>
            </a:r>
          </a:p>
          <a:p>
            <a:pPr algn="ctr"/>
            <a:r>
              <a:rPr lang="he-IL" sz="3200" b="1" spc="50" dirty="0">
                <a:ln w="9525" cmpd="sng">
                  <a:solidFill>
                    <a:schemeClr val="accent1"/>
                  </a:solidFill>
                  <a:prstDash val="solid"/>
                </a:ln>
                <a:solidFill>
                  <a:schemeClr val="accent2"/>
                </a:solidFill>
                <a:effectLst>
                  <a:glow rad="38100">
                    <a:schemeClr val="accent1">
                      <a:alpha val="40000"/>
                    </a:schemeClr>
                  </a:glow>
                </a:effectLst>
              </a:rPr>
              <a:t>תורת התחביר</a:t>
            </a:r>
            <a:endParaRPr lang="he-IL" sz="3200" b="1" cap="none" spc="50" dirty="0">
              <a:ln w="9525" cmpd="sng">
                <a:solidFill>
                  <a:schemeClr val="accent1"/>
                </a:solidFill>
                <a:prstDash val="solid"/>
              </a:ln>
              <a:solidFill>
                <a:schemeClr val="accent2"/>
              </a:solidFill>
              <a:effectLst>
                <a:glow rad="38100">
                  <a:schemeClr val="accent1">
                    <a:alpha val="40000"/>
                  </a:schemeClr>
                </a:glow>
              </a:effectLst>
            </a:endParaRPr>
          </a:p>
        </p:txBody>
      </p:sp>
      <p:sp>
        <p:nvSpPr>
          <p:cNvPr id="40" name="מלבן 39"/>
          <p:cNvSpPr/>
          <p:nvPr/>
        </p:nvSpPr>
        <p:spPr>
          <a:xfrm>
            <a:off x="627023" y="4805371"/>
            <a:ext cx="2324675" cy="1077218"/>
          </a:xfrm>
          <a:prstGeom prst="rect">
            <a:avLst/>
          </a:prstGeom>
          <a:noFill/>
        </p:spPr>
        <p:txBody>
          <a:bodyPr wrap="none" lIns="91440" tIns="45720" rIns="91440" bIns="45720">
            <a:spAutoFit/>
          </a:bodyPr>
          <a:lstStyle/>
          <a:p>
            <a:pPr algn="ctr"/>
            <a:r>
              <a:rPr lang="he-IL" sz="3200" b="1" cap="none" spc="50" dirty="0">
                <a:ln w="9525" cmpd="sng">
                  <a:solidFill>
                    <a:schemeClr val="accent1"/>
                  </a:solidFill>
                  <a:prstDash val="solid"/>
                </a:ln>
                <a:solidFill>
                  <a:srgbClr val="00B050"/>
                </a:solidFill>
                <a:effectLst>
                  <a:glow rad="38100">
                    <a:schemeClr val="accent1">
                      <a:alpha val="40000"/>
                    </a:schemeClr>
                  </a:glow>
                </a:effectLst>
              </a:rPr>
              <a:t>ענף רביעי :</a:t>
            </a:r>
          </a:p>
          <a:p>
            <a:pPr algn="ctr"/>
            <a:r>
              <a:rPr lang="he-IL" sz="3200" b="1" spc="50" dirty="0">
                <a:ln w="9525" cmpd="sng">
                  <a:solidFill>
                    <a:schemeClr val="accent1"/>
                  </a:solidFill>
                  <a:prstDash val="solid"/>
                </a:ln>
                <a:solidFill>
                  <a:srgbClr val="00B050"/>
                </a:solidFill>
                <a:effectLst>
                  <a:glow rad="38100">
                    <a:schemeClr val="accent1">
                      <a:alpha val="40000"/>
                    </a:schemeClr>
                  </a:glow>
                </a:effectLst>
              </a:rPr>
              <a:t>תורת השיח</a:t>
            </a:r>
            <a:endParaRPr lang="he-IL" sz="3200" b="1" cap="none" spc="50" dirty="0">
              <a:ln w="9525" cmpd="sng">
                <a:solidFill>
                  <a:schemeClr val="accent1"/>
                </a:solidFill>
                <a:prstDash val="solid"/>
              </a:ln>
              <a:solidFill>
                <a:srgbClr val="00B050"/>
              </a:solidFill>
              <a:effectLst>
                <a:glow rad="38100">
                  <a:schemeClr val="accent1">
                    <a:alpha val="40000"/>
                  </a:schemeClr>
                </a:glow>
              </a:effectLst>
            </a:endParaRPr>
          </a:p>
        </p:txBody>
      </p:sp>
    </p:spTree>
    <p:extLst>
      <p:ext uri="{BB962C8B-B14F-4D97-AF65-F5344CB8AC3E}">
        <p14:creationId xmlns:p14="http://schemas.microsoft.com/office/powerpoint/2010/main" val="1321026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down)">
                                      <p:cBhvr>
                                        <p:cTn id="19" dur="500"/>
                                        <p:tgtEl>
                                          <p:spTgt spid="29"/>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cBhvr>
                                        <p:cTn id="24" dur="500" fill="hold"/>
                                        <p:tgtEl>
                                          <p:spTgt spid="36"/>
                                        </p:tgtEl>
                                        <p:attrNameLst>
                                          <p:attrName>ppt_w</p:attrName>
                                        </p:attrNameLst>
                                      </p:cBhvr>
                                      <p:tavLst>
                                        <p:tav tm="0">
                                          <p:val>
                                            <p:fltVal val="0"/>
                                          </p:val>
                                        </p:tav>
                                        <p:tav tm="100000">
                                          <p:val>
                                            <p:strVal val="#ppt_w"/>
                                          </p:val>
                                        </p:tav>
                                      </p:tavLst>
                                    </p:anim>
                                    <p:anim calcmode="lin" valueType="num">
                                      <p:cBhvr>
                                        <p:cTn id="25" dur="500" fill="hold"/>
                                        <p:tgtEl>
                                          <p:spTgt spid="36"/>
                                        </p:tgtEl>
                                        <p:attrNameLst>
                                          <p:attrName>ppt_h</p:attrName>
                                        </p:attrNameLst>
                                      </p:cBhvr>
                                      <p:tavLst>
                                        <p:tav tm="0">
                                          <p:val>
                                            <p:fltVal val="0"/>
                                          </p:val>
                                        </p:tav>
                                        <p:tav tm="100000">
                                          <p:val>
                                            <p:strVal val="#ppt_h"/>
                                          </p:val>
                                        </p:tav>
                                      </p:tavLst>
                                    </p:anim>
                                    <p:animEffect transition="in" filter="fade">
                                      <p:cBhvr>
                                        <p:cTn id="26" dur="500"/>
                                        <p:tgtEl>
                                          <p:spTgt spid="36"/>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down)">
                                      <p:cBhvr>
                                        <p:cTn id="31" dur="500"/>
                                        <p:tgtEl>
                                          <p:spTgt spid="24"/>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37"/>
                                        </p:tgtEl>
                                        <p:attrNameLst>
                                          <p:attrName>style.visibility</p:attrName>
                                        </p:attrNameLst>
                                      </p:cBhvr>
                                      <p:to>
                                        <p:strVal val="visible"/>
                                      </p:to>
                                    </p:set>
                                    <p:anim calcmode="lin" valueType="num">
                                      <p:cBhvr>
                                        <p:cTn id="36" dur="500" fill="hold"/>
                                        <p:tgtEl>
                                          <p:spTgt spid="37"/>
                                        </p:tgtEl>
                                        <p:attrNameLst>
                                          <p:attrName>ppt_w</p:attrName>
                                        </p:attrNameLst>
                                      </p:cBhvr>
                                      <p:tavLst>
                                        <p:tav tm="0">
                                          <p:val>
                                            <p:fltVal val="0"/>
                                          </p:val>
                                        </p:tav>
                                        <p:tav tm="100000">
                                          <p:val>
                                            <p:strVal val="#ppt_w"/>
                                          </p:val>
                                        </p:tav>
                                      </p:tavLst>
                                    </p:anim>
                                    <p:anim calcmode="lin" valueType="num">
                                      <p:cBhvr>
                                        <p:cTn id="37" dur="500" fill="hold"/>
                                        <p:tgtEl>
                                          <p:spTgt spid="37"/>
                                        </p:tgtEl>
                                        <p:attrNameLst>
                                          <p:attrName>ppt_h</p:attrName>
                                        </p:attrNameLst>
                                      </p:cBhvr>
                                      <p:tavLst>
                                        <p:tav tm="0">
                                          <p:val>
                                            <p:fltVal val="0"/>
                                          </p:val>
                                        </p:tav>
                                        <p:tav tm="100000">
                                          <p:val>
                                            <p:strVal val="#ppt_h"/>
                                          </p:val>
                                        </p:tav>
                                      </p:tavLst>
                                    </p:anim>
                                    <p:animEffect transition="in" filter="fade">
                                      <p:cBhvr>
                                        <p:cTn id="38" dur="500"/>
                                        <p:tgtEl>
                                          <p:spTgt spid="3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wipe(down)">
                                      <p:cBhvr>
                                        <p:cTn id="43" dur="500"/>
                                        <p:tgtEl>
                                          <p:spTgt spid="26"/>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38"/>
                                        </p:tgtEl>
                                        <p:attrNameLst>
                                          <p:attrName>style.visibility</p:attrName>
                                        </p:attrNameLst>
                                      </p:cBhvr>
                                      <p:to>
                                        <p:strVal val="visible"/>
                                      </p:to>
                                    </p:set>
                                    <p:anim calcmode="lin" valueType="num">
                                      <p:cBhvr>
                                        <p:cTn id="48" dur="500" fill="hold"/>
                                        <p:tgtEl>
                                          <p:spTgt spid="38"/>
                                        </p:tgtEl>
                                        <p:attrNameLst>
                                          <p:attrName>ppt_w</p:attrName>
                                        </p:attrNameLst>
                                      </p:cBhvr>
                                      <p:tavLst>
                                        <p:tav tm="0">
                                          <p:val>
                                            <p:fltVal val="0"/>
                                          </p:val>
                                        </p:tav>
                                        <p:tav tm="100000">
                                          <p:val>
                                            <p:strVal val="#ppt_w"/>
                                          </p:val>
                                        </p:tav>
                                      </p:tavLst>
                                    </p:anim>
                                    <p:anim calcmode="lin" valueType="num">
                                      <p:cBhvr>
                                        <p:cTn id="49" dur="500" fill="hold"/>
                                        <p:tgtEl>
                                          <p:spTgt spid="38"/>
                                        </p:tgtEl>
                                        <p:attrNameLst>
                                          <p:attrName>ppt_h</p:attrName>
                                        </p:attrNameLst>
                                      </p:cBhvr>
                                      <p:tavLst>
                                        <p:tav tm="0">
                                          <p:val>
                                            <p:fltVal val="0"/>
                                          </p:val>
                                        </p:tav>
                                        <p:tav tm="100000">
                                          <p:val>
                                            <p:strVal val="#ppt_h"/>
                                          </p:val>
                                        </p:tav>
                                      </p:tavLst>
                                    </p:anim>
                                    <p:animEffect transition="in" filter="fade">
                                      <p:cBhvr>
                                        <p:cTn id="50" dur="500"/>
                                        <p:tgtEl>
                                          <p:spTgt spid="38"/>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wipe(down)">
                                      <p:cBhvr>
                                        <p:cTn id="55" dur="500"/>
                                        <p:tgtEl>
                                          <p:spTgt spid="31"/>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grpId="0" nodeType="clickEffect">
                                  <p:stCondLst>
                                    <p:cond delay="0"/>
                                  </p:stCondLst>
                                  <p:childTnLst>
                                    <p:set>
                                      <p:cBhvr>
                                        <p:cTn id="59" dur="1" fill="hold">
                                          <p:stCondLst>
                                            <p:cond delay="0"/>
                                          </p:stCondLst>
                                        </p:cTn>
                                        <p:tgtEl>
                                          <p:spTgt spid="40"/>
                                        </p:tgtEl>
                                        <p:attrNameLst>
                                          <p:attrName>style.visibility</p:attrName>
                                        </p:attrNameLst>
                                      </p:cBhvr>
                                      <p:to>
                                        <p:strVal val="visible"/>
                                      </p:to>
                                    </p:set>
                                    <p:anim calcmode="lin" valueType="num">
                                      <p:cBhvr>
                                        <p:cTn id="60" dur="500" fill="hold"/>
                                        <p:tgtEl>
                                          <p:spTgt spid="40"/>
                                        </p:tgtEl>
                                        <p:attrNameLst>
                                          <p:attrName>ppt_w</p:attrName>
                                        </p:attrNameLst>
                                      </p:cBhvr>
                                      <p:tavLst>
                                        <p:tav tm="0">
                                          <p:val>
                                            <p:fltVal val="0"/>
                                          </p:val>
                                        </p:tav>
                                        <p:tav tm="100000">
                                          <p:val>
                                            <p:strVal val="#ppt_w"/>
                                          </p:val>
                                        </p:tav>
                                      </p:tavLst>
                                    </p:anim>
                                    <p:anim calcmode="lin" valueType="num">
                                      <p:cBhvr>
                                        <p:cTn id="61" dur="500" fill="hold"/>
                                        <p:tgtEl>
                                          <p:spTgt spid="40"/>
                                        </p:tgtEl>
                                        <p:attrNameLst>
                                          <p:attrName>ppt_h</p:attrName>
                                        </p:attrNameLst>
                                      </p:cBhvr>
                                      <p:tavLst>
                                        <p:tav tm="0">
                                          <p:val>
                                            <p:fltVal val="0"/>
                                          </p:val>
                                        </p:tav>
                                        <p:tav tm="100000">
                                          <p:val>
                                            <p:strVal val="#ppt_h"/>
                                          </p:val>
                                        </p:tav>
                                      </p:tavLst>
                                    </p:anim>
                                    <p:animEffect transition="in" filter="fade">
                                      <p:cBhvr>
                                        <p:cTn id="6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36" grpId="0"/>
      <p:bldP spid="37" grpId="0"/>
      <p:bldP spid="38" grpId="0"/>
      <p:bldP spid="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139117" y="259303"/>
            <a:ext cx="4132863" cy="1015663"/>
          </a:xfrm>
          <a:prstGeom prst="rect">
            <a:avLst/>
          </a:prstGeom>
          <a:noFill/>
        </p:spPr>
        <p:txBody>
          <a:bodyPr wrap="none" lIns="91440" tIns="45720" rIns="91440" bIns="45720">
            <a:spAutoFit/>
          </a:bodyPr>
          <a:lstStyle/>
          <a:p>
            <a:pPr algn="ctr"/>
            <a:r>
              <a:rPr lang="he-IL" sz="6000" b="1" spc="50" dirty="0">
                <a:ln w="9525" cmpd="sng">
                  <a:solidFill>
                    <a:schemeClr val="accent1"/>
                  </a:solidFill>
                  <a:prstDash val="solid"/>
                </a:ln>
                <a:solidFill>
                  <a:srgbClr val="FF0000"/>
                </a:solidFill>
                <a:effectLst>
                  <a:glow rad="38100">
                    <a:schemeClr val="accent1">
                      <a:alpha val="40000"/>
                    </a:schemeClr>
                  </a:glow>
                </a:effectLst>
              </a:rPr>
              <a:t>תורת ההגה</a:t>
            </a:r>
            <a:endParaRPr lang="he-IL" sz="6000" b="1" cap="none" spc="50" dirty="0">
              <a:ln w="9525" cmpd="sng">
                <a:solidFill>
                  <a:schemeClr val="accent1"/>
                </a:solidFill>
                <a:prstDash val="solid"/>
              </a:ln>
              <a:solidFill>
                <a:srgbClr val="FF0000"/>
              </a:solidFill>
              <a:effectLst>
                <a:glow rad="38100">
                  <a:schemeClr val="accent1">
                    <a:alpha val="40000"/>
                  </a:schemeClr>
                </a:glow>
              </a:effectLst>
            </a:endParaRPr>
          </a:p>
        </p:txBody>
      </p:sp>
      <p:sp>
        <p:nvSpPr>
          <p:cNvPr id="3" name="מלבן 2"/>
          <p:cNvSpPr/>
          <p:nvPr/>
        </p:nvSpPr>
        <p:spPr>
          <a:xfrm>
            <a:off x="28438" y="2085279"/>
            <a:ext cx="11872900" cy="1754326"/>
          </a:xfrm>
          <a:prstGeom prst="rect">
            <a:avLst/>
          </a:prstGeom>
          <a:noFill/>
        </p:spPr>
        <p:txBody>
          <a:bodyPr wrap="square" lIns="91440" tIns="45720" rIns="91440" bIns="45720">
            <a:spAutoFit/>
          </a:bodyPr>
          <a:lstStyle/>
          <a:p>
            <a:pPr algn="r"/>
            <a:r>
              <a:rPr lang="he-IL" sz="5400" b="1" cap="none" spc="50" dirty="0">
                <a:ln w="9525" cmpd="sng">
                  <a:solidFill>
                    <a:schemeClr val="accent1"/>
                  </a:solidFill>
                  <a:prstDash val="solid"/>
                </a:ln>
                <a:solidFill>
                  <a:srgbClr val="C00000"/>
                </a:solidFill>
                <a:effectLst>
                  <a:glow rad="38100">
                    <a:schemeClr val="accent1">
                      <a:alpha val="40000"/>
                    </a:schemeClr>
                  </a:glow>
                </a:effectLst>
              </a:rPr>
              <a:t>תורת ההגה עוסקת בצלילים ובקולות שאנו משמיעים וקולטים.</a:t>
            </a:r>
          </a:p>
        </p:txBody>
      </p:sp>
      <p:sp>
        <p:nvSpPr>
          <p:cNvPr id="4" name="מלבן 3"/>
          <p:cNvSpPr/>
          <p:nvPr/>
        </p:nvSpPr>
        <p:spPr>
          <a:xfrm>
            <a:off x="723278" y="4547765"/>
            <a:ext cx="11178060"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C00000"/>
                </a:solidFill>
                <a:effectLst>
                  <a:glow rad="38100">
                    <a:schemeClr val="accent1">
                      <a:alpha val="40000"/>
                    </a:schemeClr>
                  </a:glow>
                </a:effectLst>
              </a:rPr>
              <a:t>הגה הוא הסימן הלשוני הקטן ביותר.</a:t>
            </a:r>
          </a:p>
        </p:txBody>
      </p:sp>
    </p:spTree>
    <p:extLst>
      <p:ext uri="{BB962C8B-B14F-4D97-AF65-F5344CB8AC3E}">
        <p14:creationId xmlns:p14="http://schemas.microsoft.com/office/powerpoint/2010/main" val="363626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gtEl>
                                        <p:attrNameLst>
                                          <p:attrName>ppt_y</p:attrName>
                                        </p:attrNameLst>
                                      </p:cBhvr>
                                      <p:tavLst>
                                        <p:tav tm="0">
                                          <p:val>
                                            <p:strVal val="#ppt_y"/>
                                          </p:val>
                                        </p:tav>
                                        <p:tav tm="100000">
                                          <p:val>
                                            <p:strVal val="#ppt_y"/>
                                          </p:val>
                                        </p:tav>
                                      </p:tavLst>
                                    </p:anim>
                                    <p:anim calcmode="lin" valueType="num">
                                      <p:cBhvr>
                                        <p:cTn id="14"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4"/>
                                        </p:tgtEl>
                                        <p:attrNameLst>
                                          <p:attrName>ppt_y</p:attrName>
                                        </p:attrNameLst>
                                      </p:cBhvr>
                                      <p:tavLst>
                                        <p:tav tm="0">
                                          <p:val>
                                            <p:strVal val="#ppt_y"/>
                                          </p:val>
                                        </p:tav>
                                        <p:tav tm="100000">
                                          <p:val>
                                            <p:strVal val="#ppt_y"/>
                                          </p:val>
                                        </p:tav>
                                      </p:tavLst>
                                    </p:anim>
                                    <p:anim calcmode="lin" valueType="num">
                                      <p:cBhvr>
                                        <p:cTn id="23"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5185114" y="421076"/>
            <a:ext cx="1399742" cy="923330"/>
          </a:xfrm>
          <a:prstGeom prst="rect">
            <a:avLst/>
          </a:prstGeom>
          <a:noFill/>
        </p:spPr>
        <p:txBody>
          <a:bodyPr wrap="none" lIns="91440" tIns="45720" rIns="91440" bIns="45720">
            <a:spAutoFit/>
          </a:bodyPr>
          <a:lstStyle/>
          <a:p>
            <a:pPr algn="ctr"/>
            <a:r>
              <a:rPr lang="he-IL"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הגה</a:t>
            </a:r>
          </a:p>
        </p:txBody>
      </p:sp>
      <p:cxnSp>
        <p:nvCxnSpPr>
          <p:cNvPr id="4" name="מחבר חץ ישר 3"/>
          <p:cNvCxnSpPr/>
          <p:nvPr/>
        </p:nvCxnSpPr>
        <p:spPr>
          <a:xfrm>
            <a:off x="6119446" y="1344406"/>
            <a:ext cx="309489" cy="470319"/>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 name="מחבר חץ ישר 5"/>
          <p:cNvCxnSpPr/>
          <p:nvPr/>
        </p:nvCxnSpPr>
        <p:spPr>
          <a:xfrm flipH="1">
            <a:off x="5430129" y="1316270"/>
            <a:ext cx="281359" cy="498455"/>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9" name="מלבן 18"/>
          <p:cNvSpPr/>
          <p:nvPr/>
        </p:nvSpPr>
        <p:spPr>
          <a:xfrm>
            <a:off x="6006598" y="1767384"/>
            <a:ext cx="1669047" cy="830997"/>
          </a:xfrm>
          <a:prstGeom prst="rect">
            <a:avLst/>
          </a:prstGeom>
          <a:noFill/>
        </p:spPr>
        <p:txBody>
          <a:bodyPr wrap="none" lIns="91440" tIns="45720" rIns="91440" bIns="45720">
            <a:spAutoFit/>
          </a:bodyPr>
          <a:lstStyle/>
          <a:p>
            <a:pPr algn="ctr"/>
            <a:r>
              <a:rPr lang="he-IL" sz="4800" b="1" cap="none" spc="50" dirty="0">
                <a:ln w="9525" cmpd="sng">
                  <a:solidFill>
                    <a:schemeClr val="accent1"/>
                  </a:solidFill>
                  <a:prstDash val="solid"/>
                </a:ln>
                <a:solidFill>
                  <a:srgbClr val="FF0000"/>
                </a:solidFill>
                <a:effectLst>
                  <a:glow rad="38100">
                    <a:schemeClr val="accent1">
                      <a:alpha val="40000"/>
                    </a:schemeClr>
                  </a:glow>
                </a:effectLst>
              </a:rPr>
              <a:t>עיצור</a:t>
            </a:r>
          </a:p>
        </p:txBody>
      </p:sp>
      <p:sp>
        <p:nvSpPr>
          <p:cNvPr id="20" name="מלבן 19"/>
          <p:cNvSpPr/>
          <p:nvPr/>
        </p:nvSpPr>
        <p:spPr>
          <a:xfrm>
            <a:off x="3926300" y="1767384"/>
            <a:ext cx="1927131" cy="830997"/>
          </a:xfrm>
          <a:prstGeom prst="rect">
            <a:avLst/>
          </a:prstGeom>
          <a:noFill/>
        </p:spPr>
        <p:txBody>
          <a:bodyPr wrap="none" lIns="91440" tIns="45720" rIns="91440" bIns="45720">
            <a:spAutoFit/>
          </a:bodyPr>
          <a:lstStyle/>
          <a:p>
            <a:pPr algn="ctr"/>
            <a:r>
              <a:rPr lang="he-IL" sz="4800" b="1" cap="none" spc="50" dirty="0">
                <a:ln w="9525" cmpd="sng">
                  <a:solidFill>
                    <a:schemeClr val="accent1"/>
                  </a:solidFill>
                  <a:prstDash val="solid"/>
                </a:ln>
                <a:solidFill>
                  <a:srgbClr val="FF0000"/>
                </a:solidFill>
                <a:effectLst>
                  <a:glow rad="38100">
                    <a:schemeClr val="accent1">
                      <a:alpha val="40000"/>
                    </a:schemeClr>
                  </a:glow>
                </a:effectLst>
              </a:rPr>
              <a:t>תנועה</a:t>
            </a:r>
          </a:p>
        </p:txBody>
      </p:sp>
      <p:sp>
        <p:nvSpPr>
          <p:cNvPr id="21" name="מלבן 20"/>
          <p:cNvSpPr/>
          <p:nvPr/>
        </p:nvSpPr>
        <p:spPr>
          <a:xfrm>
            <a:off x="8899728" y="2796276"/>
            <a:ext cx="2635657"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C00000"/>
                </a:solidFill>
                <a:effectLst>
                  <a:glow rad="38100">
                    <a:schemeClr val="accent1">
                      <a:alpha val="40000"/>
                    </a:schemeClr>
                  </a:glow>
                </a:effectLst>
              </a:rPr>
              <a:t>דוגמא : </a:t>
            </a:r>
          </a:p>
        </p:txBody>
      </p:sp>
      <p:sp>
        <p:nvSpPr>
          <p:cNvPr id="22" name="מלבן 21"/>
          <p:cNvSpPr/>
          <p:nvPr/>
        </p:nvSpPr>
        <p:spPr>
          <a:xfrm>
            <a:off x="7148859" y="2796276"/>
            <a:ext cx="1620958" cy="923330"/>
          </a:xfrm>
          <a:prstGeom prst="rect">
            <a:avLst/>
          </a:prstGeom>
          <a:noFill/>
        </p:spPr>
        <p:txBody>
          <a:bodyPr wrap="none" lIns="91440" tIns="45720" rIns="91440" bIns="45720">
            <a:spAutoFit/>
          </a:bodyPr>
          <a:lstStyle/>
          <a:p>
            <a:pPr algn="ctr"/>
            <a:r>
              <a:rPr lang="he-IL" sz="5400" b="1" dirty="0">
                <a:ln w="22225">
                  <a:solidFill>
                    <a:schemeClr val="accent2"/>
                  </a:solidFill>
                  <a:prstDash val="solid"/>
                </a:ln>
                <a:solidFill>
                  <a:schemeClr val="accent2">
                    <a:lumMod val="40000"/>
                    <a:lumOff val="60000"/>
                  </a:schemeClr>
                </a:solidFill>
              </a:rPr>
              <a:t>נכנס</a:t>
            </a:r>
          </a:p>
        </p:txBody>
      </p:sp>
      <p:sp>
        <p:nvSpPr>
          <p:cNvPr id="23" name="תרשים זרימה: מחבר 22"/>
          <p:cNvSpPr/>
          <p:nvPr/>
        </p:nvSpPr>
        <p:spPr>
          <a:xfrm flipH="1">
            <a:off x="8482819" y="3637419"/>
            <a:ext cx="59792"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4800" dirty="0"/>
          </a:p>
        </p:txBody>
      </p:sp>
      <p:sp>
        <p:nvSpPr>
          <p:cNvPr id="24" name="תרשים זרימה: מחבר 23"/>
          <p:cNvSpPr/>
          <p:nvPr/>
        </p:nvSpPr>
        <p:spPr>
          <a:xfrm flipH="1">
            <a:off x="8142844" y="3649139"/>
            <a:ext cx="59792"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5" name="תרשים זרימה: מחבר 24"/>
          <p:cNvSpPr/>
          <p:nvPr/>
        </p:nvSpPr>
        <p:spPr>
          <a:xfrm flipH="1">
            <a:off x="8145187" y="3806235"/>
            <a:ext cx="59792"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מלבן 25"/>
          <p:cNvSpPr/>
          <p:nvPr/>
        </p:nvSpPr>
        <p:spPr>
          <a:xfrm>
            <a:off x="7616532" y="3161686"/>
            <a:ext cx="461985" cy="923330"/>
          </a:xfrm>
          <a:prstGeom prst="rect">
            <a:avLst/>
          </a:prstGeom>
          <a:noFill/>
        </p:spPr>
        <p:txBody>
          <a:bodyPr wrap="none" lIns="91440" tIns="45720" rIns="91440" bIns="45720">
            <a:spAutoFit/>
          </a:bodyPr>
          <a:lstStyle/>
          <a:p>
            <a:pPr algn="ctr"/>
            <a:r>
              <a:rPr lang="he-IL" sz="5400" b="0" cap="none" spc="0" dirty="0">
                <a:ln w="0"/>
                <a:solidFill>
                  <a:schemeClr val="accent1"/>
                </a:solidFill>
                <a:effectLst>
                  <a:outerShdw blurRad="38100" dist="25400" dir="5400000" algn="ctr" rotWithShape="0">
                    <a:srgbClr val="6E747A">
                      <a:alpha val="43000"/>
                    </a:srgbClr>
                  </a:outerShdw>
                </a:effectLst>
              </a:rPr>
              <a:t>-</a:t>
            </a:r>
          </a:p>
        </p:txBody>
      </p:sp>
      <p:sp>
        <p:nvSpPr>
          <p:cNvPr id="5" name="מלבן 4"/>
          <p:cNvSpPr/>
          <p:nvPr/>
        </p:nvSpPr>
        <p:spPr>
          <a:xfrm>
            <a:off x="6671166" y="3957028"/>
            <a:ext cx="2098651" cy="707886"/>
          </a:xfrm>
          <a:prstGeom prst="rect">
            <a:avLst/>
          </a:prstGeom>
          <a:noFill/>
        </p:spPr>
        <p:txBody>
          <a:bodyPr wrap="none" lIns="91440" tIns="45720" rIns="91440" bIns="45720">
            <a:spAutoFit/>
          </a:bodyPr>
          <a:lstStyle/>
          <a:p>
            <a:pPr algn="ctr"/>
            <a:r>
              <a:rPr lang="he-IL" sz="4000" b="1" cap="none" spc="0" dirty="0">
                <a:ln w="22225">
                  <a:solidFill>
                    <a:schemeClr val="accent2"/>
                  </a:solidFill>
                  <a:prstDash val="solid"/>
                </a:ln>
                <a:solidFill>
                  <a:schemeClr val="accent2">
                    <a:lumMod val="40000"/>
                    <a:lumOff val="60000"/>
                  </a:schemeClr>
                </a:solidFill>
                <a:effectLst/>
              </a:rPr>
              <a:t>נ - עיצור</a:t>
            </a:r>
          </a:p>
        </p:txBody>
      </p:sp>
      <p:sp>
        <p:nvSpPr>
          <p:cNvPr id="7" name="מלבן 6"/>
          <p:cNvSpPr/>
          <p:nvPr/>
        </p:nvSpPr>
        <p:spPr>
          <a:xfrm>
            <a:off x="6592618" y="4504984"/>
            <a:ext cx="2177199" cy="707886"/>
          </a:xfrm>
          <a:prstGeom prst="rect">
            <a:avLst/>
          </a:prstGeom>
          <a:noFill/>
        </p:spPr>
        <p:txBody>
          <a:bodyPr wrap="none" lIns="91440" tIns="45720" rIns="91440" bIns="45720">
            <a:spAutoFit/>
          </a:bodyPr>
          <a:lstStyle/>
          <a:p>
            <a:pPr algn="ctr"/>
            <a:r>
              <a:rPr lang="he-IL" sz="4000" b="1" dirty="0">
                <a:ln w="22225">
                  <a:solidFill>
                    <a:schemeClr val="accent2"/>
                  </a:solidFill>
                  <a:prstDash val="solid"/>
                </a:ln>
                <a:solidFill>
                  <a:schemeClr val="accent2">
                    <a:lumMod val="40000"/>
                    <a:lumOff val="60000"/>
                  </a:schemeClr>
                </a:solidFill>
              </a:rPr>
              <a:t>כ - עיצור</a:t>
            </a:r>
            <a:endParaRPr lang="he-IL" sz="4000" b="1" cap="none" spc="0" dirty="0">
              <a:ln w="22225">
                <a:solidFill>
                  <a:schemeClr val="accent2"/>
                </a:solidFill>
                <a:prstDash val="solid"/>
              </a:ln>
              <a:solidFill>
                <a:schemeClr val="accent2">
                  <a:lumMod val="40000"/>
                  <a:lumOff val="60000"/>
                </a:schemeClr>
              </a:solidFill>
              <a:effectLst/>
            </a:endParaRPr>
          </a:p>
        </p:txBody>
      </p:sp>
      <p:sp>
        <p:nvSpPr>
          <p:cNvPr id="8" name="מלבן 7"/>
          <p:cNvSpPr/>
          <p:nvPr/>
        </p:nvSpPr>
        <p:spPr>
          <a:xfrm>
            <a:off x="6661028" y="5053505"/>
            <a:ext cx="2098652" cy="707886"/>
          </a:xfrm>
          <a:prstGeom prst="rect">
            <a:avLst/>
          </a:prstGeom>
          <a:noFill/>
        </p:spPr>
        <p:txBody>
          <a:bodyPr wrap="none" lIns="91440" tIns="45720" rIns="91440" bIns="45720">
            <a:spAutoFit/>
          </a:bodyPr>
          <a:lstStyle/>
          <a:p>
            <a:pPr algn="ctr"/>
            <a:r>
              <a:rPr lang="he-IL" sz="4000" b="1" cap="none" spc="0" dirty="0">
                <a:ln w="22225">
                  <a:solidFill>
                    <a:schemeClr val="accent2"/>
                  </a:solidFill>
                  <a:prstDash val="solid"/>
                </a:ln>
                <a:solidFill>
                  <a:schemeClr val="accent2">
                    <a:lumMod val="40000"/>
                    <a:lumOff val="60000"/>
                  </a:schemeClr>
                </a:solidFill>
                <a:effectLst/>
              </a:rPr>
              <a:t>נ - עיצור</a:t>
            </a:r>
          </a:p>
        </p:txBody>
      </p:sp>
      <p:sp>
        <p:nvSpPr>
          <p:cNvPr id="10" name="מלבן 9"/>
          <p:cNvSpPr/>
          <p:nvPr/>
        </p:nvSpPr>
        <p:spPr>
          <a:xfrm>
            <a:off x="6612071" y="5602026"/>
            <a:ext cx="2226892" cy="707886"/>
          </a:xfrm>
          <a:prstGeom prst="rect">
            <a:avLst/>
          </a:prstGeom>
        </p:spPr>
        <p:txBody>
          <a:bodyPr wrap="none">
            <a:spAutoFit/>
          </a:bodyPr>
          <a:lstStyle/>
          <a:p>
            <a:pPr lvl="0" algn="ctr"/>
            <a:r>
              <a:rPr lang="he-IL" sz="4000" b="1" dirty="0">
                <a:ln w="22225">
                  <a:solidFill>
                    <a:srgbClr val="DE7E18"/>
                  </a:solidFill>
                  <a:prstDash val="solid"/>
                </a:ln>
                <a:solidFill>
                  <a:srgbClr val="DE7E18">
                    <a:lumMod val="40000"/>
                    <a:lumOff val="60000"/>
                  </a:srgbClr>
                </a:solidFill>
              </a:rPr>
              <a:t>ס - עיצור</a:t>
            </a:r>
          </a:p>
        </p:txBody>
      </p:sp>
      <p:sp>
        <p:nvSpPr>
          <p:cNvPr id="11" name="מלבן 10"/>
          <p:cNvSpPr/>
          <p:nvPr/>
        </p:nvSpPr>
        <p:spPr>
          <a:xfrm>
            <a:off x="3087294" y="3955097"/>
            <a:ext cx="3092513" cy="707886"/>
          </a:xfrm>
          <a:prstGeom prst="rect">
            <a:avLst/>
          </a:prstGeom>
          <a:noFill/>
        </p:spPr>
        <p:txBody>
          <a:bodyPr wrap="none" lIns="91440" tIns="45720" rIns="91440" bIns="45720">
            <a:spAutoFit/>
          </a:bodyPr>
          <a:lstStyle/>
          <a:p>
            <a:pPr algn="ctr"/>
            <a:r>
              <a:rPr lang="he-IL" sz="4000" b="0" cap="none" spc="0" dirty="0">
                <a:ln w="0"/>
                <a:solidFill>
                  <a:schemeClr val="accent1"/>
                </a:solidFill>
                <a:effectLst>
                  <a:outerShdw blurRad="38100" dist="25400" dir="5400000" algn="ctr" rotWithShape="0">
                    <a:srgbClr val="6E747A">
                      <a:alpha val="43000"/>
                    </a:srgbClr>
                  </a:outerShdw>
                </a:effectLst>
              </a:rPr>
              <a:t>חיריק - תנועה</a:t>
            </a:r>
          </a:p>
        </p:txBody>
      </p:sp>
      <p:sp>
        <p:nvSpPr>
          <p:cNvPr id="27" name="מלבן 26"/>
          <p:cNvSpPr/>
          <p:nvPr/>
        </p:nvSpPr>
        <p:spPr>
          <a:xfrm>
            <a:off x="3232116" y="5057500"/>
            <a:ext cx="2887330" cy="707886"/>
          </a:xfrm>
          <a:prstGeom prst="rect">
            <a:avLst/>
          </a:prstGeom>
          <a:noFill/>
        </p:spPr>
        <p:txBody>
          <a:bodyPr wrap="none" lIns="91440" tIns="45720" rIns="91440" bIns="45720">
            <a:spAutoFit/>
          </a:bodyPr>
          <a:lstStyle/>
          <a:p>
            <a:pPr algn="ctr"/>
            <a:r>
              <a:rPr lang="he-IL" sz="4000" b="0" cap="none" spc="0" dirty="0">
                <a:ln w="0"/>
                <a:solidFill>
                  <a:schemeClr val="accent1"/>
                </a:solidFill>
                <a:effectLst>
                  <a:outerShdw blurRad="38100" dist="25400" dir="5400000" algn="ctr" rotWithShape="0">
                    <a:srgbClr val="6E747A">
                      <a:alpha val="43000"/>
                    </a:srgbClr>
                  </a:outerShdw>
                </a:effectLst>
              </a:rPr>
              <a:t>פתח - תנועה</a:t>
            </a:r>
          </a:p>
        </p:txBody>
      </p:sp>
    </p:spTree>
    <p:extLst>
      <p:ext uri="{BB962C8B-B14F-4D97-AF65-F5344CB8AC3E}">
        <p14:creationId xmlns:p14="http://schemas.microsoft.com/office/powerpoint/2010/main" val="407140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heel(1)">
                                      <p:cBhvr>
                                        <p:cTn id="32" dur="20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p:cTn id="37" dur="500" fill="hold"/>
                                        <p:tgtEl>
                                          <p:spTgt spid="22"/>
                                        </p:tgtEl>
                                        <p:attrNameLst>
                                          <p:attrName>ppt_w</p:attrName>
                                        </p:attrNameLst>
                                      </p:cBhvr>
                                      <p:tavLst>
                                        <p:tav tm="0">
                                          <p:val>
                                            <p:fltVal val="0"/>
                                          </p:val>
                                        </p:tav>
                                        <p:tav tm="100000">
                                          <p:val>
                                            <p:strVal val="#ppt_w"/>
                                          </p:val>
                                        </p:tav>
                                      </p:tavLst>
                                    </p:anim>
                                    <p:anim calcmode="lin" valueType="num">
                                      <p:cBhvr>
                                        <p:cTn id="38" dur="500" fill="hold"/>
                                        <p:tgtEl>
                                          <p:spTgt spid="22"/>
                                        </p:tgtEl>
                                        <p:attrNameLst>
                                          <p:attrName>ppt_h</p:attrName>
                                        </p:attrNameLst>
                                      </p:cBhvr>
                                      <p:tavLst>
                                        <p:tav tm="0">
                                          <p:val>
                                            <p:fltVal val="0"/>
                                          </p:val>
                                        </p:tav>
                                        <p:tav tm="100000">
                                          <p:val>
                                            <p:strVal val="#ppt_h"/>
                                          </p:val>
                                        </p:tav>
                                      </p:tavLst>
                                    </p:anim>
                                    <p:animEffect transition="in" filter="fade">
                                      <p:cBhvr>
                                        <p:cTn id="39" dur="5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wipe(down)">
                                      <p:cBhvr>
                                        <p:cTn id="44" dur="500"/>
                                        <p:tgtEl>
                                          <p:spTgt spid="23"/>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wipe(down)">
                                      <p:cBhvr>
                                        <p:cTn id="47" dur="500"/>
                                        <p:tgtEl>
                                          <p:spTgt spid="24"/>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wipe(down)">
                                      <p:cBhvr>
                                        <p:cTn id="50" dur="500"/>
                                        <p:tgtEl>
                                          <p:spTgt spid="25"/>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wipe(down)">
                                      <p:cBhvr>
                                        <p:cTn id="53" dur="500"/>
                                        <p:tgtEl>
                                          <p:spTgt spid="26"/>
                                        </p:tgtEl>
                                      </p:cBhvr>
                                    </p:animEffect>
                                  </p:childTnLst>
                                </p:cTn>
                              </p:par>
                            </p:childTnLst>
                          </p:cTn>
                        </p:par>
                      </p:childTnLst>
                    </p:cTn>
                  </p:par>
                  <p:par>
                    <p:cTn id="54" fill="hold">
                      <p:stCondLst>
                        <p:cond delay="indefinite"/>
                      </p:stCondLst>
                      <p:childTnLst>
                        <p:par>
                          <p:cTn id="55" fill="hold">
                            <p:stCondLst>
                              <p:cond delay="0"/>
                            </p:stCondLst>
                            <p:childTnLst>
                              <p:par>
                                <p:cTn id="56" presetID="41" presetClass="entr" presetSubtype="0" fill="hold" grpId="0" nodeType="clickEffect">
                                  <p:stCondLst>
                                    <p:cond delay="0"/>
                                  </p:stCondLst>
                                  <p:iterate type="lt">
                                    <p:tmPct val="10000"/>
                                  </p:iterate>
                                  <p:childTnLst>
                                    <p:set>
                                      <p:cBhvr>
                                        <p:cTn id="57" dur="1" fill="hold">
                                          <p:stCondLst>
                                            <p:cond delay="0"/>
                                          </p:stCondLst>
                                        </p:cTn>
                                        <p:tgtEl>
                                          <p:spTgt spid="5"/>
                                        </p:tgtEl>
                                        <p:attrNameLst>
                                          <p:attrName>style.visibility</p:attrName>
                                        </p:attrNameLst>
                                      </p:cBhvr>
                                      <p:to>
                                        <p:strVal val="visible"/>
                                      </p:to>
                                    </p:set>
                                    <p:anim calcmode="lin" valueType="num">
                                      <p:cBhvr>
                                        <p:cTn id="58"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5"/>
                                        </p:tgtEl>
                                        <p:attrNameLst>
                                          <p:attrName>ppt_y</p:attrName>
                                        </p:attrNameLst>
                                      </p:cBhvr>
                                      <p:tavLst>
                                        <p:tav tm="0">
                                          <p:val>
                                            <p:strVal val="#ppt_y"/>
                                          </p:val>
                                        </p:tav>
                                        <p:tav tm="100000">
                                          <p:val>
                                            <p:strVal val="#ppt_y"/>
                                          </p:val>
                                        </p:tav>
                                      </p:tavLst>
                                    </p:anim>
                                    <p:anim calcmode="lin" valueType="num">
                                      <p:cBhvr>
                                        <p:cTn id="60"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41" presetClass="entr" presetSubtype="0" fill="hold" grpId="0" nodeType="clickEffect">
                                  <p:stCondLst>
                                    <p:cond delay="0"/>
                                  </p:stCondLst>
                                  <p:iterate type="lt">
                                    <p:tmPct val="10000"/>
                                  </p:iterate>
                                  <p:childTnLst>
                                    <p:set>
                                      <p:cBhvr>
                                        <p:cTn id="66" dur="1" fill="hold">
                                          <p:stCondLst>
                                            <p:cond delay="0"/>
                                          </p:stCondLst>
                                        </p:cTn>
                                        <p:tgtEl>
                                          <p:spTgt spid="11"/>
                                        </p:tgtEl>
                                        <p:attrNameLst>
                                          <p:attrName>style.visibility</p:attrName>
                                        </p:attrNameLst>
                                      </p:cBhvr>
                                      <p:to>
                                        <p:strVal val="visible"/>
                                      </p:to>
                                    </p:set>
                                    <p:anim calcmode="lin" valueType="num">
                                      <p:cBhvr>
                                        <p:cTn id="6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68" dur="500" fill="hold"/>
                                        <p:tgtEl>
                                          <p:spTgt spid="11"/>
                                        </p:tgtEl>
                                        <p:attrNameLst>
                                          <p:attrName>ppt_y</p:attrName>
                                        </p:attrNameLst>
                                      </p:cBhvr>
                                      <p:tavLst>
                                        <p:tav tm="0">
                                          <p:val>
                                            <p:strVal val="#ppt_y"/>
                                          </p:val>
                                        </p:tav>
                                        <p:tav tm="100000">
                                          <p:val>
                                            <p:strVal val="#ppt_y"/>
                                          </p:val>
                                        </p:tav>
                                      </p:tavLst>
                                    </p:anim>
                                    <p:anim calcmode="lin" valueType="num">
                                      <p:cBhvr>
                                        <p:cTn id="6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7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71" dur="500" tmFilter="0,0; .5, 1; 1, 1"/>
                                        <p:tgtEl>
                                          <p:spTgt spid="11"/>
                                        </p:tgtEl>
                                      </p:cBhvr>
                                    </p:animEffect>
                                  </p:childTnLst>
                                </p:cTn>
                              </p:par>
                            </p:childTnLst>
                          </p:cTn>
                        </p:par>
                      </p:childTnLst>
                    </p:cTn>
                  </p:par>
                  <p:par>
                    <p:cTn id="72" fill="hold">
                      <p:stCondLst>
                        <p:cond delay="indefinite"/>
                      </p:stCondLst>
                      <p:childTnLst>
                        <p:par>
                          <p:cTn id="73" fill="hold">
                            <p:stCondLst>
                              <p:cond delay="0"/>
                            </p:stCondLst>
                            <p:childTnLst>
                              <p:par>
                                <p:cTn id="74" presetID="41" presetClass="entr" presetSubtype="0" fill="hold" grpId="0" nodeType="clickEffect">
                                  <p:stCondLst>
                                    <p:cond delay="0"/>
                                  </p:stCondLst>
                                  <p:iterate type="lt">
                                    <p:tmPct val="10000"/>
                                  </p:iterate>
                                  <p:childTnLst>
                                    <p:set>
                                      <p:cBhvr>
                                        <p:cTn id="75" dur="1" fill="hold">
                                          <p:stCondLst>
                                            <p:cond delay="0"/>
                                          </p:stCondLst>
                                        </p:cTn>
                                        <p:tgtEl>
                                          <p:spTgt spid="7"/>
                                        </p:tgtEl>
                                        <p:attrNameLst>
                                          <p:attrName>style.visibility</p:attrName>
                                        </p:attrNameLst>
                                      </p:cBhvr>
                                      <p:to>
                                        <p:strVal val="visible"/>
                                      </p:to>
                                    </p:set>
                                    <p:anim calcmode="lin" valueType="num">
                                      <p:cBhvr>
                                        <p:cTn id="76"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77" dur="500" fill="hold"/>
                                        <p:tgtEl>
                                          <p:spTgt spid="7"/>
                                        </p:tgtEl>
                                        <p:attrNameLst>
                                          <p:attrName>ppt_y</p:attrName>
                                        </p:attrNameLst>
                                      </p:cBhvr>
                                      <p:tavLst>
                                        <p:tav tm="0">
                                          <p:val>
                                            <p:strVal val="#ppt_y"/>
                                          </p:val>
                                        </p:tav>
                                        <p:tav tm="100000">
                                          <p:val>
                                            <p:strVal val="#ppt_y"/>
                                          </p:val>
                                        </p:tav>
                                      </p:tavLst>
                                    </p:anim>
                                    <p:anim calcmode="lin" valueType="num">
                                      <p:cBhvr>
                                        <p:cTn id="78"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79"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80" dur="500" tmFilter="0,0; .5, 1; 1, 1"/>
                                        <p:tgtEl>
                                          <p:spTgt spid="7"/>
                                        </p:tgtEl>
                                      </p:cBhvr>
                                    </p:animEffect>
                                  </p:childTnLst>
                                </p:cTn>
                              </p:par>
                            </p:childTnLst>
                          </p:cTn>
                        </p:par>
                      </p:childTnLst>
                    </p:cTn>
                  </p:par>
                  <p:par>
                    <p:cTn id="81" fill="hold">
                      <p:stCondLst>
                        <p:cond delay="indefinite"/>
                      </p:stCondLst>
                      <p:childTnLst>
                        <p:par>
                          <p:cTn id="82" fill="hold">
                            <p:stCondLst>
                              <p:cond delay="0"/>
                            </p:stCondLst>
                            <p:childTnLst>
                              <p:par>
                                <p:cTn id="83" presetID="41" presetClass="entr" presetSubtype="0" fill="hold" grpId="0" nodeType="clickEffect">
                                  <p:stCondLst>
                                    <p:cond delay="0"/>
                                  </p:stCondLst>
                                  <p:iterate type="lt">
                                    <p:tmPct val="10000"/>
                                  </p:iterate>
                                  <p:childTnLst>
                                    <p:set>
                                      <p:cBhvr>
                                        <p:cTn id="84" dur="1" fill="hold">
                                          <p:stCondLst>
                                            <p:cond delay="0"/>
                                          </p:stCondLst>
                                        </p:cTn>
                                        <p:tgtEl>
                                          <p:spTgt spid="8"/>
                                        </p:tgtEl>
                                        <p:attrNameLst>
                                          <p:attrName>style.visibility</p:attrName>
                                        </p:attrNameLst>
                                      </p:cBhvr>
                                      <p:to>
                                        <p:strVal val="visible"/>
                                      </p:to>
                                    </p:set>
                                    <p:anim calcmode="lin" valueType="num">
                                      <p:cBhvr>
                                        <p:cTn id="85"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6" dur="500" fill="hold"/>
                                        <p:tgtEl>
                                          <p:spTgt spid="8"/>
                                        </p:tgtEl>
                                        <p:attrNameLst>
                                          <p:attrName>ppt_y</p:attrName>
                                        </p:attrNameLst>
                                      </p:cBhvr>
                                      <p:tavLst>
                                        <p:tav tm="0">
                                          <p:val>
                                            <p:strVal val="#ppt_y"/>
                                          </p:val>
                                        </p:tav>
                                        <p:tav tm="100000">
                                          <p:val>
                                            <p:strVal val="#ppt_y"/>
                                          </p:val>
                                        </p:tav>
                                      </p:tavLst>
                                    </p:anim>
                                    <p:anim calcmode="lin" valueType="num">
                                      <p:cBhvr>
                                        <p:cTn id="87"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88"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89" dur="500" tmFilter="0,0; .5, 1; 1, 1"/>
                                        <p:tgtEl>
                                          <p:spTgt spid="8"/>
                                        </p:tgtEl>
                                      </p:cBhvr>
                                    </p:animEffect>
                                  </p:childTnLst>
                                </p:cTn>
                              </p:par>
                            </p:childTnLst>
                          </p:cTn>
                        </p:par>
                      </p:childTnLst>
                    </p:cTn>
                  </p:par>
                  <p:par>
                    <p:cTn id="90" fill="hold">
                      <p:stCondLst>
                        <p:cond delay="indefinite"/>
                      </p:stCondLst>
                      <p:childTnLst>
                        <p:par>
                          <p:cTn id="91" fill="hold">
                            <p:stCondLst>
                              <p:cond delay="0"/>
                            </p:stCondLst>
                            <p:childTnLst>
                              <p:par>
                                <p:cTn id="92" presetID="41" presetClass="entr" presetSubtype="0" fill="hold" grpId="0" nodeType="clickEffect">
                                  <p:stCondLst>
                                    <p:cond delay="0"/>
                                  </p:stCondLst>
                                  <p:iterate type="lt">
                                    <p:tmPct val="10000"/>
                                  </p:iterate>
                                  <p:childTnLst>
                                    <p:set>
                                      <p:cBhvr>
                                        <p:cTn id="93" dur="1" fill="hold">
                                          <p:stCondLst>
                                            <p:cond delay="0"/>
                                          </p:stCondLst>
                                        </p:cTn>
                                        <p:tgtEl>
                                          <p:spTgt spid="27"/>
                                        </p:tgtEl>
                                        <p:attrNameLst>
                                          <p:attrName>style.visibility</p:attrName>
                                        </p:attrNameLst>
                                      </p:cBhvr>
                                      <p:to>
                                        <p:strVal val="visible"/>
                                      </p:to>
                                    </p:set>
                                    <p:anim calcmode="lin" valueType="num">
                                      <p:cBhvr>
                                        <p:cTn id="94"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95" dur="500" fill="hold"/>
                                        <p:tgtEl>
                                          <p:spTgt spid="27"/>
                                        </p:tgtEl>
                                        <p:attrNameLst>
                                          <p:attrName>ppt_y</p:attrName>
                                        </p:attrNameLst>
                                      </p:cBhvr>
                                      <p:tavLst>
                                        <p:tav tm="0">
                                          <p:val>
                                            <p:strVal val="#ppt_y"/>
                                          </p:val>
                                        </p:tav>
                                        <p:tav tm="100000">
                                          <p:val>
                                            <p:strVal val="#ppt_y"/>
                                          </p:val>
                                        </p:tav>
                                      </p:tavLst>
                                    </p:anim>
                                    <p:anim calcmode="lin" valueType="num">
                                      <p:cBhvr>
                                        <p:cTn id="96"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97"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98" dur="500" tmFilter="0,0; .5, 1; 1, 1"/>
                                        <p:tgtEl>
                                          <p:spTgt spid="27"/>
                                        </p:tgtEl>
                                      </p:cBhvr>
                                    </p:animEffect>
                                  </p:childTnLst>
                                </p:cTn>
                              </p:par>
                            </p:childTnLst>
                          </p:cTn>
                        </p:par>
                      </p:childTnLst>
                    </p:cTn>
                  </p:par>
                  <p:par>
                    <p:cTn id="99" fill="hold">
                      <p:stCondLst>
                        <p:cond delay="indefinite"/>
                      </p:stCondLst>
                      <p:childTnLst>
                        <p:par>
                          <p:cTn id="100" fill="hold">
                            <p:stCondLst>
                              <p:cond delay="0"/>
                            </p:stCondLst>
                            <p:childTnLst>
                              <p:par>
                                <p:cTn id="101" presetID="41" presetClass="entr" presetSubtype="0" fill="hold" grpId="0" nodeType="clickEffect">
                                  <p:stCondLst>
                                    <p:cond delay="0"/>
                                  </p:stCondLst>
                                  <p:iterate type="lt">
                                    <p:tmPct val="10000"/>
                                  </p:iterate>
                                  <p:childTnLst>
                                    <p:set>
                                      <p:cBhvr>
                                        <p:cTn id="102" dur="1" fill="hold">
                                          <p:stCondLst>
                                            <p:cond delay="0"/>
                                          </p:stCondLst>
                                        </p:cTn>
                                        <p:tgtEl>
                                          <p:spTgt spid="10"/>
                                        </p:tgtEl>
                                        <p:attrNameLst>
                                          <p:attrName>style.visibility</p:attrName>
                                        </p:attrNameLst>
                                      </p:cBhvr>
                                      <p:to>
                                        <p:strVal val="visible"/>
                                      </p:to>
                                    </p:set>
                                    <p:anim calcmode="lin" valueType="num">
                                      <p:cBhvr>
                                        <p:cTn id="103"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04" dur="500" fill="hold"/>
                                        <p:tgtEl>
                                          <p:spTgt spid="10"/>
                                        </p:tgtEl>
                                        <p:attrNameLst>
                                          <p:attrName>ppt_y</p:attrName>
                                        </p:attrNameLst>
                                      </p:cBhvr>
                                      <p:tavLst>
                                        <p:tav tm="0">
                                          <p:val>
                                            <p:strVal val="#ppt_y"/>
                                          </p:val>
                                        </p:tav>
                                        <p:tav tm="100000">
                                          <p:val>
                                            <p:strVal val="#ppt_y"/>
                                          </p:val>
                                        </p:tav>
                                      </p:tavLst>
                                    </p:anim>
                                    <p:anim calcmode="lin" valueType="num">
                                      <p:cBhvr>
                                        <p:cTn id="105"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6"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07" dur="500" tmFilter="0,0; .5, 1; 1, 1"/>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9" grpId="0"/>
      <p:bldP spid="20" grpId="0"/>
      <p:bldP spid="21" grpId="0"/>
      <p:bldP spid="22" grpId="0"/>
      <p:bldP spid="23" grpId="0" animBg="1"/>
      <p:bldP spid="24" grpId="0" animBg="1"/>
      <p:bldP spid="25" grpId="0" animBg="1"/>
      <p:bldP spid="26" grpId="0"/>
      <p:bldP spid="5" grpId="0"/>
      <p:bldP spid="7" grpId="0"/>
      <p:bldP spid="8" grpId="0"/>
      <p:bldP spid="10" grpId="0"/>
      <p:bldP spid="11" grpId="0"/>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510170" y="256311"/>
            <a:ext cx="4740400" cy="1015663"/>
          </a:xfrm>
          <a:prstGeom prst="rect">
            <a:avLst/>
          </a:prstGeom>
          <a:noFill/>
        </p:spPr>
        <p:txBody>
          <a:bodyPr wrap="none" lIns="91440" tIns="45720" rIns="91440" bIns="45720">
            <a:spAutoFit/>
          </a:bodyPr>
          <a:lstStyle/>
          <a:p>
            <a:pPr algn="ctr"/>
            <a:r>
              <a:rPr lang="he-IL" sz="6000" b="1" spc="50" dirty="0">
                <a:ln w="9525" cmpd="sng">
                  <a:solidFill>
                    <a:schemeClr val="accent1"/>
                  </a:solidFill>
                  <a:prstDash val="solid"/>
                </a:ln>
                <a:solidFill>
                  <a:srgbClr val="7030A0"/>
                </a:solidFill>
                <a:effectLst>
                  <a:glow rad="38100">
                    <a:schemeClr val="accent1">
                      <a:alpha val="40000"/>
                    </a:schemeClr>
                  </a:glow>
                </a:effectLst>
              </a:rPr>
              <a:t>תורת הצורות</a:t>
            </a:r>
            <a:endParaRPr lang="he-IL" sz="6000" b="1" cap="none" spc="50" dirty="0">
              <a:ln w="9525" cmpd="sng">
                <a:solidFill>
                  <a:schemeClr val="accent1"/>
                </a:solidFill>
                <a:prstDash val="solid"/>
              </a:ln>
              <a:solidFill>
                <a:srgbClr val="7030A0"/>
              </a:solidFill>
              <a:effectLst>
                <a:glow rad="38100">
                  <a:schemeClr val="accent1">
                    <a:alpha val="40000"/>
                  </a:schemeClr>
                </a:glow>
              </a:effectLst>
            </a:endParaRPr>
          </a:p>
        </p:txBody>
      </p:sp>
      <p:sp>
        <p:nvSpPr>
          <p:cNvPr id="3" name="מלבן 2"/>
          <p:cNvSpPr/>
          <p:nvPr/>
        </p:nvSpPr>
        <p:spPr>
          <a:xfrm>
            <a:off x="305162" y="1761513"/>
            <a:ext cx="11694228"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C00000"/>
                </a:solidFill>
                <a:effectLst>
                  <a:outerShdw dist="38100" dir="2640000" algn="bl" rotWithShape="0">
                    <a:schemeClr val="accent1"/>
                  </a:outerShdw>
                </a:effectLst>
              </a:rPr>
              <a:t>תורת הצורות עוסקת בשלושה דברים :</a:t>
            </a:r>
          </a:p>
        </p:txBody>
      </p:sp>
      <p:sp>
        <p:nvSpPr>
          <p:cNvPr id="4" name="מלבן 3"/>
          <p:cNvSpPr/>
          <p:nvPr/>
        </p:nvSpPr>
        <p:spPr>
          <a:xfrm>
            <a:off x="7419533" y="2864892"/>
            <a:ext cx="4491935"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C00000"/>
                </a:solidFill>
                <a:effectLst>
                  <a:outerShdw dist="38100" dir="2640000" algn="bl" rotWithShape="0">
                    <a:schemeClr val="accent1"/>
                  </a:outerShdw>
                </a:effectLst>
              </a:rPr>
              <a:t>- מבנה המילה</a:t>
            </a:r>
          </a:p>
        </p:txBody>
      </p:sp>
      <p:sp>
        <p:nvSpPr>
          <p:cNvPr id="5" name="מלבן 4"/>
          <p:cNvSpPr/>
          <p:nvPr/>
        </p:nvSpPr>
        <p:spPr>
          <a:xfrm>
            <a:off x="6510989" y="3859742"/>
            <a:ext cx="5464958"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C00000"/>
                </a:solidFill>
                <a:effectLst>
                  <a:outerShdw dist="38100" dir="2640000" algn="bl" rotWithShape="0">
                    <a:schemeClr val="accent1"/>
                  </a:outerShdw>
                </a:effectLst>
              </a:rPr>
              <a:t>- משמעות המילה</a:t>
            </a:r>
          </a:p>
        </p:txBody>
      </p:sp>
      <p:sp>
        <p:nvSpPr>
          <p:cNvPr id="6" name="מלבן 5"/>
          <p:cNvSpPr/>
          <p:nvPr/>
        </p:nvSpPr>
        <p:spPr>
          <a:xfrm>
            <a:off x="5684840" y="4854592"/>
            <a:ext cx="6314550"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C00000"/>
                </a:solidFill>
                <a:effectLst>
                  <a:outerShdw dist="38100" dir="2640000" algn="bl" rotWithShape="0">
                    <a:schemeClr val="accent1"/>
                  </a:outerShdw>
                </a:effectLst>
              </a:rPr>
              <a:t>- יצירת מילים בשפה</a:t>
            </a:r>
          </a:p>
        </p:txBody>
      </p:sp>
    </p:spTree>
    <p:extLst>
      <p:ext uri="{BB962C8B-B14F-4D97-AF65-F5344CB8AC3E}">
        <p14:creationId xmlns:p14="http://schemas.microsoft.com/office/powerpoint/2010/main" val="4189440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
                                        </p:tgtEl>
                                        <p:attrNameLst>
                                          <p:attrName>ppt_y</p:attrName>
                                        </p:attrNameLst>
                                      </p:cBhvr>
                                      <p:tavLst>
                                        <p:tav tm="0">
                                          <p:val>
                                            <p:strVal val="#ppt_y"/>
                                          </p:val>
                                        </p:tav>
                                        <p:tav tm="100000">
                                          <p:val>
                                            <p:strVal val="#ppt_y"/>
                                          </p:val>
                                        </p:tav>
                                      </p:tavLst>
                                    </p:anim>
                                    <p:anim calcmode="lin" valueType="num">
                                      <p:cBhvr>
                                        <p:cTn id="17"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38" presetClass="entr" presetSubtype="0" accel="50000" fill="hold" grpId="0" nodeType="clickEffect">
                                  <p:stCondLst>
                                    <p:cond delay="0"/>
                                  </p:stCondLst>
                                  <p:iterate type="lt">
                                    <p:tmPct val="50000"/>
                                  </p:iterate>
                                  <p:childTnLst>
                                    <p:set>
                                      <p:cBhvr>
                                        <p:cTn id="23" dur="1" fill="hold">
                                          <p:stCondLst>
                                            <p:cond delay="0"/>
                                          </p:stCondLst>
                                        </p:cTn>
                                        <p:tgtEl>
                                          <p:spTgt spid="4"/>
                                        </p:tgtEl>
                                        <p:attrNameLst>
                                          <p:attrName>style.visibility</p:attrName>
                                        </p:attrNameLst>
                                      </p:cBhvr>
                                      <p:to>
                                        <p:strVal val="visible"/>
                                      </p:to>
                                    </p:set>
                                    <p:set>
                                      <p:cBhvr>
                                        <p:cTn id="24" dur="455" fill="hold">
                                          <p:stCondLst>
                                            <p:cond delay="0"/>
                                          </p:stCondLst>
                                        </p:cTn>
                                        <p:tgtEl>
                                          <p:spTgt spid="4"/>
                                        </p:tgtEl>
                                        <p:attrNameLst>
                                          <p:attrName>style.rotation</p:attrName>
                                        </p:attrNameLst>
                                      </p:cBhvr>
                                      <p:to>
                                        <p:strVal val="-45.0"/>
                                      </p:to>
                                    </p:set>
                                    <p:anim calcmode="lin" valueType="num">
                                      <p:cBhvr>
                                        <p:cTn id="25"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26"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27"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28"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8" presetClass="entr" presetSubtype="0" accel="50000" fill="hold" grpId="0" nodeType="clickEffect">
                                  <p:stCondLst>
                                    <p:cond delay="0"/>
                                  </p:stCondLst>
                                  <p:iterate type="lt">
                                    <p:tmPct val="50000"/>
                                  </p:iterate>
                                  <p:childTnLst>
                                    <p:set>
                                      <p:cBhvr>
                                        <p:cTn id="32" dur="1" fill="hold">
                                          <p:stCondLst>
                                            <p:cond delay="0"/>
                                          </p:stCondLst>
                                        </p:cTn>
                                        <p:tgtEl>
                                          <p:spTgt spid="5"/>
                                        </p:tgtEl>
                                        <p:attrNameLst>
                                          <p:attrName>style.visibility</p:attrName>
                                        </p:attrNameLst>
                                      </p:cBhvr>
                                      <p:to>
                                        <p:strVal val="visible"/>
                                      </p:to>
                                    </p:set>
                                    <p:set>
                                      <p:cBhvr>
                                        <p:cTn id="33" dur="455" fill="hold">
                                          <p:stCondLst>
                                            <p:cond delay="0"/>
                                          </p:stCondLst>
                                        </p:cTn>
                                        <p:tgtEl>
                                          <p:spTgt spid="5"/>
                                        </p:tgtEl>
                                        <p:attrNameLst>
                                          <p:attrName>style.rotation</p:attrName>
                                        </p:attrNameLst>
                                      </p:cBhvr>
                                      <p:to>
                                        <p:strVal val="-45.0"/>
                                      </p:to>
                                    </p:set>
                                    <p:anim calcmode="lin" valueType="num">
                                      <p:cBhvr>
                                        <p:cTn id="34"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35"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36"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37"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8" presetClass="entr" presetSubtype="0" accel="50000" fill="hold" grpId="0" nodeType="clickEffect">
                                  <p:stCondLst>
                                    <p:cond delay="0"/>
                                  </p:stCondLst>
                                  <p:iterate type="lt">
                                    <p:tmPct val="50000"/>
                                  </p:iterate>
                                  <p:childTnLst>
                                    <p:set>
                                      <p:cBhvr>
                                        <p:cTn id="41" dur="1" fill="hold">
                                          <p:stCondLst>
                                            <p:cond delay="0"/>
                                          </p:stCondLst>
                                        </p:cTn>
                                        <p:tgtEl>
                                          <p:spTgt spid="6"/>
                                        </p:tgtEl>
                                        <p:attrNameLst>
                                          <p:attrName>style.visibility</p:attrName>
                                        </p:attrNameLst>
                                      </p:cBhvr>
                                      <p:to>
                                        <p:strVal val="visible"/>
                                      </p:to>
                                    </p:set>
                                    <p:set>
                                      <p:cBhvr>
                                        <p:cTn id="42" dur="455" fill="hold">
                                          <p:stCondLst>
                                            <p:cond delay="0"/>
                                          </p:stCondLst>
                                        </p:cTn>
                                        <p:tgtEl>
                                          <p:spTgt spid="6"/>
                                        </p:tgtEl>
                                        <p:attrNameLst>
                                          <p:attrName>style.rotation</p:attrName>
                                        </p:attrNameLst>
                                      </p:cBhvr>
                                      <p:to>
                                        <p:strVal val="-45.0"/>
                                      </p:to>
                                    </p:set>
                                    <p:anim calcmode="lin" valueType="num">
                                      <p:cBhvr>
                                        <p:cTn id="43" dur="455" fill="hold">
                                          <p:stCondLst>
                                            <p:cond delay="455"/>
                                          </p:stCondLst>
                                        </p:cTn>
                                        <p:tgtEl>
                                          <p:spTgt spid="6"/>
                                        </p:tgtEl>
                                        <p:attrNameLst>
                                          <p:attrName>style.rotation</p:attrName>
                                        </p:attrNameLst>
                                      </p:cBhvr>
                                      <p:tavLst>
                                        <p:tav tm="0">
                                          <p:val>
                                            <p:fltVal val="-45"/>
                                          </p:val>
                                        </p:tav>
                                        <p:tav tm="69900">
                                          <p:val>
                                            <p:fltVal val="45"/>
                                          </p:val>
                                        </p:tav>
                                        <p:tav tm="100000">
                                          <p:val>
                                            <p:fltVal val="0"/>
                                          </p:val>
                                        </p:tav>
                                      </p:tavLst>
                                    </p:anim>
                                    <p:anim calcmode="lin" valueType="num">
                                      <p:cBhvr>
                                        <p:cTn id="44" dur="455" fill="hold">
                                          <p:stCondLst>
                                            <p:cond delay="0"/>
                                          </p:stCondLst>
                                        </p:cTn>
                                        <p:tgtEl>
                                          <p:spTgt spid="6"/>
                                        </p:tgtEl>
                                        <p:attrNameLst>
                                          <p:attrName>ppt_y</p:attrName>
                                        </p:attrNameLst>
                                      </p:cBhvr>
                                      <p:tavLst>
                                        <p:tav tm="0">
                                          <p:val>
                                            <p:strVal val="#ppt_y-1"/>
                                          </p:val>
                                        </p:tav>
                                        <p:tav tm="100000">
                                          <p:val>
                                            <p:strVal val="#ppt_y-(0.354*#ppt_w-0.172*#ppt_h)"/>
                                          </p:val>
                                        </p:tav>
                                      </p:tavLst>
                                    </p:anim>
                                    <p:anim calcmode="lin" valueType="num">
                                      <p:cBhvr>
                                        <p:cTn id="45" dur="156" decel="50000" autoRev="1" fill="hold">
                                          <p:stCondLst>
                                            <p:cond delay="455"/>
                                          </p:stCondLst>
                                        </p:cTn>
                                        <p:tgtEl>
                                          <p:spTgt spid="6"/>
                                        </p:tgtEl>
                                        <p:attrNameLst>
                                          <p:attrName>ppt_y</p:attrName>
                                        </p:attrNameLst>
                                      </p:cBhvr>
                                      <p:tavLst>
                                        <p:tav tm="0">
                                          <p:val>
                                            <p:strVal val="#ppt_y-(0.354*#ppt_w-0.172*#ppt_h)"/>
                                          </p:val>
                                        </p:tav>
                                        <p:tav tm="100000">
                                          <p:val>
                                            <p:strVal val="#ppt_y-(0.354*#ppt_w-0.172*#ppt_h)-#ppt_h/2"/>
                                          </p:val>
                                        </p:tav>
                                      </p:tavLst>
                                    </p:anim>
                                    <p:anim calcmode="lin" valueType="num">
                                      <p:cBhvr>
                                        <p:cTn id="46" dur="136" fill="hold">
                                          <p:stCondLst>
                                            <p:cond delay="864"/>
                                          </p:stCondLst>
                                        </p:cTn>
                                        <p:tgtEl>
                                          <p:spTgt spid="6"/>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4920810" y="256311"/>
            <a:ext cx="1919115" cy="923330"/>
          </a:xfrm>
          <a:prstGeom prst="rect">
            <a:avLst/>
          </a:prstGeom>
          <a:noFill/>
        </p:spPr>
        <p:txBody>
          <a:bodyPr wrap="none" lIns="91440" tIns="45720" rIns="91440" bIns="45720">
            <a:spAutoFit/>
          </a:bodyPr>
          <a:lstStyle/>
          <a:p>
            <a:pPr algn="ctr"/>
            <a:r>
              <a:rPr lang="he-IL" sz="5400" b="1" spc="50" dirty="0">
                <a:ln w="9525" cmpd="sng">
                  <a:solidFill>
                    <a:schemeClr val="accent1"/>
                  </a:solidFill>
                  <a:prstDash val="solid"/>
                </a:ln>
                <a:solidFill>
                  <a:srgbClr val="7030A0"/>
                </a:solidFill>
                <a:effectLst>
                  <a:glow rad="38100">
                    <a:schemeClr val="accent1">
                      <a:alpha val="40000"/>
                    </a:schemeClr>
                  </a:glow>
                </a:effectLst>
              </a:rPr>
              <a:t>מילה </a:t>
            </a:r>
            <a:endParaRPr lang="he-IL" sz="5400" b="1" cap="none" spc="50" dirty="0">
              <a:ln w="9525" cmpd="sng">
                <a:solidFill>
                  <a:schemeClr val="accent1"/>
                </a:solidFill>
                <a:prstDash val="solid"/>
              </a:ln>
              <a:solidFill>
                <a:srgbClr val="7030A0"/>
              </a:solidFill>
              <a:effectLst>
                <a:glow rad="38100">
                  <a:schemeClr val="accent1">
                    <a:alpha val="40000"/>
                  </a:schemeClr>
                </a:glow>
              </a:effectLst>
            </a:endParaRPr>
          </a:p>
        </p:txBody>
      </p:sp>
      <p:cxnSp>
        <p:nvCxnSpPr>
          <p:cNvPr id="5" name="מחבר חץ ישר 4"/>
          <p:cNvCxnSpPr/>
          <p:nvPr/>
        </p:nvCxnSpPr>
        <p:spPr>
          <a:xfrm>
            <a:off x="6100354" y="1126421"/>
            <a:ext cx="961628" cy="561703"/>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8" name="מחבר חץ ישר 7"/>
          <p:cNvCxnSpPr/>
          <p:nvPr/>
        </p:nvCxnSpPr>
        <p:spPr>
          <a:xfrm flipH="1">
            <a:off x="5022166" y="1126421"/>
            <a:ext cx="858200" cy="561703"/>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3" name="מלבן 12"/>
          <p:cNvSpPr/>
          <p:nvPr/>
        </p:nvSpPr>
        <p:spPr>
          <a:xfrm>
            <a:off x="6831945" y="1634904"/>
            <a:ext cx="1200970"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C00000"/>
                </a:solidFill>
                <a:effectLst>
                  <a:outerShdw dist="38100" dir="2640000" algn="bl" rotWithShape="0">
                    <a:schemeClr val="accent1"/>
                  </a:outerShdw>
                </a:effectLst>
              </a:rPr>
              <a:t>שם</a:t>
            </a:r>
          </a:p>
        </p:txBody>
      </p:sp>
      <p:sp>
        <p:nvSpPr>
          <p:cNvPr id="16" name="מלבן 15"/>
          <p:cNvSpPr/>
          <p:nvPr/>
        </p:nvSpPr>
        <p:spPr>
          <a:xfrm>
            <a:off x="3835118" y="1634904"/>
            <a:ext cx="1616148"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C00000"/>
                </a:solidFill>
                <a:effectLst>
                  <a:outerShdw dist="38100" dir="2640000" algn="bl" rotWithShape="0">
                    <a:schemeClr val="accent1"/>
                  </a:outerShdw>
                </a:effectLst>
              </a:rPr>
              <a:t>פועל</a:t>
            </a:r>
          </a:p>
        </p:txBody>
      </p:sp>
      <p:sp>
        <p:nvSpPr>
          <p:cNvPr id="17" name="מלבן 16"/>
          <p:cNvSpPr/>
          <p:nvPr/>
        </p:nvSpPr>
        <p:spPr>
          <a:xfrm>
            <a:off x="8583718" y="2350913"/>
            <a:ext cx="3135795"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C00000"/>
                </a:solidFill>
                <a:effectLst>
                  <a:outerShdw dist="38100" dir="2640000" algn="bl" rotWithShape="0">
                    <a:schemeClr val="accent1"/>
                  </a:outerShdw>
                </a:effectLst>
              </a:rPr>
              <a:t>דוגמאות</a:t>
            </a:r>
            <a:r>
              <a:rPr lang="he-IL" sz="5400" b="1" cap="none" spc="0" dirty="0">
                <a:ln w="12700">
                  <a:solidFill>
                    <a:srgbClr val="7030A0"/>
                  </a:solidFill>
                  <a:prstDash val="solid"/>
                </a:ln>
                <a:noFill/>
                <a:effectLst>
                  <a:outerShdw dist="38100" dir="2640000" algn="bl" rotWithShape="0">
                    <a:schemeClr val="accent1"/>
                  </a:outerShdw>
                </a:effectLst>
              </a:rPr>
              <a:t> :</a:t>
            </a:r>
          </a:p>
        </p:txBody>
      </p:sp>
      <p:sp>
        <p:nvSpPr>
          <p:cNvPr id="18" name="מלבן 17"/>
          <p:cNvSpPr/>
          <p:nvPr/>
        </p:nvSpPr>
        <p:spPr>
          <a:xfrm>
            <a:off x="4279964" y="3238011"/>
            <a:ext cx="7503978" cy="707886"/>
          </a:xfrm>
          <a:prstGeom prst="rect">
            <a:avLst/>
          </a:prstGeom>
          <a:noFill/>
        </p:spPr>
        <p:txBody>
          <a:bodyPr wrap="none" lIns="91440" tIns="45720" rIns="91440" bIns="45720">
            <a:spAutoFit/>
          </a:bodyPr>
          <a:lstStyle/>
          <a:p>
            <a:pPr algn="ctr"/>
            <a:r>
              <a:rPr lang="he-IL" sz="4000" b="1" dirty="0">
                <a:ln w="12700" cmpd="sng">
                  <a:solidFill>
                    <a:schemeClr val="accent4"/>
                  </a:solidFill>
                  <a:prstDash val="solid"/>
                </a:ln>
                <a:solidFill>
                  <a:srgbClr val="0070C0"/>
                </a:solidFill>
              </a:rPr>
              <a:t>מספרה, מדרכה, מסעדה – שמות.</a:t>
            </a:r>
          </a:p>
        </p:txBody>
      </p:sp>
      <p:sp>
        <p:nvSpPr>
          <p:cNvPr id="20" name="מלבן 19"/>
          <p:cNvSpPr/>
          <p:nvPr/>
        </p:nvSpPr>
        <p:spPr>
          <a:xfrm>
            <a:off x="3080917" y="3785554"/>
            <a:ext cx="8703025" cy="707886"/>
          </a:xfrm>
          <a:prstGeom prst="rect">
            <a:avLst/>
          </a:prstGeom>
          <a:noFill/>
        </p:spPr>
        <p:txBody>
          <a:bodyPr wrap="none" lIns="91440" tIns="45720" rIns="91440" bIns="45720">
            <a:spAutoFit/>
          </a:bodyPr>
          <a:lstStyle/>
          <a:p>
            <a:pPr algn="ctr"/>
            <a:r>
              <a:rPr lang="he-IL" sz="4000" b="1" cap="none" spc="0" dirty="0">
                <a:ln w="12700" cmpd="sng">
                  <a:solidFill>
                    <a:schemeClr val="accent4"/>
                  </a:solidFill>
                  <a:prstDash val="solid"/>
                </a:ln>
                <a:solidFill>
                  <a:srgbClr val="0070C0"/>
                </a:solidFill>
                <a:effectLst/>
              </a:rPr>
              <a:t>המשותף לכל השמות האלה – מקומות.</a:t>
            </a:r>
          </a:p>
        </p:txBody>
      </p:sp>
      <p:sp>
        <p:nvSpPr>
          <p:cNvPr id="23" name="מלבן 22"/>
          <p:cNvSpPr/>
          <p:nvPr/>
        </p:nvSpPr>
        <p:spPr>
          <a:xfrm>
            <a:off x="4473928" y="4886337"/>
            <a:ext cx="7310014" cy="707886"/>
          </a:xfrm>
          <a:prstGeom prst="rect">
            <a:avLst/>
          </a:prstGeom>
          <a:noFill/>
        </p:spPr>
        <p:txBody>
          <a:bodyPr wrap="none" lIns="91440" tIns="45720" rIns="91440" bIns="45720">
            <a:spAutoFit/>
          </a:bodyPr>
          <a:lstStyle/>
          <a:p>
            <a:pPr algn="ctr"/>
            <a:r>
              <a:rPr lang="he-IL" sz="4000" b="1" cap="none" spc="0" dirty="0">
                <a:ln w="12700" cmpd="sng">
                  <a:solidFill>
                    <a:schemeClr val="accent4"/>
                  </a:solidFill>
                  <a:prstDash val="solid"/>
                </a:ln>
                <a:solidFill>
                  <a:srgbClr val="0070C0"/>
                </a:solidFill>
                <a:effectLst/>
              </a:rPr>
              <a:t>הכתיב, הרשים, התחיל – פעלים.</a:t>
            </a:r>
          </a:p>
        </p:txBody>
      </p:sp>
      <p:sp>
        <p:nvSpPr>
          <p:cNvPr id="24" name="מלבן 23"/>
          <p:cNvSpPr/>
          <p:nvPr/>
        </p:nvSpPr>
        <p:spPr>
          <a:xfrm>
            <a:off x="2970729" y="5495784"/>
            <a:ext cx="8890575" cy="707886"/>
          </a:xfrm>
          <a:prstGeom prst="rect">
            <a:avLst/>
          </a:prstGeom>
          <a:noFill/>
        </p:spPr>
        <p:txBody>
          <a:bodyPr wrap="none" lIns="91440" tIns="45720" rIns="91440" bIns="45720">
            <a:spAutoFit/>
          </a:bodyPr>
          <a:lstStyle/>
          <a:p>
            <a:pPr algn="ctr"/>
            <a:r>
              <a:rPr lang="he-IL" sz="4000" b="1" cap="none" spc="0" dirty="0">
                <a:ln w="12700" cmpd="sng">
                  <a:solidFill>
                    <a:schemeClr val="accent4"/>
                  </a:solidFill>
                  <a:prstDash val="solid"/>
                </a:ln>
                <a:solidFill>
                  <a:srgbClr val="0070C0"/>
                </a:solidFill>
                <a:effectLst/>
              </a:rPr>
              <a:t>המשותף לכל הפעלים האלה – זמן עבר.</a:t>
            </a:r>
          </a:p>
        </p:txBody>
      </p:sp>
    </p:spTree>
    <p:extLst>
      <p:ext uri="{BB962C8B-B14F-4D97-AF65-F5344CB8AC3E}">
        <p14:creationId xmlns:p14="http://schemas.microsoft.com/office/powerpoint/2010/main" val="101693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down)">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41" presetClass="entr" presetSubtype="0" fill="hold" grpId="0" nodeType="clickEffect">
                                  <p:stCondLst>
                                    <p:cond delay="0"/>
                                  </p:stCondLst>
                                  <p:iterate type="lt">
                                    <p:tmPct val="10000"/>
                                  </p:iterate>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id="37" dur="500" fill="hold"/>
                                        <p:tgtEl>
                                          <p:spTgt spid="18"/>
                                        </p:tgtEl>
                                        <p:attrNameLst>
                                          <p:attrName>ppt_y</p:attrName>
                                        </p:attrNameLst>
                                      </p:cBhvr>
                                      <p:tavLst>
                                        <p:tav tm="0">
                                          <p:val>
                                            <p:strVal val="#ppt_y"/>
                                          </p:val>
                                        </p:tav>
                                        <p:tav tm="100000">
                                          <p:val>
                                            <p:strVal val="#ppt_y"/>
                                          </p:val>
                                        </p:tav>
                                      </p:tavLst>
                                    </p:anim>
                                    <p:anim calcmode="lin" valueType="num">
                                      <p:cBhvr>
                                        <p:cTn id="38" dur="500" fill="hold"/>
                                        <p:tgtEl>
                                          <p:spTgt spid="18"/>
                                        </p:tgtEl>
                                        <p:attrNameLst>
                                          <p:attrName>ppt_h</p:attrName>
                                        </p:attrNameLst>
                                      </p:cBhvr>
                                      <p:tavLst>
                                        <p:tav tm="0">
                                          <p:val>
                                            <p:strVal val="#ppt_h/10"/>
                                          </p:val>
                                        </p:tav>
                                        <p:tav tm="50000">
                                          <p:val>
                                            <p:strVal val="#ppt_h+.01"/>
                                          </p:val>
                                        </p:tav>
                                        <p:tav tm="100000">
                                          <p:val>
                                            <p:strVal val="#ppt_h"/>
                                          </p:val>
                                        </p:tav>
                                      </p:tavLst>
                                    </p:anim>
                                    <p:anim calcmode="lin" valueType="num">
                                      <p:cBhvr>
                                        <p:cTn id="39" dur="500" fill="hold"/>
                                        <p:tgtEl>
                                          <p:spTgt spid="18"/>
                                        </p:tgtEl>
                                        <p:attrNameLst>
                                          <p:attrName>ppt_w</p:attrName>
                                        </p:attrNameLst>
                                      </p:cBhvr>
                                      <p:tavLst>
                                        <p:tav tm="0">
                                          <p:val>
                                            <p:strVal val="#ppt_w/10"/>
                                          </p:val>
                                        </p:tav>
                                        <p:tav tm="50000">
                                          <p:val>
                                            <p:strVal val="#ppt_w+.01"/>
                                          </p:val>
                                        </p:tav>
                                        <p:tav tm="100000">
                                          <p:val>
                                            <p:strVal val="#ppt_w"/>
                                          </p:val>
                                        </p:tav>
                                      </p:tavLst>
                                    </p:anim>
                                    <p:animEffect transition="in" filter="fade">
                                      <p:cBhvr>
                                        <p:cTn id="40" dur="500" tmFilter="0,0; .5, 1; 1, 1"/>
                                        <p:tgtEl>
                                          <p:spTgt spid="18"/>
                                        </p:tgtEl>
                                      </p:cBhvr>
                                    </p:animEffect>
                                  </p:childTnLst>
                                </p:cTn>
                              </p:par>
                            </p:childTnLst>
                          </p:cTn>
                        </p:par>
                      </p:childTnLst>
                    </p:cTn>
                  </p:par>
                  <p:par>
                    <p:cTn id="41" fill="hold">
                      <p:stCondLst>
                        <p:cond delay="indefinite"/>
                      </p:stCondLst>
                      <p:childTnLst>
                        <p:par>
                          <p:cTn id="42" fill="hold">
                            <p:stCondLst>
                              <p:cond delay="0"/>
                            </p:stCondLst>
                            <p:childTnLst>
                              <p:par>
                                <p:cTn id="43" presetID="41" presetClass="entr" presetSubtype="0" fill="hold" grpId="0" nodeType="clickEffect">
                                  <p:stCondLst>
                                    <p:cond delay="0"/>
                                  </p:stCondLst>
                                  <p:iterate type="lt">
                                    <p:tmPct val="10000"/>
                                  </p:iterate>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ppt_x</p:attrName>
                                        </p:attrNameLst>
                                      </p:cBhvr>
                                      <p:tavLst>
                                        <p:tav tm="0">
                                          <p:val>
                                            <p:strVal val="#ppt_x"/>
                                          </p:val>
                                        </p:tav>
                                        <p:tav tm="50000">
                                          <p:val>
                                            <p:strVal val="#ppt_x+.1"/>
                                          </p:val>
                                        </p:tav>
                                        <p:tav tm="100000">
                                          <p:val>
                                            <p:strVal val="#ppt_x"/>
                                          </p:val>
                                        </p:tav>
                                      </p:tavLst>
                                    </p:anim>
                                    <p:anim calcmode="lin" valueType="num">
                                      <p:cBhvr>
                                        <p:cTn id="46" dur="500" fill="hold"/>
                                        <p:tgtEl>
                                          <p:spTgt spid="20"/>
                                        </p:tgtEl>
                                        <p:attrNameLst>
                                          <p:attrName>ppt_y</p:attrName>
                                        </p:attrNameLst>
                                      </p:cBhvr>
                                      <p:tavLst>
                                        <p:tav tm="0">
                                          <p:val>
                                            <p:strVal val="#ppt_y"/>
                                          </p:val>
                                        </p:tav>
                                        <p:tav tm="100000">
                                          <p:val>
                                            <p:strVal val="#ppt_y"/>
                                          </p:val>
                                        </p:tav>
                                      </p:tavLst>
                                    </p:anim>
                                    <p:anim calcmode="lin" valueType="num">
                                      <p:cBhvr>
                                        <p:cTn id="47" dur="500" fill="hold"/>
                                        <p:tgtEl>
                                          <p:spTgt spid="20"/>
                                        </p:tgtEl>
                                        <p:attrNameLst>
                                          <p:attrName>ppt_h</p:attrName>
                                        </p:attrNameLst>
                                      </p:cBhvr>
                                      <p:tavLst>
                                        <p:tav tm="0">
                                          <p:val>
                                            <p:strVal val="#ppt_h/10"/>
                                          </p:val>
                                        </p:tav>
                                        <p:tav tm="50000">
                                          <p:val>
                                            <p:strVal val="#ppt_h+.01"/>
                                          </p:val>
                                        </p:tav>
                                        <p:tav tm="100000">
                                          <p:val>
                                            <p:strVal val="#ppt_h"/>
                                          </p:val>
                                        </p:tav>
                                      </p:tavLst>
                                    </p:anim>
                                    <p:anim calcmode="lin" valueType="num">
                                      <p:cBhvr>
                                        <p:cTn id="48" dur="500" fill="hold"/>
                                        <p:tgtEl>
                                          <p:spTgt spid="20"/>
                                        </p:tgtEl>
                                        <p:attrNameLst>
                                          <p:attrName>ppt_w</p:attrName>
                                        </p:attrNameLst>
                                      </p:cBhvr>
                                      <p:tavLst>
                                        <p:tav tm="0">
                                          <p:val>
                                            <p:strVal val="#ppt_w/10"/>
                                          </p:val>
                                        </p:tav>
                                        <p:tav tm="50000">
                                          <p:val>
                                            <p:strVal val="#ppt_w+.01"/>
                                          </p:val>
                                        </p:tav>
                                        <p:tav tm="100000">
                                          <p:val>
                                            <p:strVal val="#ppt_w"/>
                                          </p:val>
                                        </p:tav>
                                      </p:tavLst>
                                    </p:anim>
                                    <p:animEffect transition="in" filter="fade">
                                      <p:cBhvr>
                                        <p:cTn id="49" dur="500" tmFilter="0,0; .5, 1; 1, 1"/>
                                        <p:tgtEl>
                                          <p:spTgt spid="20"/>
                                        </p:tgtEl>
                                      </p:cBhvr>
                                    </p:animEffect>
                                  </p:childTnLst>
                                </p:cTn>
                              </p:par>
                            </p:childTnLst>
                          </p:cTn>
                        </p:par>
                      </p:childTnLst>
                    </p:cTn>
                  </p:par>
                  <p:par>
                    <p:cTn id="50" fill="hold">
                      <p:stCondLst>
                        <p:cond delay="indefinite"/>
                      </p:stCondLst>
                      <p:childTnLst>
                        <p:par>
                          <p:cTn id="51" fill="hold">
                            <p:stCondLst>
                              <p:cond delay="0"/>
                            </p:stCondLst>
                            <p:childTnLst>
                              <p:par>
                                <p:cTn id="52" presetID="41" presetClass="entr" presetSubtype="0" fill="hold" grpId="0" nodeType="clickEffect">
                                  <p:stCondLst>
                                    <p:cond delay="0"/>
                                  </p:stCondLst>
                                  <p:iterate type="lt">
                                    <p:tmPct val="10000"/>
                                  </p:iterate>
                                  <p:childTnLst>
                                    <p:set>
                                      <p:cBhvr>
                                        <p:cTn id="53" dur="1" fill="hold">
                                          <p:stCondLst>
                                            <p:cond delay="0"/>
                                          </p:stCondLst>
                                        </p:cTn>
                                        <p:tgtEl>
                                          <p:spTgt spid="23"/>
                                        </p:tgtEl>
                                        <p:attrNameLst>
                                          <p:attrName>style.visibility</p:attrName>
                                        </p:attrNameLst>
                                      </p:cBhvr>
                                      <p:to>
                                        <p:strVal val="visible"/>
                                      </p:to>
                                    </p:set>
                                    <p:anim calcmode="lin" valueType="num">
                                      <p:cBhvr>
                                        <p:cTn id="54" dur="500" fill="hold"/>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id="55" dur="500" fill="hold"/>
                                        <p:tgtEl>
                                          <p:spTgt spid="23"/>
                                        </p:tgtEl>
                                        <p:attrNameLst>
                                          <p:attrName>ppt_y</p:attrName>
                                        </p:attrNameLst>
                                      </p:cBhvr>
                                      <p:tavLst>
                                        <p:tav tm="0">
                                          <p:val>
                                            <p:strVal val="#ppt_y"/>
                                          </p:val>
                                        </p:tav>
                                        <p:tav tm="100000">
                                          <p:val>
                                            <p:strVal val="#ppt_y"/>
                                          </p:val>
                                        </p:tav>
                                      </p:tavLst>
                                    </p:anim>
                                    <p:anim calcmode="lin" valueType="num">
                                      <p:cBhvr>
                                        <p:cTn id="56" dur="500" fill="hold"/>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id="57" dur="500" fill="hold"/>
                                        <p:tgtEl>
                                          <p:spTgt spid="23"/>
                                        </p:tgtEl>
                                        <p:attrNameLst>
                                          <p:attrName>ppt_w</p:attrName>
                                        </p:attrNameLst>
                                      </p:cBhvr>
                                      <p:tavLst>
                                        <p:tav tm="0">
                                          <p:val>
                                            <p:strVal val="#ppt_w/10"/>
                                          </p:val>
                                        </p:tav>
                                        <p:tav tm="50000">
                                          <p:val>
                                            <p:strVal val="#ppt_w+.01"/>
                                          </p:val>
                                        </p:tav>
                                        <p:tav tm="100000">
                                          <p:val>
                                            <p:strVal val="#ppt_w"/>
                                          </p:val>
                                        </p:tav>
                                      </p:tavLst>
                                    </p:anim>
                                    <p:animEffect transition="in" filter="fade">
                                      <p:cBhvr>
                                        <p:cTn id="58" dur="500" tmFilter="0,0; .5, 1; 1, 1"/>
                                        <p:tgtEl>
                                          <p:spTgt spid="23"/>
                                        </p:tgtEl>
                                      </p:cBhvr>
                                    </p:animEffect>
                                  </p:childTnLst>
                                </p:cTn>
                              </p:par>
                            </p:childTnLst>
                          </p:cTn>
                        </p:par>
                      </p:childTnLst>
                    </p:cTn>
                  </p:par>
                  <p:par>
                    <p:cTn id="59" fill="hold">
                      <p:stCondLst>
                        <p:cond delay="indefinite"/>
                      </p:stCondLst>
                      <p:childTnLst>
                        <p:par>
                          <p:cTn id="60" fill="hold">
                            <p:stCondLst>
                              <p:cond delay="0"/>
                            </p:stCondLst>
                            <p:childTnLst>
                              <p:par>
                                <p:cTn id="61" presetID="41" presetClass="entr" presetSubtype="0" fill="hold" grpId="0" nodeType="clickEffect">
                                  <p:stCondLst>
                                    <p:cond delay="0"/>
                                  </p:stCondLst>
                                  <p:iterate type="lt">
                                    <p:tmPct val="10000"/>
                                  </p:iterate>
                                  <p:childTnLst>
                                    <p:set>
                                      <p:cBhvr>
                                        <p:cTn id="62" dur="1" fill="hold">
                                          <p:stCondLst>
                                            <p:cond delay="0"/>
                                          </p:stCondLst>
                                        </p:cTn>
                                        <p:tgtEl>
                                          <p:spTgt spid="24"/>
                                        </p:tgtEl>
                                        <p:attrNameLst>
                                          <p:attrName>style.visibility</p:attrName>
                                        </p:attrNameLst>
                                      </p:cBhvr>
                                      <p:to>
                                        <p:strVal val="visible"/>
                                      </p:to>
                                    </p:set>
                                    <p:anim calcmode="lin" valueType="num">
                                      <p:cBhvr>
                                        <p:cTn id="63" dur="500" fill="hold"/>
                                        <p:tgtEl>
                                          <p:spTgt spid="24"/>
                                        </p:tgtEl>
                                        <p:attrNameLst>
                                          <p:attrName>ppt_x</p:attrName>
                                        </p:attrNameLst>
                                      </p:cBhvr>
                                      <p:tavLst>
                                        <p:tav tm="0">
                                          <p:val>
                                            <p:strVal val="#ppt_x"/>
                                          </p:val>
                                        </p:tav>
                                        <p:tav tm="50000">
                                          <p:val>
                                            <p:strVal val="#ppt_x+.1"/>
                                          </p:val>
                                        </p:tav>
                                        <p:tav tm="100000">
                                          <p:val>
                                            <p:strVal val="#ppt_x"/>
                                          </p:val>
                                        </p:tav>
                                      </p:tavLst>
                                    </p:anim>
                                    <p:anim calcmode="lin" valueType="num">
                                      <p:cBhvr>
                                        <p:cTn id="64" dur="500" fill="hold"/>
                                        <p:tgtEl>
                                          <p:spTgt spid="24"/>
                                        </p:tgtEl>
                                        <p:attrNameLst>
                                          <p:attrName>ppt_y</p:attrName>
                                        </p:attrNameLst>
                                      </p:cBhvr>
                                      <p:tavLst>
                                        <p:tav tm="0">
                                          <p:val>
                                            <p:strVal val="#ppt_y"/>
                                          </p:val>
                                        </p:tav>
                                        <p:tav tm="100000">
                                          <p:val>
                                            <p:strVal val="#ppt_y"/>
                                          </p:val>
                                        </p:tav>
                                      </p:tavLst>
                                    </p:anim>
                                    <p:anim calcmode="lin" valueType="num">
                                      <p:cBhvr>
                                        <p:cTn id="65" dur="500" fill="hold"/>
                                        <p:tgtEl>
                                          <p:spTgt spid="24"/>
                                        </p:tgtEl>
                                        <p:attrNameLst>
                                          <p:attrName>ppt_h</p:attrName>
                                        </p:attrNameLst>
                                      </p:cBhvr>
                                      <p:tavLst>
                                        <p:tav tm="0">
                                          <p:val>
                                            <p:strVal val="#ppt_h/10"/>
                                          </p:val>
                                        </p:tav>
                                        <p:tav tm="50000">
                                          <p:val>
                                            <p:strVal val="#ppt_h+.01"/>
                                          </p:val>
                                        </p:tav>
                                        <p:tav tm="100000">
                                          <p:val>
                                            <p:strVal val="#ppt_h"/>
                                          </p:val>
                                        </p:tav>
                                      </p:tavLst>
                                    </p:anim>
                                    <p:anim calcmode="lin" valueType="num">
                                      <p:cBhvr>
                                        <p:cTn id="66" dur="500" fill="hold"/>
                                        <p:tgtEl>
                                          <p:spTgt spid="24"/>
                                        </p:tgtEl>
                                        <p:attrNameLst>
                                          <p:attrName>ppt_w</p:attrName>
                                        </p:attrNameLst>
                                      </p:cBhvr>
                                      <p:tavLst>
                                        <p:tav tm="0">
                                          <p:val>
                                            <p:strVal val="#ppt_w/10"/>
                                          </p:val>
                                        </p:tav>
                                        <p:tav tm="50000">
                                          <p:val>
                                            <p:strVal val="#ppt_w+.01"/>
                                          </p:val>
                                        </p:tav>
                                        <p:tav tm="100000">
                                          <p:val>
                                            <p:strVal val="#ppt_w"/>
                                          </p:val>
                                        </p:tav>
                                      </p:tavLst>
                                    </p:anim>
                                    <p:animEffect transition="in" filter="fade">
                                      <p:cBhvr>
                                        <p:cTn id="67" dur="500" tmFilter="0,0; .5, 1; 1, 1"/>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6" grpId="0"/>
      <p:bldP spid="17" grpId="0"/>
      <p:bldP spid="18" grpId="0"/>
      <p:bldP spid="20" grpId="0"/>
      <p:bldP spid="23"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3311594" y="383927"/>
            <a:ext cx="5030544" cy="1015663"/>
          </a:xfrm>
          <a:prstGeom prst="rect">
            <a:avLst/>
          </a:prstGeom>
          <a:noFill/>
        </p:spPr>
        <p:txBody>
          <a:bodyPr wrap="none" lIns="91440" tIns="45720" rIns="91440" bIns="45720">
            <a:spAutoFit/>
          </a:bodyPr>
          <a:lstStyle/>
          <a:p>
            <a:pPr algn="ctr"/>
            <a:r>
              <a:rPr lang="he-IL" sz="6000" b="1" spc="50" dirty="0">
                <a:ln w="9525" cmpd="sng">
                  <a:solidFill>
                    <a:schemeClr val="accent1"/>
                  </a:solidFill>
                  <a:prstDash val="solid"/>
                </a:ln>
                <a:solidFill>
                  <a:schemeClr val="accent2"/>
                </a:solidFill>
                <a:effectLst>
                  <a:glow rad="38100">
                    <a:schemeClr val="accent1">
                      <a:alpha val="40000"/>
                    </a:schemeClr>
                  </a:glow>
                </a:effectLst>
              </a:rPr>
              <a:t>תורת התחביר</a:t>
            </a:r>
            <a:endParaRPr lang="he-IL" sz="6000" b="1" cap="none" spc="50" dirty="0">
              <a:ln w="9525" cmpd="sng">
                <a:solidFill>
                  <a:schemeClr val="accent1"/>
                </a:solidFill>
                <a:prstDash val="solid"/>
              </a:ln>
              <a:solidFill>
                <a:schemeClr val="accent2"/>
              </a:solidFill>
              <a:effectLst>
                <a:glow rad="38100">
                  <a:schemeClr val="accent1">
                    <a:alpha val="40000"/>
                  </a:schemeClr>
                </a:glow>
              </a:effectLst>
            </a:endParaRPr>
          </a:p>
        </p:txBody>
      </p:sp>
      <p:sp>
        <p:nvSpPr>
          <p:cNvPr id="6" name="מלבן 5"/>
          <p:cNvSpPr/>
          <p:nvPr/>
        </p:nvSpPr>
        <p:spPr>
          <a:xfrm>
            <a:off x="438461" y="1912258"/>
            <a:ext cx="11969943" cy="1754326"/>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FFFF"/>
                </a:solidFill>
                <a:effectLst>
                  <a:outerShdw dist="38100" dir="2700000" algn="tl" rotWithShape="0">
                    <a:schemeClr val="accent2"/>
                  </a:outerShdw>
                </a:effectLst>
              </a:rPr>
              <a:t> </a:t>
            </a: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תורת התחביר עוסקת במבנה המשפט</a:t>
            </a:r>
          </a:p>
          <a:p>
            <a:pPr algn="r"/>
            <a:r>
              <a:rPr lang="he-IL" sz="5400" b="1" dirty="0">
                <a:ln w="6600">
                  <a:solidFill>
                    <a:schemeClr val="accent2"/>
                  </a:solidFill>
                  <a:prstDash val="solid"/>
                </a:ln>
                <a:solidFill>
                  <a:srgbClr val="FF0000"/>
                </a:solidFill>
                <a:effectLst>
                  <a:outerShdw dist="38100" dir="2700000" algn="tl" rotWithShape="0">
                    <a:schemeClr val="accent2"/>
                  </a:outerShdw>
                </a:effectLst>
              </a:rPr>
              <a:t>  וביחידות המרכיבות אותו.  </a:t>
            </a:r>
            <a:endParaRPr lang="he-IL" sz="5400" b="1" cap="none" spc="0" dirty="0">
              <a:ln w="6600">
                <a:solidFill>
                  <a:schemeClr val="accent2"/>
                </a:solidFill>
                <a:prstDash val="solid"/>
              </a:ln>
              <a:solidFill>
                <a:srgbClr val="FF0000"/>
              </a:solidFill>
              <a:effectLst>
                <a:outerShdw dist="38100" dir="2700000" algn="tl" rotWithShape="0">
                  <a:schemeClr val="accent2"/>
                </a:outerShdw>
              </a:effectLst>
            </a:endParaRPr>
          </a:p>
        </p:txBody>
      </p:sp>
      <p:sp>
        <p:nvSpPr>
          <p:cNvPr id="7" name="מלבן 6"/>
          <p:cNvSpPr/>
          <p:nvPr/>
        </p:nvSpPr>
        <p:spPr>
          <a:xfrm>
            <a:off x="717384" y="3666584"/>
            <a:ext cx="11474616" cy="2585323"/>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FFFF"/>
                </a:solidFill>
                <a:effectLst>
                  <a:outerShdw dist="38100" dir="2700000" algn="tl" rotWithShape="0">
                    <a:schemeClr val="accent2"/>
                  </a:outerShdw>
                </a:effectLst>
              </a:rPr>
              <a:t> </a:t>
            </a: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תפקיד המילה במשפט, כלומר : נושא,</a:t>
            </a:r>
          </a:p>
          <a:p>
            <a:pPr algn="r"/>
            <a:r>
              <a:rPr lang="he-IL" sz="5400" b="1" dirty="0">
                <a:ln w="6600">
                  <a:solidFill>
                    <a:schemeClr val="accent2"/>
                  </a:solidFill>
                  <a:prstDash val="solid"/>
                </a:ln>
                <a:solidFill>
                  <a:srgbClr val="FF0000"/>
                </a:solidFill>
                <a:effectLst>
                  <a:outerShdw dist="38100" dir="2700000" algn="tl" rotWithShape="0">
                    <a:schemeClr val="accent2"/>
                  </a:outerShdw>
                </a:effectLst>
              </a:rPr>
              <a:t> נשוא, </a:t>
            </a:r>
            <a:r>
              <a:rPr lang="he-IL" sz="5400" b="1" dirty="0" err="1">
                <a:ln w="6600">
                  <a:solidFill>
                    <a:schemeClr val="accent2"/>
                  </a:solidFill>
                  <a:prstDash val="solid"/>
                </a:ln>
                <a:solidFill>
                  <a:srgbClr val="FF0000"/>
                </a:solidFill>
                <a:effectLst>
                  <a:outerShdw dist="38100" dir="2700000" algn="tl" rotWithShape="0">
                    <a:schemeClr val="accent2"/>
                  </a:outerShdw>
                </a:effectLst>
              </a:rPr>
              <a:t>משלימי</a:t>
            </a:r>
            <a:r>
              <a:rPr lang="he-IL" sz="5400" b="1" dirty="0">
                <a:ln w="6600">
                  <a:solidFill>
                    <a:schemeClr val="accent2"/>
                  </a:solidFill>
                  <a:prstDash val="solid"/>
                </a:ln>
                <a:solidFill>
                  <a:srgbClr val="FF0000"/>
                </a:solidFill>
                <a:effectLst>
                  <a:outerShdw dist="38100" dir="2700000" algn="tl" rotWithShape="0">
                    <a:schemeClr val="accent2"/>
                  </a:outerShdw>
                </a:effectLst>
              </a:rPr>
              <a:t> השם (לוואי ותמורה), </a:t>
            </a:r>
          </a:p>
          <a:p>
            <a:pPr algn="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 </a:t>
            </a:r>
            <a:r>
              <a:rPr lang="he-IL" sz="5400" b="1" cap="none" spc="0" dirty="0" err="1">
                <a:ln w="6600">
                  <a:solidFill>
                    <a:schemeClr val="accent2"/>
                  </a:solidFill>
                  <a:prstDash val="solid"/>
                </a:ln>
                <a:solidFill>
                  <a:srgbClr val="FF0000"/>
                </a:solidFill>
                <a:effectLst>
                  <a:outerShdw dist="38100" dir="2700000" algn="tl" rotWithShape="0">
                    <a:schemeClr val="accent2"/>
                  </a:outerShdw>
                </a:effectLst>
              </a:rPr>
              <a:t>משלימי</a:t>
            </a:r>
            <a:r>
              <a:rPr lang="he-IL" sz="5400" b="1" dirty="0">
                <a:ln w="6600">
                  <a:solidFill>
                    <a:schemeClr val="accent2"/>
                  </a:solidFill>
                  <a:prstDash val="solid"/>
                </a:ln>
                <a:solidFill>
                  <a:srgbClr val="FF0000"/>
                </a:solidFill>
                <a:effectLst>
                  <a:outerShdw dist="38100" dir="2700000" algn="tl" rotWithShape="0">
                    <a:schemeClr val="accent2"/>
                  </a:outerShdw>
                </a:effectLst>
              </a:rPr>
              <a:t> הפועל (מושא ותיאור).</a:t>
            </a:r>
            <a:endParaRPr lang="he-IL" sz="5400" b="1" cap="none" spc="0" dirty="0">
              <a:ln w="6600">
                <a:solidFill>
                  <a:schemeClr val="accent2"/>
                </a:solidFill>
                <a:prstDash val="solid"/>
              </a:ln>
              <a:solidFill>
                <a:srgbClr val="FF0000"/>
              </a:solidFill>
              <a:effectLst>
                <a:outerShdw dist="38100" dir="2700000" algn="tl" rotWithShape="0">
                  <a:schemeClr val="accent2"/>
                </a:outerShdw>
              </a:effectLst>
            </a:endParaRPr>
          </a:p>
        </p:txBody>
      </p:sp>
    </p:spTree>
    <p:extLst>
      <p:ext uri="{BB962C8B-B14F-4D97-AF65-F5344CB8AC3E}">
        <p14:creationId xmlns:p14="http://schemas.microsoft.com/office/powerpoint/2010/main" val="3551245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6"/>
                                        </p:tgtEl>
                                        <p:attrNameLst>
                                          <p:attrName>ppt_y</p:attrName>
                                        </p:attrNameLst>
                                      </p:cBhvr>
                                      <p:tavLst>
                                        <p:tav tm="0">
                                          <p:val>
                                            <p:strVal val="#ppt_y"/>
                                          </p:val>
                                        </p:tav>
                                        <p:tav tm="100000">
                                          <p:val>
                                            <p:strVal val="#ppt_y"/>
                                          </p:val>
                                        </p:tav>
                                      </p:tavLst>
                                    </p:anim>
                                    <p:anim calcmode="lin" valueType="num">
                                      <p:cBhvr>
                                        <p:cTn id="14"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7"/>
                                        </p:tgtEl>
                                        <p:attrNameLst>
                                          <p:attrName>ppt_y</p:attrName>
                                        </p:attrNameLst>
                                      </p:cBhvr>
                                      <p:tavLst>
                                        <p:tav tm="0">
                                          <p:val>
                                            <p:strVal val="#ppt_y"/>
                                          </p:val>
                                        </p:tav>
                                        <p:tav tm="100000">
                                          <p:val>
                                            <p:strVal val="#ppt_y"/>
                                          </p:val>
                                        </p:tav>
                                      </p:tavLst>
                                    </p:anim>
                                    <p:anim calcmode="lin" valueType="num">
                                      <p:cBhvr>
                                        <p:cTn id="23"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theme/theme1.xml><?xml version="1.0" encoding="utf-8"?>
<a:theme xmlns:a="http://schemas.openxmlformats.org/drawingml/2006/main" name="עשן מתפתל">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9478</TotalTime>
  <Words>949</Words>
  <Application>Microsoft Office PowerPoint</Application>
  <PresentationFormat>מסך רחב</PresentationFormat>
  <Paragraphs>142</Paragraphs>
  <Slides>24</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24</vt:i4>
      </vt:variant>
    </vt:vector>
  </HeadingPairs>
  <TitlesOfParts>
    <vt:vector size="31" baseType="lpstr">
      <vt:lpstr>Arial</vt:lpstr>
      <vt:lpstr>Century Gothic</vt:lpstr>
      <vt:lpstr>Freestyle Script</vt:lpstr>
      <vt:lpstr>Guttman Yad-Brush</vt:lpstr>
      <vt:lpstr>Times New Roman</vt:lpstr>
      <vt:lpstr>Wingdings 3</vt:lpstr>
      <vt:lpstr>עשן מתפתל</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לירון דוד</cp:lastModifiedBy>
  <cp:revision>59</cp:revision>
  <dcterms:created xsi:type="dcterms:W3CDTF">2019-07-09T08:54:10Z</dcterms:created>
  <dcterms:modified xsi:type="dcterms:W3CDTF">2022-08-30T00:07:53Z</dcterms:modified>
</cp:coreProperties>
</file>