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1F5C973-25A3-0988-49C4-581D16CB96FA}"/>
              </a:ext>
            </a:extLst>
          </p:cNvPr>
          <p:cNvSpPr/>
          <p:nvPr/>
        </p:nvSpPr>
        <p:spPr>
          <a:xfrm>
            <a:off x="2707409" y="1068884"/>
            <a:ext cx="637546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פענוח המשימה </a:t>
            </a:r>
          </a:p>
          <a:p>
            <a:pPr algn="ctr"/>
            <a:r>
              <a:rPr lang="he-IL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וכתיבת התשובה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C111D54-D591-8EFD-9989-1F930A9CED78}"/>
              </a:ext>
            </a:extLst>
          </p:cNvPr>
          <p:cNvSpPr/>
          <p:nvPr/>
        </p:nvSpPr>
        <p:spPr>
          <a:xfrm>
            <a:off x="269526" y="5699105"/>
            <a:ext cx="260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לירון דוד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804976F-10A4-5CEF-BDAC-49FB97C79C8B}"/>
              </a:ext>
            </a:extLst>
          </p:cNvPr>
          <p:cNvSpPr txBox="1"/>
          <p:nvPr/>
        </p:nvSpPr>
        <p:spPr>
          <a:xfrm>
            <a:off x="2194560" y="3768715"/>
            <a:ext cx="7173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פרק ד – חוטבים לשון – כיתה ז</a:t>
            </a:r>
            <a:endParaRPr lang="he-IL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3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C0FF0D0-1B7E-30E5-D068-AE042CCC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229" y="1016347"/>
            <a:ext cx="9229725" cy="292417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4137C8B-FCDC-869C-9187-91E45EB79565}"/>
              </a:ext>
            </a:extLst>
          </p:cNvPr>
          <p:cNvSpPr/>
          <p:nvPr/>
        </p:nvSpPr>
        <p:spPr>
          <a:xfrm>
            <a:off x="5953973" y="4573309"/>
            <a:ext cx="284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DC1CD62A-9041-D332-3322-4F69A954775D}"/>
              </a:ext>
            </a:extLst>
          </p:cNvPr>
          <p:cNvSpPr/>
          <p:nvPr/>
        </p:nvSpPr>
        <p:spPr>
          <a:xfrm>
            <a:off x="5557119" y="3915458"/>
            <a:ext cx="6046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מהו המידע שאפשר להפיק מה השאלה?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154E057-F533-DD0C-D70C-9359058A3707}"/>
              </a:ext>
            </a:extLst>
          </p:cNvPr>
          <p:cNvSpPr/>
          <p:nvPr/>
        </p:nvSpPr>
        <p:spPr>
          <a:xfrm>
            <a:off x="7145374" y="4515233"/>
            <a:ext cx="4370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לה' יש תכנית נגד המצרים.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A0F1C174-462E-FD6D-6F69-8991A240B294}"/>
              </a:ext>
            </a:extLst>
          </p:cNvPr>
          <p:cNvSpPr/>
          <p:nvPr/>
        </p:nvSpPr>
        <p:spPr>
          <a:xfrm>
            <a:off x="6323033" y="4993659"/>
            <a:ext cx="51924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ה' מתאר את </a:t>
            </a:r>
            <a:r>
              <a:rPr lang="he-IL" sz="2800" b="1" cap="none" spc="0" dirty="0" err="1">
                <a:ln/>
                <a:solidFill>
                  <a:schemeClr val="accent3"/>
                </a:solidFill>
                <a:effectLst/>
              </a:rPr>
              <a:t>התכנית</a:t>
            </a:r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 בפני משה.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DC3CECD-4D1E-0C11-46B1-514F51F05E7D}"/>
              </a:ext>
            </a:extLst>
          </p:cNvPr>
          <p:cNvSpPr/>
          <p:nvPr/>
        </p:nvSpPr>
        <p:spPr>
          <a:xfrm>
            <a:off x="6335858" y="5477173"/>
            <a:ext cx="51796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פרעה מחליט לרדוף אחרי ישראל 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769D461A-3F86-E3BE-B901-E84EF28E4010}"/>
              </a:ext>
            </a:extLst>
          </p:cNvPr>
          <p:cNvSpPr/>
          <p:nvPr/>
        </p:nvSpPr>
        <p:spPr>
          <a:xfrm>
            <a:off x="4450726" y="5960687"/>
            <a:ext cx="70647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יש לפרעה שתי סיבות לרדוף אחרי בני ישראל. </a:t>
            </a:r>
          </a:p>
        </p:txBody>
      </p:sp>
    </p:spTree>
    <p:extLst>
      <p:ext uri="{BB962C8B-B14F-4D97-AF65-F5344CB8AC3E}">
        <p14:creationId xmlns:p14="http://schemas.microsoft.com/office/powerpoint/2010/main" val="3522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C0FF0D0-1B7E-30E5-D068-AE042CCC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229" y="1016347"/>
            <a:ext cx="9229725" cy="292417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4137C8B-FCDC-869C-9187-91E45EB79565}"/>
              </a:ext>
            </a:extLst>
          </p:cNvPr>
          <p:cNvSpPr/>
          <p:nvPr/>
        </p:nvSpPr>
        <p:spPr>
          <a:xfrm>
            <a:off x="5953973" y="4573309"/>
            <a:ext cx="284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45D1D67-EF19-30FF-E156-DACE42DE520A}"/>
              </a:ext>
            </a:extLst>
          </p:cNvPr>
          <p:cNvSpPr/>
          <p:nvPr/>
        </p:nvSpPr>
        <p:spPr>
          <a:xfrm>
            <a:off x="3579846" y="4005678"/>
            <a:ext cx="83327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מה השאלה שואלת? מה עלינו למצוא בטקסט או במפה?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0281C865-706B-069C-3157-4BCB55FD71A6}"/>
              </a:ext>
            </a:extLst>
          </p:cNvPr>
          <p:cNvSpPr/>
          <p:nvPr/>
        </p:nvSpPr>
        <p:spPr>
          <a:xfrm>
            <a:off x="3499695" y="4570749"/>
            <a:ext cx="8412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ציינו שתי סיבות להחלטת פרעה לרדוף אחרי בני ישראל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8A1CAF6-0DE5-1FAD-9A01-528027CDBB11}"/>
              </a:ext>
            </a:extLst>
          </p:cNvPr>
          <p:cNvSpPr/>
          <p:nvPr/>
        </p:nvSpPr>
        <p:spPr>
          <a:xfrm>
            <a:off x="3817089" y="5159125"/>
            <a:ext cx="80954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שתי סיבות להחלטת פרעה לרדוף אחרי בני ישראל ... </a:t>
            </a:r>
          </a:p>
        </p:txBody>
      </p:sp>
    </p:spTree>
    <p:extLst>
      <p:ext uri="{BB962C8B-B14F-4D97-AF65-F5344CB8AC3E}">
        <p14:creationId xmlns:p14="http://schemas.microsoft.com/office/powerpoint/2010/main" val="3374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44708F0-481F-DAC1-8CC2-C8270287A4B7}"/>
              </a:ext>
            </a:extLst>
          </p:cNvPr>
          <p:cNvSpPr txBox="1"/>
          <p:nvPr/>
        </p:nvSpPr>
        <p:spPr>
          <a:xfrm>
            <a:off x="8351520" y="584151"/>
            <a:ext cx="384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 w="12700">
                  <a:solidFill>
                    <a:srgbClr val="E5224E"/>
                  </a:solidFill>
                  <a:prstDash val="solid"/>
                </a:ln>
                <a:pattFill prst="pct50">
                  <a:fgClr>
                    <a:srgbClr val="E5224E"/>
                  </a:fgClr>
                  <a:bgClr>
                    <a:srgbClr val="E5224E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5224E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מרכיבי התשובה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C7A9D3FD-784E-4136-69B5-A07AB078E6D1}"/>
              </a:ext>
            </a:extLst>
          </p:cNvPr>
          <p:cNvSpPr/>
          <p:nvPr/>
        </p:nvSpPr>
        <p:spPr>
          <a:xfrm>
            <a:off x="2631662" y="1744325"/>
            <a:ext cx="9374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בניסוח תשובה כהלכה יופיע חלק או משפט שלם מתוך השאלה.  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885CC919-F2D9-3E27-7024-3CAE2800D971}"/>
              </a:ext>
            </a:extLst>
          </p:cNvPr>
          <p:cNvSpPr/>
          <p:nvPr/>
        </p:nvSpPr>
        <p:spPr>
          <a:xfrm>
            <a:off x="6382643" y="2567285"/>
            <a:ext cx="55627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תשובה טובה כוללת שלושה תחומים: </a:t>
            </a:r>
          </a:p>
        </p:txBody>
      </p:sp>
      <p:graphicFrame>
        <p:nvGraphicFramePr>
          <p:cNvPr id="19" name="טבלה 19">
            <a:extLst>
              <a:ext uri="{FF2B5EF4-FFF2-40B4-BE49-F238E27FC236}">
                <a16:creationId xmlns:a16="http://schemas.microsoft.com/office/drawing/2014/main" id="{4071CEB9-EC69-24C8-7828-1EA48AF95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13604"/>
              </p:ext>
            </p:extLst>
          </p:nvPr>
        </p:nvGraphicFramePr>
        <p:xfrm>
          <a:off x="1188720" y="2719833"/>
          <a:ext cx="5193923" cy="34980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72787">
                  <a:extLst>
                    <a:ext uri="{9D8B030D-6E8A-4147-A177-3AD203B41FA5}">
                      <a16:colId xmlns:a16="http://schemas.microsoft.com/office/drawing/2014/main" val="4115263893"/>
                    </a:ext>
                  </a:extLst>
                </a:gridCol>
                <a:gridCol w="3321136">
                  <a:extLst>
                    <a:ext uri="{9D8B030D-6E8A-4147-A177-3AD203B41FA5}">
                      <a16:colId xmlns:a16="http://schemas.microsoft.com/office/drawing/2014/main" val="3527333710"/>
                    </a:ext>
                  </a:extLst>
                </a:gridCol>
              </a:tblGrid>
              <a:tr h="678200">
                <a:tc>
                  <a:txBody>
                    <a:bodyPr/>
                    <a:lstStyle/>
                    <a:p>
                      <a:pPr rtl="1"/>
                      <a:r>
                        <a:rPr lang="he-IL" sz="2800" dirty="0"/>
                        <a:t>תחום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הסבר ופירוט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177947"/>
                  </a:ext>
                </a:extLst>
              </a:tr>
              <a:tr h="606811">
                <a:tc>
                  <a:txBody>
                    <a:bodyPr/>
                    <a:lstStyle/>
                    <a:p>
                      <a:pPr rtl="1"/>
                      <a:r>
                        <a:rPr lang="he-IL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45343"/>
                  </a:ext>
                </a:extLst>
              </a:tr>
              <a:tr h="606811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694623"/>
                  </a:ext>
                </a:extLst>
              </a:tr>
              <a:tr h="1606265">
                <a:tc>
                  <a:txBody>
                    <a:bodyPr/>
                    <a:lstStyle/>
                    <a:p>
                      <a:pPr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616708"/>
                  </a:ext>
                </a:extLst>
              </a:tr>
            </a:tbl>
          </a:graphicData>
        </a:graphic>
      </p:graphicFrame>
      <p:sp>
        <p:nvSpPr>
          <p:cNvPr id="20" name="מלבן 19">
            <a:extLst>
              <a:ext uri="{FF2B5EF4-FFF2-40B4-BE49-F238E27FC236}">
                <a16:creationId xmlns:a16="http://schemas.microsoft.com/office/drawing/2014/main" id="{38AAB650-4953-10AD-0BAC-59CD7D6651BD}"/>
              </a:ext>
            </a:extLst>
          </p:cNvPr>
          <p:cNvSpPr/>
          <p:nvPr/>
        </p:nvSpPr>
        <p:spPr>
          <a:xfrm>
            <a:off x="5584026" y="3390245"/>
            <a:ext cx="798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תוכן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AA10E1AB-035D-1DE9-18B1-7286584ACE11}"/>
              </a:ext>
            </a:extLst>
          </p:cNvPr>
          <p:cNvSpPr/>
          <p:nvPr/>
        </p:nvSpPr>
        <p:spPr>
          <a:xfrm>
            <a:off x="3219166" y="3429000"/>
            <a:ext cx="1273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לכידות 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9A242924-CF3C-12F6-19A7-8D01E89C9903}"/>
              </a:ext>
            </a:extLst>
          </p:cNvPr>
          <p:cNvSpPr/>
          <p:nvPr/>
        </p:nvSpPr>
        <p:spPr>
          <a:xfrm>
            <a:off x="5406094" y="4060657"/>
            <a:ext cx="976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מבנה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1C56629D-4C7F-233B-8CF0-EB1713D0B855}"/>
              </a:ext>
            </a:extLst>
          </p:cNvPr>
          <p:cNvSpPr/>
          <p:nvPr/>
        </p:nvSpPr>
        <p:spPr>
          <a:xfrm>
            <a:off x="3025202" y="4060657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קישוריות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18159AF8-18A4-D389-A5CD-FF0C2A80475F}"/>
              </a:ext>
            </a:extLst>
          </p:cNvPr>
          <p:cNvSpPr/>
          <p:nvPr/>
        </p:nvSpPr>
        <p:spPr>
          <a:xfrm>
            <a:off x="4686366" y="4877678"/>
            <a:ext cx="1649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דיוק לשוני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AF9CD912-AA0F-1A98-2D2A-97D5BF365D08}"/>
              </a:ext>
            </a:extLst>
          </p:cNvPr>
          <p:cNvSpPr/>
          <p:nvPr/>
        </p:nvSpPr>
        <p:spPr>
          <a:xfrm>
            <a:off x="1109974" y="4626086"/>
            <a:ext cx="32512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במין, במספר וביידוע </a:t>
            </a:r>
          </a:p>
          <a:p>
            <a:pPr algn="r" rtl="1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ניסוח תקין והולם </a:t>
            </a:r>
          </a:p>
          <a:p>
            <a:pPr algn="r" rtl="1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קישוריות </a:t>
            </a:r>
          </a:p>
        </p:txBody>
      </p:sp>
    </p:spTree>
    <p:extLst>
      <p:ext uri="{BB962C8B-B14F-4D97-AF65-F5344CB8AC3E}">
        <p14:creationId xmlns:p14="http://schemas.microsoft.com/office/powerpoint/2010/main" val="297022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D53292B-05B3-1A2B-0050-C174370E7135}"/>
              </a:ext>
            </a:extLst>
          </p:cNvPr>
          <p:cNvSpPr txBox="1"/>
          <p:nvPr/>
        </p:nvSpPr>
        <p:spPr>
          <a:xfrm>
            <a:off x="8466773" y="401806"/>
            <a:ext cx="3980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000" b="1" dirty="0">
                <a:ln w="12700">
                  <a:solidFill>
                    <a:srgbClr val="E5224E"/>
                  </a:solidFill>
                  <a:prstDash val="solid"/>
                </a:ln>
                <a:pattFill prst="pct50">
                  <a:fgClr>
                    <a:srgbClr val="E5224E"/>
                  </a:fgClr>
                  <a:bgClr>
                    <a:srgbClr val="E5224E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5224E"/>
                  </a:outerShdw>
                </a:effectLst>
                <a:latin typeface="Century Gothic" panose="020B0502020202020204"/>
                <a:cs typeface="Arial" panose="020B0604020202020204" pitchFamily="34" charset="0"/>
              </a:rPr>
              <a:t>ממדי הבנה</a:t>
            </a:r>
            <a:endParaRPr kumimoji="0" lang="he-IL" sz="4000" b="1" i="0" u="none" strike="noStrike" kern="1200" cap="none" spc="0" normalizeH="0" baseline="0" noProof="0" dirty="0">
              <a:ln w="12700">
                <a:solidFill>
                  <a:srgbClr val="E5224E"/>
                </a:solidFill>
                <a:prstDash val="solid"/>
              </a:ln>
              <a:pattFill prst="pct50">
                <a:fgClr>
                  <a:srgbClr val="E5224E"/>
                </a:fgClr>
                <a:bgClr>
                  <a:srgbClr val="E5224E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E5224E"/>
                </a:outerShdw>
              </a:effectLst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3EF48944-321D-A715-62AB-A13136DE6E29}"/>
              </a:ext>
            </a:extLst>
          </p:cNvPr>
          <p:cNvSpPr/>
          <p:nvPr/>
        </p:nvSpPr>
        <p:spPr>
          <a:xfrm>
            <a:off x="7932380" y="1194214"/>
            <a:ext cx="37753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א. שאלות איתור מידע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69CBC629-3067-85BE-24A2-8F3FEAB6E1E6}"/>
              </a:ext>
            </a:extLst>
          </p:cNvPr>
          <p:cNvSpPr/>
          <p:nvPr/>
        </p:nvSpPr>
        <p:spPr>
          <a:xfrm>
            <a:off x="5251790" y="1939954"/>
            <a:ext cx="6429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dirty="0">
                <a:ln/>
                <a:solidFill>
                  <a:schemeClr val="accent3"/>
                </a:solidFill>
              </a:rPr>
              <a:t>דגשים המתייחסים לשאלות "איתור מידע" :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466D061-60FA-5BD7-0046-38CC970967D0}"/>
              </a:ext>
            </a:extLst>
          </p:cNvPr>
          <p:cNvSpPr/>
          <p:nvPr/>
        </p:nvSpPr>
        <p:spPr>
          <a:xfrm>
            <a:off x="5760312" y="2508593"/>
            <a:ext cx="59474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dirty="0">
                <a:ln/>
                <a:solidFill>
                  <a:schemeClr val="accent3"/>
                </a:solidFill>
              </a:rPr>
              <a:t>- אנו מבחינים בשני סוגים של משמעות :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EAD40D1-73EA-A1D4-E321-89AEF8BCE7B4}"/>
              </a:ext>
            </a:extLst>
          </p:cNvPr>
          <p:cNvSpPr/>
          <p:nvPr/>
        </p:nvSpPr>
        <p:spPr>
          <a:xfrm>
            <a:off x="4455238" y="4485953"/>
            <a:ext cx="7330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dirty="0">
                <a:ln/>
                <a:solidFill>
                  <a:schemeClr val="accent3"/>
                </a:solidFill>
              </a:rPr>
              <a:t>- אנו מבחינים בשני מקרים של הפניית השאלה :  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1FA2162-B0A6-ED37-1C16-5640C0C56344}"/>
              </a:ext>
            </a:extLst>
          </p:cNvPr>
          <p:cNvSpPr txBox="1"/>
          <p:nvPr/>
        </p:nvSpPr>
        <p:spPr>
          <a:xfrm>
            <a:off x="5277803" y="5099910"/>
            <a:ext cx="6286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1.  שאלות המפנות לשורה או לפסקה.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7356404-6E47-5B5C-9EAC-6F58111AC162}"/>
              </a:ext>
            </a:extLst>
          </p:cNvPr>
          <p:cNvSpPr txBox="1"/>
          <p:nvPr/>
        </p:nvSpPr>
        <p:spPr>
          <a:xfrm>
            <a:off x="7303013" y="3041790"/>
            <a:ext cx="4146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1.  משמעות גלויה בטקסט.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C36B16B-7ADA-84D0-B808-E17475A9EE41}"/>
              </a:ext>
            </a:extLst>
          </p:cNvPr>
          <p:cNvSpPr txBox="1"/>
          <p:nvPr/>
        </p:nvSpPr>
        <p:spPr>
          <a:xfrm>
            <a:off x="7303013" y="3585823"/>
            <a:ext cx="4146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2.  משמעות סמויה בטקסט.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FF9EB80-3AE3-D8B8-9246-B56EAD04D94C}"/>
              </a:ext>
            </a:extLst>
          </p:cNvPr>
          <p:cNvSpPr txBox="1"/>
          <p:nvPr/>
        </p:nvSpPr>
        <p:spPr>
          <a:xfrm>
            <a:off x="2594610" y="5610822"/>
            <a:ext cx="8969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2.  שאלות בהן יש למצוא את השורה או הפסקה רלוונטיות. </a:t>
            </a:r>
          </a:p>
        </p:txBody>
      </p:sp>
    </p:spTree>
    <p:extLst>
      <p:ext uri="{BB962C8B-B14F-4D97-AF65-F5344CB8AC3E}">
        <p14:creationId xmlns:p14="http://schemas.microsoft.com/office/powerpoint/2010/main" val="3469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CE954BF-AD27-6F28-B4E7-9BE7A73FBB06}"/>
              </a:ext>
            </a:extLst>
          </p:cNvPr>
          <p:cNvSpPr txBox="1"/>
          <p:nvPr/>
        </p:nvSpPr>
        <p:spPr>
          <a:xfrm>
            <a:off x="6054090" y="656385"/>
            <a:ext cx="61379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 w="22225">
                  <a:solidFill>
                    <a:srgbClr val="9D074E"/>
                  </a:solidFill>
                  <a:prstDash val="solid"/>
                </a:ln>
                <a:solidFill>
                  <a:srgbClr val="9D074E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דוגמאות לשאלות "איתור מידע"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B5E0480-98DC-64C6-7F4E-866C798E9194}"/>
              </a:ext>
            </a:extLst>
          </p:cNvPr>
          <p:cNvSpPr/>
          <p:nvPr/>
        </p:nvSpPr>
        <p:spPr>
          <a:xfrm>
            <a:off x="0" y="1548473"/>
            <a:ext cx="118070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- איתור פרטי מידע מפורשים מתוך הטקסט :שמות של דמויות, איתור זמן, איתור</a:t>
            </a:r>
          </a:p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  מקום, פעולות שבוצעו.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E8B01C3-7683-B0D4-790D-464D78BA6FF3}"/>
              </a:ext>
            </a:extLst>
          </p:cNvPr>
          <p:cNvSpPr/>
          <p:nvPr/>
        </p:nvSpPr>
        <p:spPr>
          <a:xfrm>
            <a:off x="6096000" y="2685460"/>
            <a:ext cx="57110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- איתור רעיונות, הסברים או הגדרות.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5A37F70-1A4F-51EE-601D-7DDDFF00A6E5}"/>
              </a:ext>
            </a:extLst>
          </p:cNvPr>
          <p:cNvSpPr/>
          <p:nvPr/>
        </p:nvSpPr>
        <p:spPr>
          <a:xfrm>
            <a:off x="7555230" y="3387711"/>
            <a:ext cx="42517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- זיהוי קשרים לוגיים גלויים.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E15BDF1C-3B6B-97DC-425D-1ACC9FE711A3}"/>
              </a:ext>
            </a:extLst>
          </p:cNvPr>
          <p:cNvSpPr/>
          <p:nvPr/>
        </p:nvSpPr>
        <p:spPr>
          <a:xfrm>
            <a:off x="6858000" y="3997311"/>
            <a:ext cx="49490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- זיהוי הרצף הכרונולוגי בטקסט.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91167515-E86F-BFFC-64E9-9C90A2735696}"/>
              </a:ext>
            </a:extLst>
          </p:cNvPr>
          <p:cNvSpPr/>
          <p:nvPr/>
        </p:nvSpPr>
        <p:spPr>
          <a:xfrm>
            <a:off x="4766310" y="4550382"/>
            <a:ext cx="70406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- הבנת רעיונות מרכזיים המשתמעים מהטקסט.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36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967471A-D8B5-4906-736E-7A96930227AE}"/>
              </a:ext>
            </a:extLst>
          </p:cNvPr>
          <p:cNvSpPr txBox="1"/>
          <p:nvPr/>
        </p:nvSpPr>
        <p:spPr>
          <a:xfrm>
            <a:off x="6789420" y="543781"/>
            <a:ext cx="5107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ln w="22225">
                  <a:solidFill>
                    <a:srgbClr val="9D074E"/>
                  </a:solidFill>
                  <a:prstDash val="solid"/>
                </a:ln>
                <a:solidFill>
                  <a:srgbClr val="9D074E">
                    <a:lumMod val="40000"/>
                    <a:lumOff val="60000"/>
                  </a:srgbClr>
                </a:solidFill>
                <a:latin typeface="Century Gothic" panose="020B0502020202020204"/>
                <a:cs typeface="Arial" panose="020B0604020202020204" pitchFamily="34" charset="0"/>
              </a:rPr>
              <a:t>ב. שאלות "פרשנות והיסק"</a:t>
            </a:r>
            <a:endParaRPr kumimoji="0" lang="he-IL" sz="3200" b="1" i="0" u="none" strike="noStrike" kern="1200" cap="none" spc="0" normalizeH="0" baseline="0" noProof="0" dirty="0">
              <a:ln w="22225">
                <a:solidFill>
                  <a:srgbClr val="9D074E"/>
                </a:solidFill>
                <a:prstDash val="solid"/>
              </a:ln>
              <a:solidFill>
                <a:srgbClr val="9D074E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A3010FD-810D-6907-B3C4-5580A91D5736}"/>
              </a:ext>
            </a:extLst>
          </p:cNvPr>
          <p:cNvSpPr/>
          <p:nvPr/>
        </p:nvSpPr>
        <p:spPr>
          <a:xfrm>
            <a:off x="2991035" y="1163701"/>
            <a:ext cx="86980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הסקה = גיבוש טענה המבוססת על קשרים בין פרטי מידע.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2CAC223-3842-569C-38BD-4846DF617562}"/>
              </a:ext>
            </a:extLst>
          </p:cNvPr>
          <p:cNvSpPr txBox="1"/>
          <p:nvPr/>
        </p:nvSpPr>
        <p:spPr>
          <a:xfrm>
            <a:off x="4164331" y="1659107"/>
            <a:ext cx="7603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דגשים המתייחסים לשאלת מסוג "פרשנות והיסק" :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17E30D7-2917-838F-3AAE-23C218F75047}"/>
              </a:ext>
            </a:extLst>
          </p:cNvPr>
          <p:cNvSpPr txBox="1"/>
          <p:nvPr/>
        </p:nvSpPr>
        <p:spPr>
          <a:xfrm>
            <a:off x="79058" y="2155316"/>
            <a:ext cx="116890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- שאלות עוסקות במשמעות הסמויה של הטקסט, בדברים שאינם נאמרים באופן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 מפורש.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  </a:t>
            </a: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לדוגמה: נושא הטקסט, מטרת הכותב, יחסים בן חלקי הטקסט, ביטויים ומילים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  </a:t>
            </a: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דו משמעויות.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CDEC3B9-35D1-2C6E-EE11-513A5973045C}"/>
              </a:ext>
            </a:extLst>
          </p:cNvPr>
          <p:cNvSpPr txBox="1"/>
          <p:nvPr/>
        </p:nvSpPr>
        <p:spPr>
          <a:xfrm>
            <a:off x="5006340" y="3956461"/>
            <a:ext cx="6682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- שאלות פרשנות והיסק יכולות להתבסס על: 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1BBE5CF-E379-C559-1CB8-B363E1F5139A}"/>
              </a:ext>
            </a:extLst>
          </p:cNvPr>
          <p:cNvSpPr txBox="1"/>
          <p:nvPr/>
        </p:nvSpPr>
        <p:spPr>
          <a:xfrm>
            <a:off x="4164331" y="4865913"/>
            <a:ext cx="7322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2.  הבנה גלובלית של הטקסט כולו. 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F09DB8C-3655-5C1E-73BF-1265DDBAF371}"/>
              </a:ext>
            </a:extLst>
          </p:cNvPr>
          <p:cNvSpPr txBox="1"/>
          <p:nvPr/>
        </p:nvSpPr>
        <p:spPr>
          <a:xfrm>
            <a:off x="4164331" y="4410125"/>
            <a:ext cx="7322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1.  הבנה נקודתית שלח אחת הפסקאות בטקסט. 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A535C91-0787-B2B6-F57A-F91D0453814E}"/>
              </a:ext>
            </a:extLst>
          </p:cNvPr>
          <p:cNvSpPr txBox="1"/>
          <p:nvPr/>
        </p:nvSpPr>
        <p:spPr>
          <a:xfrm>
            <a:off x="704849" y="5526121"/>
            <a:ext cx="10984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- גיוס ידע העולם והידע הלשוני שנצבר עד כה יסייע בהתמודדות מיטבית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 עם השאלות. </a:t>
            </a:r>
          </a:p>
        </p:txBody>
      </p:sp>
    </p:spTree>
    <p:extLst>
      <p:ext uri="{BB962C8B-B14F-4D97-AF65-F5344CB8AC3E}">
        <p14:creationId xmlns:p14="http://schemas.microsoft.com/office/powerpoint/2010/main" val="15978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36536D3-AA69-375A-0B56-F80D3E675092}"/>
              </a:ext>
            </a:extLst>
          </p:cNvPr>
          <p:cNvSpPr txBox="1"/>
          <p:nvPr/>
        </p:nvSpPr>
        <p:spPr>
          <a:xfrm>
            <a:off x="6823710" y="655981"/>
            <a:ext cx="4993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ln w="22225">
                  <a:solidFill>
                    <a:srgbClr val="9D074E"/>
                  </a:solidFill>
                  <a:prstDash val="solid"/>
                </a:ln>
                <a:solidFill>
                  <a:srgbClr val="9D074E">
                    <a:lumMod val="40000"/>
                    <a:lumOff val="60000"/>
                  </a:srgbClr>
                </a:solidFill>
                <a:latin typeface="Century Gothic" panose="020B0502020202020204"/>
                <a:cs typeface="Arial" panose="020B0604020202020204" pitchFamily="34" charset="0"/>
              </a:rPr>
              <a:t>ג. שאלות "הערכה וביקורת"</a:t>
            </a:r>
            <a:endParaRPr kumimoji="0" lang="he-IL" sz="3200" b="1" i="0" u="none" strike="noStrike" kern="1200" cap="none" spc="0" normalizeH="0" baseline="0" noProof="0" dirty="0">
              <a:ln w="22225">
                <a:solidFill>
                  <a:srgbClr val="9D074E"/>
                </a:solidFill>
                <a:prstDash val="solid"/>
              </a:ln>
              <a:solidFill>
                <a:srgbClr val="9D074E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A8B6C01-81F8-DC0C-583F-66BAB75643DE}"/>
              </a:ext>
            </a:extLst>
          </p:cNvPr>
          <p:cNvSpPr/>
          <p:nvPr/>
        </p:nvSpPr>
        <p:spPr>
          <a:xfrm>
            <a:off x="699226" y="1351058"/>
            <a:ext cx="110147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dirty="0">
                <a:ln/>
                <a:solidFill>
                  <a:schemeClr val="accent3"/>
                </a:solidFill>
              </a:rPr>
              <a:t>הערכה וביקורת = העלאת מגוון נקודות מבט ביחס לנושא, לבעיה, לשאלה או לתופעה והערכתם. </a:t>
            </a:r>
            <a:endParaRPr lang="he-I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CA8B07F-80E0-DEA4-E8A9-08072AD7EE9C}"/>
              </a:ext>
            </a:extLst>
          </p:cNvPr>
          <p:cNvSpPr txBox="1"/>
          <p:nvPr/>
        </p:nvSpPr>
        <p:spPr>
          <a:xfrm>
            <a:off x="3848337" y="2349523"/>
            <a:ext cx="8077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דגשים המתייחסים לשאלת מסוג "הערכה וביקורת" :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D00A903-980B-5FE6-D1BE-958F729139EC}"/>
              </a:ext>
            </a:extLst>
          </p:cNvPr>
          <p:cNvSpPr txBox="1"/>
          <p:nvPr/>
        </p:nvSpPr>
        <p:spPr>
          <a:xfrm>
            <a:off x="6206581" y="2907239"/>
            <a:ext cx="7603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- שאלות אלה</a:t>
            </a:r>
            <a:r>
              <a:rPr kumimoji="0" lang="he-IL" sz="2800" b="1" i="0" u="none" strike="noStrike" kern="1200" cap="none" spc="0" normalizeH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דורשות : 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027A31C-31BB-3922-19E1-09AC460F9A37}"/>
              </a:ext>
            </a:extLst>
          </p:cNvPr>
          <p:cNvSpPr txBox="1"/>
          <p:nvPr/>
        </p:nvSpPr>
        <p:spPr>
          <a:xfrm>
            <a:off x="3848337" y="2930449"/>
            <a:ext cx="4369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1. לנהל דיאלוג עם הטקסט.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5DB5AB2-8CA7-BFA1-3BCE-28A5A5C28979}"/>
              </a:ext>
            </a:extLst>
          </p:cNvPr>
          <p:cNvSpPr txBox="1"/>
          <p:nvPr/>
        </p:nvSpPr>
        <p:spPr>
          <a:xfrm>
            <a:off x="4168377" y="3428650"/>
            <a:ext cx="4369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2. להעריך את הטקסט.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C98A9CA-BB83-AF15-147D-30A13FC905B6}"/>
              </a:ext>
            </a:extLst>
          </p:cNvPr>
          <p:cNvSpPr txBox="1"/>
          <p:nvPr/>
        </p:nvSpPr>
        <p:spPr>
          <a:xfrm>
            <a:off x="3796903" y="3967101"/>
            <a:ext cx="4369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3. להביע דעה בנושא מסוים.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2FDCEF3-1512-FA7B-09EB-ECC8A26845FB}"/>
              </a:ext>
            </a:extLst>
          </p:cNvPr>
          <p:cNvSpPr txBox="1"/>
          <p:nvPr/>
        </p:nvSpPr>
        <p:spPr>
          <a:xfrm>
            <a:off x="385973" y="4503743"/>
            <a:ext cx="11641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- לשאלות מסוג זה יכולה להיות יותר מתשובה אחת, שהרי לא לכולם דעות זהות.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29D9A62-7E63-A0CE-9286-EDB123396C77}"/>
              </a:ext>
            </a:extLst>
          </p:cNvPr>
          <p:cNvSpPr txBox="1"/>
          <p:nvPr/>
        </p:nvSpPr>
        <p:spPr>
          <a:xfrm>
            <a:off x="26669" y="5105817"/>
            <a:ext cx="12012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ln/>
                <a:solidFill>
                  <a:srgbClr val="7F2294"/>
                </a:solidFill>
                <a:latin typeface="Century Gothic" panose="020B0502020202020204"/>
                <a:cs typeface="Arial" panose="020B0604020202020204" pitchFamily="34" charset="0"/>
              </a:rPr>
              <a:t>- חשוב להציג דעה מנומקת, הנימוקים משכנעים את הנמנעים ומבססים את הדעה.  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76AE3E4-6FCF-4F8F-8BDC-21EC394679EC}"/>
              </a:ext>
            </a:extLst>
          </p:cNvPr>
          <p:cNvSpPr txBox="1"/>
          <p:nvPr/>
        </p:nvSpPr>
        <p:spPr>
          <a:xfrm>
            <a:off x="98439" y="5690105"/>
            <a:ext cx="11928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- בנימוקים</a:t>
            </a:r>
            <a:r>
              <a:rPr kumimoji="0" lang="he-IL" sz="2800" b="1" i="0" u="none" strike="noStrike" kern="1200" cap="none" spc="0" normalizeH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חשוב להציג את טענות הנגד ולשלול אותן, דרך נוספת לחיזוק העמדה.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5A1354D-EC96-67C4-519A-CF03C7B89FD6}"/>
              </a:ext>
            </a:extLst>
          </p:cNvPr>
          <p:cNvSpPr txBox="1"/>
          <p:nvPr/>
        </p:nvSpPr>
        <p:spPr>
          <a:xfrm>
            <a:off x="6823710" y="655981"/>
            <a:ext cx="4993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ln w="22225">
                  <a:solidFill>
                    <a:srgbClr val="9D074E"/>
                  </a:solidFill>
                  <a:prstDash val="solid"/>
                </a:ln>
                <a:solidFill>
                  <a:srgbClr val="9D074E">
                    <a:lumMod val="40000"/>
                    <a:lumOff val="60000"/>
                  </a:srgbClr>
                </a:solidFill>
                <a:latin typeface="Century Gothic" panose="020B0502020202020204"/>
                <a:cs typeface="Arial" panose="020B0604020202020204" pitchFamily="34" charset="0"/>
              </a:rPr>
              <a:t>ד. הבנה מטה-טקסטואלית</a:t>
            </a:r>
            <a:endParaRPr kumimoji="0" lang="he-IL" sz="3200" b="1" i="0" u="none" strike="noStrike" kern="1200" cap="none" spc="0" normalizeH="0" baseline="0" noProof="0" dirty="0">
              <a:ln w="22225">
                <a:solidFill>
                  <a:srgbClr val="9D074E"/>
                </a:solidFill>
                <a:prstDash val="solid"/>
              </a:ln>
              <a:solidFill>
                <a:srgbClr val="9D074E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8D479AF-C992-C5D9-9E5E-83BB892DAA4D}"/>
              </a:ext>
            </a:extLst>
          </p:cNvPr>
          <p:cNvSpPr txBox="1"/>
          <p:nvPr/>
        </p:nvSpPr>
        <p:spPr>
          <a:xfrm>
            <a:off x="6008607" y="1401028"/>
            <a:ext cx="5627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(1) תפקידם הרטורי</a:t>
            </a:r>
            <a:r>
              <a:rPr kumimoji="0" lang="he-IL" sz="2800" b="1" i="0" u="none" strike="noStrike" kern="1200" cap="none" spc="0" normalizeH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 של סימני הפיסוק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74EB128-16EB-20CD-B31C-8F180DCE8E49}"/>
              </a:ext>
            </a:extLst>
          </p:cNvPr>
          <p:cNvSpPr txBox="1"/>
          <p:nvPr/>
        </p:nvSpPr>
        <p:spPr>
          <a:xfrm>
            <a:off x="3421381" y="2116800"/>
            <a:ext cx="8077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א. מירכאות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61A24569-BB7D-4FB8-EC31-C1DFB4197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2832572"/>
            <a:ext cx="7886700" cy="82702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0CAEEEDB-494B-BEDB-9C7B-0A2DD67B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99" y="4081174"/>
            <a:ext cx="9017181" cy="13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A3E1AF09-1ADB-C8D5-E07E-9AEC3918F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114" y="1327784"/>
            <a:ext cx="6239434" cy="112966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A55D995-CF9E-7B50-E82D-9E87C7A6F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283" y="2870834"/>
            <a:ext cx="8635265" cy="130587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6B640E6-D7B1-8427-1267-825D465C8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260" y="4704396"/>
            <a:ext cx="5729288" cy="9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7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25FCEC0-B551-5C6E-66A2-3E1AC771EA74}"/>
              </a:ext>
            </a:extLst>
          </p:cNvPr>
          <p:cNvSpPr txBox="1"/>
          <p:nvPr/>
        </p:nvSpPr>
        <p:spPr>
          <a:xfrm>
            <a:off x="9906653" y="845584"/>
            <a:ext cx="1969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ב. סוגריים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75A7704-BF02-5AC5-F4D1-9C1FBF10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616"/>
            <a:ext cx="11875978" cy="88508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0448253-76AA-A4C2-BC49-9006E946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93" y="2807105"/>
            <a:ext cx="11119485" cy="124379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F89A683-A67B-D991-DB44-F8B72D53C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332" y="4226347"/>
            <a:ext cx="8986646" cy="99585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A94C2B5-0069-A919-8282-4A7F434FD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335" y="5397649"/>
            <a:ext cx="9331643" cy="95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AB353EBB-6CFE-D35C-4EA7-81F61D16A35D}"/>
              </a:ext>
            </a:extLst>
          </p:cNvPr>
          <p:cNvSpPr/>
          <p:nvPr/>
        </p:nvSpPr>
        <p:spPr>
          <a:xfrm>
            <a:off x="2741746" y="818495"/>
            <a:ext cx="92496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פענוח המשימה: מילות שאלה, הצורה הציווי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BABB9CE-9555-8324-B9D0-0E93D68EEB90}"/>
              </a:ext>
            </a:extLst>
          </p:cNvPr>
          <p:cNvSpPr/>
          <p:nvPr/>
        </p:nvSpPr>
        <p:spPr>
          <a:xfrm>
            <a:off x="354330" y="1572547"/>
            <a:ext cx="116370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קריאת המשימות הנלוות לטקסט לפני קריאתו מכינים את הקורא לקראת הטקסט. מתוך השאלות ניתן להפיק מידע לגבי התוכן.  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898F935B-4482-46CF-625E-F2292E3132CB}"/>
              </a:ext>
            </a:extLst>
          </p:cNvPr>
          <p:cNvSpPr/>
          <p:nvPr/>
        </p:nvSpPr>
        <p:spPr>
          <a:xfrm>
            <a:off x="1052181" y="2517340"/>
            <a:ext cx="10939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זיהוי נכון ופענוח נכון של מרכיבי השאלה מאפשר ביצוע מיטבי של המשימה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84674BE-B654-3C9C-BF44-0EED24F9E20F}"/>
              </a:ext>
            </a:extLst>
          </p:cNvPr>
          <p:cNvSpPr/>
          <p:nvPr/>
        </p:nvSpPr>
        <p:spPr>
          <a:xfrm>
            <a:off x="9830225" y="3059981"/>
            <a:ext cx="2161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שלבי עבודה: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4EE378E-3FA1-A63C-EBD4-A83805F96778}"/>
              </a:ext>
            </a:extLst>
          </p:cNvPr>
          <p:cNvSpPr/>
          <p:nvPr/>
        </p:nvSpPr>
        <p:spPr>
          <a:xfrm>
            <a:off x="6851481" y="3060420"/>
            <a:ext cx="31149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א.  קריאת השאלה.  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864642AD-490A-33C7-667B-7B3483E08B63}"/>
              </a:ext>
            </a:extLst>
          </p:cNvPr>
          <p:cNvSpPr/>
          <p:nvPr/>
        </p:nvSpPr>
        <p:spPr>
          <a:xfrm>
            <a:off x="3852611" y="3510709"/>
            <a:ext cx="61125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ב.  איתור המידע שניתן להפיק מהשאלה. 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E7C9EE4-13DF-21E3-0391-C8069FB95F97}"/>
              </a:ext>
            </a:extLst>
          </p:cNvPr>
          <p:cNvSpPr/>
          <p:nvPr/>
        </p:nvSpPr>
        <p:spPr>
          <a:xfrm>
            <a:off x="1712253" y="3927631"/>
            <a:ext cx="825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ג.  נבדוק מה השאלה שואלת? כלומר, מה עלינו למצוא? 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9B0D4E69-ABA0-64B0-A296-A1F5A629C893}"/>
              </a:ext>
            </a:extLst>
          </p:cNvPr>
          <p:cNvSpPr/>
          <p:nvPr/>
        </p:nvSpPr>
        <p:spPr>
          <a:xfrm>
            <a:off x="4282216" y="4378359"/>
            <a:ext cx="5253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u="sng" cap="none" spc="0" dirty="0">
                <a:ln/>
                <a:solidFill>
                  <a:schemeClr val="accent3"/>
                </a:solidFill>
                <a:effectLst/>
              </a:rPr>
              <a:t>נסמן מילות שאלה ו/או וצורות ציווי. 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1465DDE3-CB1D-1735-F417-FF0EC346B80C}"/>
              </a:ext>
            </a:extLst>
          </p:cNvPr>
          <p:cNvSpPr/>
          <p:nvPr/>
        </p:nvSpPr>
        <p:spPr>
          <a:xfrm>
            <a:off x="5843153" y="4840872"/>
            <a:ext cx="4137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ד.  איסוף כל המידע בכתב.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90A290F1-9A23-72D4-1850-C8DD76E8EA04}"/>
              </a:ext>
            </a:extLst>
          </p:cNvPr>
          <p:cNvSpPr/>
          <p:nvPr/>
        </p:nvSpPr>
        <p:spPr>
          <a:xfrm>
            <a:off x="943161" y="5268585"/>
            <a:ext cx="85924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u="sng" cap="none" spc="0" dirty="0">
                <a:ln/>
                <a:solidFill>
                  <a:schemeClr val="accent3"/>
                </a:solidFill>
                <a:effectLst/>
              </a:rPr>
              <a:t>הערה</a:t>
            </a:r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: מידע אודות הטקסט, מסייע לקריאה קלה ומושכלת. 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3538627F-17EC-8130-4936-2F16E52371C1}"/>
              </a:ext>
            </a:extLst>
          </p:cNvPr>
          <p:cNvSpPr/>
          <p:nvPr/>
        </p:nvSpPr>
        <p:spPr>
          <a:xfrm>
            <a:off x="759889" y="5805021"/>
            <a:ext cx="92095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ה.  במהלך הקריאה של הטקסט בשלמות יש לסמן מידע רלוונטי</a:t>
            </a:r>
          </a:p>
          <a:p>
            <a:pPr algn="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     למשימות.   </a:t>
            </a:r>
          </a:p>
        </p:txBody>
      </p:sp>
    </p:spTree>
    <p:extLst>
      <p:ext uri="{BB962C8B-B14F-4D97-AF65-F5344CB8AC3E}">
        <p14:creationId xmlns:p14="http://schemas.microsoft.com/office/powerpoint/2010/main" val="32409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D0AF928-C2D3-1ADD-2B5A-01BB60064C5A}"/>
              </a:ext>
            </a:extLst>
          </p:cNvPr>
          <p:cNvSpPr txBox="1"/>
          <p:nvPr/>
        </p:nvSpPr>
        <p:spPr>
          <a:xfrm>
            <a:off x="9380873" y="891304"/>
            <a:ext cx="1969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ג. </a:t>
            </a:r>
            <a:r>
              <a:rPr kumimoji="0" lang="he-IL" sz="2800" b="1" i="0" u="none" strike="noStrike" kern="1200" cap="none" spc="0" normalizeH="0" baseline="0" noProof="0" dirty="0" err="1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נקודותיים</a:t>
            </a:r>
            <a:endParaRPr kumimoji="0" lang="he-IL" sz="2800" b="1" i="0" u="none" strike="noStrike" kern="1200" cap="none" spc="0" normalizeH="0" baseline="0" noProof="0" dirty="0">
              <a:ln/>
              <a:solidFill>
                <a:srgbClr val="7F2294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C12724B-0859-4DF3-D1B2-6DA9F5B0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13" y="1842134"/>
            <a:ext cx="8852210" cy="92392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D44A25D-27AD-8577-F673-72A5A415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913" y="3086100"/>
            <a:ext cx="8852210" cy="88276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7D6CA45-6A93-C580-977B-0B95002B9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18" y="4484370"/>
            <a:ext cx="10679906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AD0A2C6-11CD-1456-C919-B62FC7EC86E2}"/>
              </a:ext>
            </a:extLst>
          </p:cNvPr>
          <p:cNvSpPr txBox="1"/>
          <p:nvPr/>
        </p:nvSpPr>
        <p:spPr>
          <a:xfrm>
            <a:off x="9380873" y="891304"/>
            <a:ext cx="1969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/>
                <a:solidFill>
                  <a:srgbClr val="7F229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ד. קו מפריד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F97FB5C-2C7C-86F6-A150-AE93D149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2040254"/>
            <a:ext cx="11018728" cy="82080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16381B6-5E83-7F00-F01F-C003BE92F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90" y="3272791"/>
            <a:ext cx="4915108" cy="90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1773D9A-5AD2-BEF8-71D2-9C00BDB8B24E}"/>
              </a:ext>
            </a:extLst>
          </p:cNvPr>
          <p:cNvSpPr/>
          <p:nvPr/>
        </p:nvSpPr>
        <p:spPr>
          <a:xfrm>
            <a:off x="4872749" y="2967335"/>
            <a:ext cx="244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לסיים!!!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FF54AE6-81BA-ADEC-DE8E-DF49F3CADC5B}"/>
              </a:ext>
            </a:extLst>
          </p:cNvPr>
          <p:cNvSpPr/>
          <p:nvPr/>
        </p:nvSpPr>
        <p:spPr>
          <a:xfrm>
            <a:off x="3813166" y="4407515"/>
            <a:ext cx="4565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עמודים : 60-97</a:t>
            </a:r>
          </a:p>
        </p:txBody>
      </p:sp>
    </p:spTree>
    <p:extLst>
      <p:ext uri="{BB962C8B-B14F-4D97-AF65-F5344CB8AC3E}">
        <p14:creationId xmlns:p14="http://schemas.microsoft.com/office/powerpoint/2010/main" val="94097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303E5B8-3681-286B-84DC-AB5D2A0A0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167" y="934402"/>
            <a:ext cx="86582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961DEB3-0A11-B936-8CF2-AAB93342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22" y="822007"/>
            <a:ext cx="86772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C0F170C-D980-EB64-8B08-B0276E44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282" y="770572"/>
            <a:ext cx="84105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5EAB580-7939-ECB1-F94E-E1D0BD500A4B}"/>
              </a:ext>
            </a:extLst>
          </p:cNvPr>
          <p:cNvSpPr/>
          <p:nvPr/>
        </p:nvSpPr>
        <p:spPr>
          <a:xfrm>
            <a:off x="8099480" y="650974"/>
            <a:ext cx="3504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דוגמא ראשונה :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8EA1E60-C320-48DF-7AD6-CDB39DDF09A3}"/>
              </a:ext>
            </a:extLst>
          </p:cNvPr>
          <p:cNvSpPr/>
          <p:nvPr/>
        </p:nvSpPr>
        <p:spPr>
          <a:xfrm>
            <a:off x="2514618" y="4503480"/>
            <a:ext cx="9089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מהי - מילת שאלה שמתייחסת לנושא שבו עוסקת את השאלה.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2A71926-BB9B-4E57-3DEC-A254DFF7BD6D}"/>
              </a:ext>
            </a:extLst>
          </p:cNvPr>
          <p:cNvSpPr/>
          <p:nvPr/>
        </p:nvSpPr>
        <p:spPr>
          <a:xfrm>
            <a:off x="953294" y="5026700"/>
            <a:ext cx="106506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ציינו  - מילת הציווי המציינת כי יש לכתוב כל אחד מהשיקולים בלי לפרט.  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009D83B2-70ED-4D1C-BB96-3B8BEA39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21" y="1582402"/>
            <a:ext cx="10541745" cy="265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A8EA1E60-C320-48DF-7AD6-CDB39DDF09A3}"/>
              </a:ext>
            </a:extLst>
          </p:cNvPr>
          <p:cNvSpPr/>
          <p:nvPr/>
        </p:nvSpPr>
        <p:spPr>
          <a:xfrm>
            <a:off x="5557119" y="4018328"/>
            <a:ext cx="6046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מהו המידע שאפשר להפיק מה השאלה? 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009D83B2-70ED-4D1C-BB96-3B8BEA39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21" y="1358860"/>
            <a:ext cx="10541745" cy="2659468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8A005BF-12ED-5552-4125-9EB3DA0FF618}"/>
              </a:ext>
            </a:extLst>
          </p:cNvPr>
          <p:cNvSpPr/>
          <p:nvPr/>
        </p:nvSpPr>
        <p:spPr>
          <a:xfrm>
            <a:off x="7118995" y="4484250"/>
            <a:ext cx="43861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נפוליאון ניהל מערכות קרב.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3016779-FF18-ADE4-7BDE-B72112E6BF30}"/>
              </a:ext>
            </a:extLst>
          </p:cNvPr>
          <p:cNvSpPr/>
          <p:nvPr/>
        </p:nvSpPr>
        <p:spPr>
          <a:xfrm>
            <a:off x="5442255" y="4960886"/>
            <a:ext cx="60628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חלק מהמערכות התנהל הרחק מצרפת. 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98F79A97-38D4-CC63-D7C0-AF07933C9FE9}"/>
              </a:ext>
            </a:extLst>
          </p:cNvPr>
          <p:cNvSpPr/>
          <p:nvPr/>
        </p:nvSpPr>
        <p:spPr>
          <a:xfrm>
            <a:off x="6149179" y="5433950"/>
            <a:ext cx="53559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נפוליאון הפסיד בחלק מהמערכות.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95217A8-D59C-1112-8267-1D0AF2F6BF32}"/>
              </a:ext>
            </a:extLst>
          </p:cNvPr>
          <p:cNvSpPr/>
          <p:nvPr/>
        </p:nvSpPr>
        <p:spPr>
          <a:xfrm>
            <a:off x="6453749" y="5874864"/>
            <a:ext cx="5051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נפוליאון ניצח בחלק מהמערכות. </a:t>
            </a:r>
          </a:p>
        </p:txBody>
      </p:sp>
    </p:spTree>
    <p:extLst>
      <p:ext uri="{BB962C8B-B14F-4D97-AF65-F5344CB8AC3E}">
        <p14:creationId xmlns:p14="http://schemas.microsoft.com/office/powerpoint/2010/main" val="13343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A8EA1E60-C320-48DF-7AD6-CDB39DDF09A3}"/>
              </a:ext>
            </a:extLst>
          </p:cNvPr>
          <p:cNvSpPr/>
          <p:nvPr/>
        </p:nvSpPr>
        <p:spPr>
          <a:xfrm>
            <a:off x="3271236" y="4053244"/>
            <a:ext cx="83327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מה השאלה שואלת? מה עלינו למצוא בטקסט או במפה? 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009D83B2-70ED-4D1C-BB96-3B8BEA39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21" y="1358860"/>
            <a:ext cx="10541745" cy="2659468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8A005BF-12ED-5552-4125-9EB3DA0FF618}"/>
              </a:ext>
            </a:extLst>
          </p:cNvPr>
          <p:cNvSpPr/>
          <p:nvPr/>
        </p:nvSpPr>
        <p:spPr>
          <a:xfrm>
            <a:off x="2521029" y="4611380"/>
            <a:ext cx="90829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מהי המערכה הרחוקה ביותר מצרפת שבה הפסיד נפוליאון ?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3016779-FF18-ADE4-7BDE-B72112E6BF30}"/>
              </a:ext>
            </a:extLst>
          </p:cNvPr>
          <p:cNvSpPr/>
          <p:nvPr/>
        </p:nvSpPr>
        <p:spPr>
          <a:xfrm>
            <a:off x="2360729" y="5237530"/>
            <a:ext cx="92432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- המערכה הרחוקה ביותר מצרפת שבה הפסיד נפוליאון היא ...  </a:t>
            </a:r>
          </a:p>
        </p:txBody>
      </p:sp>
    </p:spTree>
    <p:extLst>
      <p:ext uri="{BB962C8B-B14F-4D97-AF65-F5344CB8AC3E}">
        <p14:creationId xmlns:p14="http://schemas.microsoft.com/office/powerpoint/2010/main" val="14862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7C3B11CF-B0F0-7F09-534C-07D3130F3C86}"/>
              </a:ext>
            </a:extLst>
          </p:cNvPr>
          <p:cNvSpPr/>
          <p:nvPr/>
        </p:nvSpPr>
        <p:spPr>
          <a:xfrm>
            <a:off x="8406874" y="662404"/>
            <a:ext cx="2935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דוגמא שנייה: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C0FF0D0-1B7E-30E5-D068-AE042CCC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69" y="1509712"/>
            <a:ext cx="9229725" cy="292417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4137C8B-FCDC-869C-9187-91E45EB79565}"/>
              </a:ext>
            </a:extLst>
          </p:cNvPr>
          <p:cNvSpPr/>
          <p:nvPr/>
        </p:nvSpPr>
        <p:spPr>
          <a:xfrm>
            <a:off x="234459" y="4573309"/>
            <a:ext cx="117230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ציינו – מילת הוראה, יש לכתוב סיבות להחלטה של פרעה לרדוף אחרי בני ישראל.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E7A6796-F3AE-3DAF-4992-3317712E1AC4}"/>
              </a:ext>
            </a:extLst>
          </p:cNvPr>
          <p:cNvSpPr/>
          <p:nvPr/>
        </p:nvSpPr>
        <p:spPr>
          <a:xfrm>
            <a:off x="601547" y="5096529"/>
            <a:ext cx="113559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בססו - מילה טובה או רעה, יש להביא הוכחות, ציטוטים לטענה כי פרוע החליט </a:t>
            </a:r>
          </a:p>
          <a:p>
            <a:pPr algn="r"/>
            <a:r>
              <a:rPr lang="he-IL" sz="2800" b="1" cap="none" spc="0" dirty="0">
                <a:ln/>
                <a:solidFill>
                  <a:schemeClr val="accent3"/>
                </a:solidFill>
                <a:effectLst/>
              </a:rPr>
              <a:t>           לצאת לרדוף אחרי בני ישראל. </a:t>
            </a:r>
          </a:p>
        </p:txBody>
      </p:sp>
    </p:spTree>
    <p:extLst>
      <p:ext uri="{BB962C8B-B14F-4D97-AF65-F5344CB8AC3E}">
        <p14:creationId xmlns:p14="http://schemas.microsoft.com/office/powerpoint/2010/main" val="3058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שובל אדים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שובל אדים</Template>
  <TotalTime>1180</TotalTime>
  <Words>724</Words>
  <Application>Microsoft Office PowerPoint</Application>
  <PresentationFormat>מסך רחב</PresentationFormat>
  <Paragraphs>103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שובל אדים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לירון דוד</dc:creator>
  <cp:lastModifiedBy>לירון דוד</cp:lastModifiedBy>
  <cp:revision>13</cp:revision>
  <dcterms:created xsi:type="dcterms:W3CDTF">2022-10-17T13:36:11Z</dcterms:created>
  <dcterms:modified xsi:type="dcterms:W3CDTF">2022-11-05T21:06:18Z</dcterms:modified>
</cp:coreProperties>
</file>