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27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עמוד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עמודת 3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2FCEAFF1-5023-1346-7E7E-8E632146C0E0}"/>
              </a:ext>
            </a:extLst>
          </p:cNvPr>
          <p:cNvSpPr/>
          <p:nvPr/>
        </p:nvSpPr>
        <p:spPr>
          <a:xfrm>
            <a:off x="2533902" y="1755755"/>
            <a:ext cx="6415539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38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מאזכרים</a:t>
            </a:r>
            <a:endParaRPr lang="he-IL" sz="60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218AF5BA-A952-D401-8916-E390F2CE753A}"/>
              </a:ext>
            </a:extLst>
          </p:cNvPr>
          <p:cNvSpPr/>
          <p:nvPr/>
        </p:nvSpPr>
        <p:spPr>
          <a:xfrm>
            <a:off x="235236" y="5779115"/>
            <a:ext cx="26003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לירון דוד</a:t>
            </a:r>
          </a:p>
        </p:txBody>
      </p:sp>
    </p:spTree>
    <p:extLst>
      <p:ext uri="{BB962C8B-B14F-4D97-AF65-F5344CB8AC3E}">
        <p14:creationId xmlns:p14="http://schemas.microsoft.com/office/powerpoint/2010/main" val="2943160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5D966B20-CC75-3E3D-0CF8-D1EF3055DFA8}"/>
              </a:ext>
            </a:extLst>
          </p:cNvPr>
          <p:cNvSpPr/>
          <p:nvPr/>
        </p:nvSpPr>
        <p:spPr>
          <a:xfrm>
            <a:off x="651511" y="2210008"/>
            <a:ext cx="11211734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he-IL" sz="48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בשנה שעברה קיבלתי ציון 80 בלשון, ומאז </a:t>
            </a:r>
          </a:p>
          <a:p>
            <a:pPr algn="r"/>
            <a:endParaRPr lang="he-IL" sz="480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r"/>
            <a:r>
              <a:rPr lang="he-IL" sz="48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אני משתפר.</a:t>
            </a:r>
          </a:p>
        </p:txBody>
      </p:sp>
      <p:sp>
        <p:nvSpPr>
          <p:cNvPr id="6" name="מלבן: פינות מעוגלות 5">
            <a:extLst>
              <a:ext uri="{FF2B5EF4-FFF2-40B4-BE49-F238E27FC236}">
                <a16:creationId xmlns:a16="http://schemas.microsoft.com/office/drawing/2014/main" id="{CEE334E4-69DF-D773-66D3-01948D88D28B}"/>
              </a:ext>
            </a:extLst>
          </p:cNvPr>
          <p:cNvSpPr/>
          <p:nvPr/>
        </p:nvSpPr>
        <p:spPr>
          <a:xfrm>
            <a:off x="1908810" y="2362823"/>
            <a:ext cx="1017270" cy="708868"/>
          </a:xfrm>
          <a:prstGeom prst="roundRect">
            <a:avLst/>
          </a:prstGeom>
          <a:noFill/>
          <a:ln w="63500" cmpd="tri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מלבן: פינות מעוגלות 1">
            <a:extLst>
              <a:ext uri="{FF2B5EF4-FFF2-40B4-BE49-F238E27FC236}">
                <a16:creationId xmlns:a16="http://schemas.microsoft.com/office/drawing/2014/main" id="{496C6E48-CAAD-0EED-0DB0-354E2BEAE89E}"/>
              </a:ext>
            </a:extLst>
          </p:cNvPr>
          <p:cNvSpPr/>
          <p:nvPr/>
        </p:nvSpPr>
        <p:spPr>
          <a:xfrm>
            <a:off x="8401049" y="2362823"/>
            <a:ext cx="3036574" cy="708868"/>
          </a:xfrm>
          <a:prstGeom prst="roundRect">
            <a:avLst/>
          </a:prstGeom>
          <a:noFill/>
          <a:ln w="63500" cmpd="tri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AA927972-8535-0664-335A-628D53C1DE97}"/>
              </a:ext>
            </a:extLst>
          </p:cNvPr>
          <p:cNvSpPr/>
          <p:nvPr/>
        </p:nvSpPr>
        <p:spPr>
          <a:xfrm>
            <a:off x="9386285" y="901421"/>
            <a:ext cx="24769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צייני זמן</a:t>
            </a:r>
          </a:p>
        </p:txBody>
      </p:sp>
    </p:spTree>
    <p:extLst>
      <p:ext uri="{BB962C8B-B14F-4D97-AF65-F5344CB8AC3E}">
        <p14:creationId xmlns:p14="http://schemas.microsoft.com/office/powerpoint/2010/main" val="879552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2" grpId="0" animBg="1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5D966B20-CC75-3E3D-0CF8-D1EF3055DFA8}"/>
              </a:ext>
            </a:extLst>
          </p:cNvPr>
          <p:cNvSpPr/>
          <p:nvPr/>
        </p:nvSpPr>
        <p:spPr>
          <a:xfrm>
            <a:off x="651511" y="2210008"/>
            <a:ext cx="11211734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he-IL" sz="48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אני אוהבת תפוזים וקלמנטינות ואשכוליות.</a:t>
            </a:r>
          </a:p>
          <a:p>
            <a:pPr algn="r"/>
            <a:endParaRPr lang="he-IL" sz="480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r"/>
            <a:r>
              <a:rPr lang="he-IL" sz="48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פירות הדר אלו בריאים מאד.</a:t>
            </a:r>
          </a:p>
        </p:txBody>
      </p:sp>
      <p:sp>
        <p:nvSpPr>
          <p:cNvPr id="6" name="מלבן: פינות מעוגלות 5">
            <a:extLst>
              <a:ext uri="{FF2B5EF4-FFF2-40B4-BE49-F238E27FC236}">
                <a16:creationId xmlns:a16="http://schemas.microsoft.com/office/drawing/2014/main" id="{CEE334E4-69DF-D773-66D3-01948D88D28B}"/>
              </a:ext>
            </a:extLst>
          </p:cNvPr>
          <p:cNvSpPr/>
          <p:nvPr/>
        </p:nvSpPr>
        <p:spPr>
          <a:xfrm>
            <a:off x="9201150" y="3766932"/>
            <a:ext cx="2674620" cy="708868"/>
          </a:xfrm>
          <a:prstGeom prst="roundRect">
            <a:avLst/>
          </a:prstGeom>
          <a:noFill/>
          <a:ln w="63500" cmpd="tri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מלבן: פינות מעוגלות 1">
            <a:extLst>
              <a:ext uri="{FF2B5EF4-FFF2-40B4-BE49-F238E27FC236}">
                <a16:creationId xmlns:a16="http://schemas.microsoft.com/office/drawing/2014/main" id="{496C6E48-CAAD-0EED-0DB0-354E2BEAE89E}"/>
              </a:ext>
            </a:extLst>
          </p:cNvPr>
          <p:cNvSpPr/>
          <p:nvPr/>
        </p:nvSpPr>
        <p:spPr>
          <a:xfrm>
            <a:off x="1931670" y="2362823"/>
            <a:ext cx="7269480" cy="708868"/>
          </a:xfrm>
          <a:prstGeom prst="roundRect">
            <a:avLst/>
          </a:prstGeom>
          <a:noFill/>
          <a:ln w="63500" cmpd="tri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0FDE3938-793C-2D17-A9E7-91C9687FDC39}"/>
              </a:ext>
            </a:extLst>
          </p:cNvPr>
          <p:cNvSpPr/>
          <p:nvPr/>
        </p:nvSpPr>
        <p:spPr>
          <a:xfrm>
            <a:off x="7209406" y="939058"/>
            <a:ext cx="46538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ביטויים מכלילים</a:t>
            </a:r>
          </a:p>
        </p:txBody>
      </p:sp>
    </p:spTree>
    <p:extLst>
      <p:ext uri="{BB962C8B-B14F-4D97-AF65-F5344CB8AC3E}">
        <p14:creationId xmlns:p14="http://schemas.microsoft.com/office/powerpoint/2010/main" val="2817887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2" grpId="0" animBg="1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>
            <a:extLst>
              <a:ext uri="{FF2B5EF4-FFF2-40B4-BE49-F238E27FC236}">
                <a16:creationId xmlns:a16="http://schemas.microsoft.com/office/drawing/2014/main" id="{E7696937-313A-BCBC-D6B5-4FE5821B43E5}"/>
              </a:ext>
            </a:extLst>
          </p:cNvPr>
          <p:cNvSpPr/>
          <p:nvPr/>
        </p:nvSpPr>
        <p:spPr>
          <a:xfrm>
            <a:off x="927617" y="1663719"/>
            <a:ext cx="1091677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he-IL" sz="4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מילים המתייחסות לאדם, לחפץ, מושג או למצב </a:t>
            </a:r>
          </a:p>
          <a:p>
            <a:pPr algn="r"/>
            <a:r>
              <a:rPr lang="he-IL" sz="4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שהוזכרו קודם. </a:t>
            </a:r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56EB4B5F-6BA3-8B3E-963D-DD744CEE77C0}"/>
              </a:ext>
            </a:extLst>
          </p:cNvPr>
          <p:cNvSpPr/>
          <p:nvPr/>
        </p:nvSpPr>
        <p:spPr>
          <a:xfrm>
            <a:off x="9050032" y="529949"/>
            <a:ext cx="27943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מאזכרים</a:t>
            </a:r>
            <a:r>
              <a:rPr lang="he-IL" sz="48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</a:t>
            </a: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F3183D37-4AF4-1E11-17C4-EEE6446E8E4A}"/>
              </a:ext>
            </a:extLst>
          </p:cNvPr>
          <p:cNvSpPr/>
          <p:nvPr/>
        </p:nvSpPr>
        <p:spPr>
          <a:xfrm>
            <a:off x="789759" y="4881501"/>
            <a:ext cx="11054628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he-IL" sz="4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באמצעות המאזכרים והחזרות הקורא יכול לעקוב</a:t>
            </a:r>
          </a:p>
          <a:p>
            <a:pPr algn="r"/>
            <a:r>
              <a:rPr lang="he-IL" sz="4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אחרי הרצף הלוגי בטקסט. 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C8FA2DD4-56E3-8377-C2FB-AFB0AE3DC3C4}"/>
              </a:ext>
            </a:extLst>
          </p:cNvPr>
          <p:cNvSpPr/>
          <p:nvPr/>
        </p:nvSpPr>
        <p:spPr>
          <a:xfrm>
            <a:off x="1193714" y="3272610"/>
            <a:ext cx="1065067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he-IL" sz="4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השימוש במאזכרים מונע חזרות רבות על אותה</a:t>
            </a:r>
          </a:p>
          <a:p>
            <a:pPr algn="r"/>
            <a:r>
              <a:rPr lang="he-IL" sz="4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מילה בטקסט. </a:t>
            </a:r>
          </a:p>
        </p:txBody>
      </p:sp>
    </p:spTree>
    <p:extLst>
      <p:ext uri="{BB962C8B-B14F-4D97-AF65-F5344CB8AC3E}">
        <p14:creationId xmlns:p14="http://schemas.microsoft.com/office/powerpoint/2010/main" val="4044085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>
            <a:extLst>
              <a:ext uri="{FF2B5EF4-FFF2-40B4-BE49-F238E27FC236}">
                <a16:creationId xmlns:a16="http://schemas.microsoft.com/office/drawing/2014/main" id="{F1936870-65FD-4A58-B2AE-2A852118A70A}"/>
              </a:ext>
            </a:extLst>
          </p:cNvPr>
          <p:cNvSpPr/>
          <p:nvPr/>
        </p:nvSpPr>
        <p:spPr>
          <a:xfrm>
            <a:off x="1307029" y="1005769"/>
            <a:ext cx="1051602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8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אנו מבחינים במספר סוגים של מאזכרים : </a:t>
            </a:r>
          </a:p>
        </p:txBody>
      </p:sp>
      <p:sp>
        <p:nvSpPr>
          <p:cNvPr id="3" name="מלבן: פינות מעוגלות 2">
            <a:extLst>
              <a:ext uri="{FF2B5EF4-FFF2-40B4-BE49-F238E27FC236}">
                <a16:creationId xmlns:a16="http://schemas.microsoft.com/office/drawing/2014/main" id="{C1389D3F-6761-1126-6A96-2DEF9D7F3F15}"/>
              </a:ext>
            </a:extLst>
          </p:cNvPr>
          <p:cNvSpPr/>
          <p:nvPr/>
        </p:nvSpPr>
        <p:spPr>
          <a:xfrm>
            <a:off x="8346339" y="2418220"/>
            <a:ext cx="3476710" cy="9258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6EC6CE40-5FED-D76F-027E-D0E974A85110}"/>
              </a:ext>
            </a:extLst>
          </p:cNvPr>
          <p:cNvSpPr/>
          <p:nvPr/>
        </p:nvSpPr>
        <p:spPr>
          <a:xfrm>
            <a:off x="8456684" y="2527192"/>
            <a:ext cx="325602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מילים נרדפות </a:t>
            </a:r>
          </a:p>
        </p:txBody>
      </p:sp>
      <p:sp>
        <p:nvSpPr>
          <p:cNvPr id="5" name="מלבן: פינות מעוגלות 4">
            <a:extLst>
              <a:ext uri="{FF2B5EF4-FFF2-40B4-BE49-F238E27FC236}">
                <a16:creationId xmlns:a16="http://schemas.microsoft.com/office/drawing/2014/main" id="{014FE9A4-C2FA-6A35-58F8-6F98F2925ABB}"/>
              </a:ext>
            </a:extLst>
          </p:cNvPr>
          <p:cNvSpPr/>
          <p:nvPr/>
        </p:nvSpPr>
        <p:spPr>
          <a:xfrm>
            <a:off x="4878552" y="2433816"/>
            <a:ext cx="2505896" cy="9258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3A75FC2F-B948-D4AA-674D-6EC3F9A9115B}"/>
              </a:ext>
            </a:extLst>
          </p:cNvPr>
          <p:cNvSpPr/>
          <p:nvPr/>
        </p:nvSpPr>
        <p:spPr>
          <a:xfrm>
            <a:off x="5018856" y="2507724"/>
            <a:ext cx="222528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כינויי גוף </a:t>
            </a:r>
          </a:p>
        </p:txBody>
      </p:sp>
      <p:sp>
        <p:nvSpPr>
          <p:cNvPr id="8" name="מלבן: פינות מעוגלות 7">
            <a:extLst>
              <a:ext uri="{FF2B5EF4-FFF2-40B4-BE49-F238E27FC236}">
                <a16:creationId xmlns:a16="http://schemas.microsoft.com/office/drawing/2014/main" id="{EF3CE418-696A-2F58-9E95-D3EBBBF4E97E}"/>
              </a:ext>
            </a:extLst>
          </p:cNvPr>
          <p:cNvSpPr/>
          <p:nvPr/>
        </p:nvSpPr>
        <p:spPr>
          <a:xfrm>
            <a:off x="9248491" y="3897307"/>
            <a:ext cx="2505896" cy="9258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9" name="מלבן 8">
            <a:extLst>
              <a:ext uri="{FF2B5EF4-FFF2-40B4-BE49-F238E27FC236}">
                <a16:creationId xmlns:a16="http://schemas.microsoft.com/office/drawing/2014/main" id="{18478B93-1144-AFED-54E4-7A290AED3A50}"/>
              </a:ext>
            </a:extLst>
          </p:cNvPr>
          <p:cNvSpPr/>
          <p:nvPr/>
        </p:nvSpPr>
        <p:spPr>
          <a:xfrm>
            <a:off x="9248491" y="4010463"/>
            <a:ext cx="235032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כינויי רמז </a:t>
            </a:r>
          </a:p>
        </p:txBody>
      </p:sp>
      <p:sp>
        <p:nvSpPr>
          <p:cNvPr id="10" name="מלבן: פינות מעוגלות 9">
            <a:extLst>
              <a:ext uri="{FF2B5EF4-FFF2-40B4-BE49-F238E27FC236}">
                <a16:creationId xmlns:a16="http://schemas.microsoft.com/office/drawing/2014/main" id="{85F970AC-E266-CDAC-2E3C-553600DEF394}"/>
              </a:ext>
            </a:extLst>
          </p:cNvPr>
          <p:cNvSpPr/>
          <p:nvPr/>
        </p:nvSpPr>
        <p:spPr>
          <a:xfrm>
            <a:off x="1131662" y="2418220"/>
            <a:ext cx="2941914" cy="9258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C30C239D-8438-3637-CBE9-A1B93E4EF3B1}"/>
              </a:ext>
            </a:extLst>
          </p:cNvPr>
          <p:cNvSpPr/>
          <p:nvPr/>
        </p:nvSpPr>
        <p:spPr>
          <a:xfrm>
            <a:off x="1073819" y="2471204"/>
            <a:ext cx="29482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כינויי שייכות </a:t>
            </a:r>
          </a:p>
        </p:txBody>
      </p:sp>
      <p:sp>
        <p:nvSpPr>
          <p:cNvPr id="12" name="מלבן: פינות מעוגלות 11">
            <a:extLst>
              <a:ext uri="{FF2B5EF4-FFF2-40B4-BE49-F238E27FC236}">
                <a16:creationId xmlns:a16="http://schemas.microsoft.com/office/drawing/2014/main" id="{1DE65D6C-F700-9DA4-AC0F-D47917D2D115}"/>
              </a:ext>
            </a:extLst>
          </p:cNvPr>
          <p:cNvSpPr/>
          <p:nvPr/>
        </p:nvSpPr>
        <p:spPr>
          <a:xfrm>
            <a:off x="5158199" y="3998974"/>
            <a:ext cx="2778034" cy="9258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3" name="מלבן 12">
            <a:extLst>
              <a:ext uri="{FF2B5EF4-FFF2-40B4-BE49-F238E27FC236}">
                <a16:creationId xmlns:a16="http://schemas.microsoft.com/office/drawing/2014/main" id="{230AF924-1CEE-F3AE-FFC6-6C6D9B42F79A}"/>
              </a:ext>
            </a:extLst>
          </p:cNvPr>
          <p:cNvSpPr/>
          <p:nvPr/>
        </p:nvSpPr>
        <p:spPr>
          <a:xfrm>
            <a:off x="5280683" y="4084733"/>
            <a:ext cx="253306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כינויי מושא</a:t>
            </a:r>
          </a:p>
        </p:txBody>
      </p:sp>
      <p:sp>
        <p:nvSpPr>
          <p:cNvPr id="14" name="מלבן: פינות מעוגלות 13">
            <a:extLst>
              <a:ext uri="{FF2B5EF4-FFF2-40B4-BE49-F238E27FC236}">
                <a16:creationId xmlns:a16="http://schemas.microsoft.com/office/drawing/2014/main" id="{529937DA-F28E-E64D-12E9-1D3B7199AF0A}"/>
              </a:ext>
            </a:extLst>
          </p:cNvPr>
          <p:cNvSpPr/>
          <p:nvPr/>
        </p:nvSpPr>
        <p:spPr>
          <a:xfrm>
            <a:off x="1156791" y="3967840"/>
            <a:ext cx="2505896" cy="9258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5" name="מלבן 14">
            <a:extLst>
              <a:ext uri="{FF2B5EF4-FFF2-40B4-BE49-F238E27FC236}">
                <a16:creationId xmlns:a16="http://schemas.microsoft.com/office/drawing/2014/main" id="{2F3BFF2C-2E09-5395-06DB-10401FD13EAE}"/>
              </a:ext>
            </a:extLst>
          </p:cNvPr>
          <p:cNvSpPr/>
          <p:nvPr/>
        </p:nvSpPr>
        <p:spPr>
          <a:xfrm>
            <a:off x="1165648" y="4108470"/>
            <a:ext cx="24881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צייני מקום </a:t>
            </a:r>
          </a:p>
        </p:txBody>
      </p:sp>
      <p:sp>
        <p:nvSpPr>
          <p:cNvPr id="16" name="מלבן: פינות מעוגלות 15">
            <a:extLst>
              <a:ext uri="{FF2B5EF4-FFF2-40B4-BE49-F238E27FC236}">
                <a16:creationId xmlns:a16="http://schemas.microsoft.com/office/drawing/2014/main" id="{C64E5B39-F135-8364-9AF5-F5228FA8FE6B}"/>
              </a:ext>
            </a:extLst>
          </p:cNvPr>
          <p:cNvSpPr/>
          <p:nvPr/>
        </p:nvSpPr>
        <p:spPr>
          <a:xfrm>
            <a:off x="7093391" y="5337955"/>
            <a:ext cx="2505896" cy="9258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7" name="מלבן 16">
            <a:extLst>
              <a:ext uri="{FF2B5EF4-FFF2-40B4-BE49-F238E27FC236}">
                <a16:creationId xmlns:a16="http://schemas.microsoft.com/office/drawing/2014/main" id="{47AE066B-B679-24F0-3B3A-A9BFE41023BB}"/>
              </a:ext>
            </a:extLst>
          </p:cNvPr>
          <p:cNvSpPr/>
          <p:nvPr/>
        </p:nvSpPr>
        <p:spPr>
          <a:xfrm>
            <a:off x="7302624" y="5462465"/>
            <a:ext cx="208743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צייני זמן </a:t>
            </a:r>
          </a:p>
        </p:txBody>
      </p:sp>
      <p:sp>
        <p:nvSpPr>
          <p:cNvPr id="18" name="מלבן: פינות מעוגלות 17">
            <a:extLst>
              <a:ext uri="{FF2B5EF4-FFF2-40B4-BE49-F238E27FC236}">
                <a16:creationId xmlns:a16="http://schemas.microsoft.com/office/drawing/2014/main" id="{1A96F1D1-3216-076D-8629-903310F651FE}"/>
              </a:ext>
            </a:extLst>
          </p:cNvPr>
          <p:cNvSpPr/>
          <p:nvPr/>
        </p:nvSpPr>
        <p:spPr>
          <a:xfrm>
            <a:off x="2228164" y="5337955"/>
            <a:ext cx="3587795" cy="9258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9" name="מלבן 18">
            <a:extLst>
              <a:ext uri="{FF2B5EF4-FFF2-40B4-BE49-F238E27FC236}">
                <a16:creationId xmlns:a16="http://schemas.microsoft.com/office/drawing/2014/main" id="{C1F088C9-3DA4-6EBC-2D25-003441C206A3}"/>
              </a:ext>
            </a:extLst>
          </p:cNvPr>
          <p:cNvSpPr/>
          <p:nvPr/>
        </p:nvSpPr>
        <p:spPr>
          <a:xfrm>
            <a:off x="2100278" y="5446927"/>
            <a:ext cx="373531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ביטויים מכלילים </a:t>
            </a:r>
          </a:p>
        </p:txBody>
      </p:sp>
    </p:spTree>
    <p:extLst>
      <p:ext uri="{BB962C8B-B14F-4D97-AF65-F5344CB8AC3E}">
        <p14:creationId xmlns:p14="http://schemas.microsoft.com/office/powerpoint/2010/main" val="1414729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5" grpId="0" animBg="1"/>
      <p:bldP spid="6" grpId="0"/>
      <p:bldP spid="8" grpId="0" animBg="1"/>
      <p:bldP spid="9" grpId="0"/>
      <p:bldP spid="10" grpId="0" animBg="1"/>
      <p:bldP spid="11" grpId="0"/>
      <p:bldP spid="12" grpId="0" animBg="1"/>
      <p:bldP spid="13" grpId="0"/>
      <p:bldP spid="14" grpId="0" animBg="1"/>
      <p:bldP spid="15" grpId="0"/>
      <p:bldP spid="16" grpId="0" animBg="1"/>
      <p:bldP spid="17" grpId="0"/>
      <p:bldP spid="18" grpId="0" animBg="1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5D966B20-CC75-3E3D-0CF8-D1EF3055DFA8}"/>
              </a:ext>
            </a:extLst>
          </p:cNvPr>
          <p:cNvSpPr/>
          <p:nvPr/>
        </p:nvSpPr>
        <p:spPr>
          <a:xfrm>
            <a:off x="168704" y="2511058"/>
            <a:ext cx="11854592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he-IL" sz="48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טלי טרחה רבות לקראת ארוחת החג, כל האורחים</a:t>
            </a:r>
          </a:p>
          <a:p>
            <a:pPr algn="r"/>
            <a:endParaRPr lang="he-IL" sz="480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r"/>
            <a:r>
              <a:rPr lang="he-IL" sz="48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החמיאו לה על הסעודה שהכינה.</a:t>
            </a:r>
          </a:p>
        </p:txBody>
      </p:sp>
      <p:sp>
        <p:nvSpPr>
          <p:cNvPr id="6" name="מלבן: פינות מעוגלות 5">
            <a:extLst>
              <a:ext uri="{FF2B5EF4-FFF2-40B4-BE49-F238E27FC236}">
                <a16:creationId xmlns:a16="http://schemas.microsoft.com/office/drawing/2014/main" id="{CEE334E4-69DF-D773-66D3-01948D88D28B}"/>
              </a:ext>
            </a:extLst>
          </p:cNvPr>
          <p:cNvSpPr/>
          <p:nvPr/>
        </p:nvSpPr>
        <p:spPr>
          <a:xfrm>
            <a:off x="4594860" y="2686050"/>
            <a:ext cx="1657350" cy="662940"/>
          </a:xfrm>
          <a:prstGeom prst="roundRect">
            <a:avLst/>
          </a:prstGeom>
          <a:noFill/>
          <a:ln w="63500" cmpd="tri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3D799E87-8BB4-A1B9-69A6-CC277A2BB3E5}"/>
              </a:ext>
            </a:extLst>
          </p:cNvPr>
          <p:cNvSpPr/>
          <p:nvPr/>
        </p:nvSpPr>
        <p:spPr>
          <a:xfrm>
            <a:off x="7887058" y="1069955"/>
            <a:ext cx="40302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מילים נרדפות</a:t>
            </a:r>
          </a:p>
        </p:txBody>
      </p:sp>
      <p:sp>
        <p:nvSpPr>
          <p:cNvPr id="12" name="מלבן: פינות מעוגלות 11">
            <a:extLst>
              <a:ext uri="{FF2B5EF4-FFF2-40B4-BE49-F238E27FC236}">
                <a16:creationId xmlns:a16="http://schemas.microsoft.com/office/drawing/2014/main" id="{0CFD2A04-C9BE-CB81-202A-6D1F3F88CEB2}"/>
              </a:ext>
            </a:extLst>
          </p:cNvPr>
          <p:cNvSpPr/>
          <p:nvPr/>
        </p:nvSpPr>
        <p:spPr>
          <a:xfrm>
            <a:off x="6495803" y="4150357"/>
            <a:ext cx="1583228" cy="662940"/>
          </a:xfrm>
          <a:prstGeom prst="roundRect">
            <a:avLst/>
          </a:prstGeom>
          <a:noFill/>
          <a:ln w="63500" cmpd="tri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52445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11" grpId="0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5D966B20-CC75-3E3D-0CF8-D1EF3055DFA8}"/>
              </a:ext>
            </a:extLst>
          </p:cNvPr>
          <p:cNvSpPr/>
          <p:nvPr/>
        </p:nvSpPr>
        <p:spPr>
          <a:xfrm>
            <a:off x="1298853" y="2838658"/>
            <a:ext cx="1072441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he-IL" sz="48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דנה קראה לחברותיה, אך הן לא שמעו אותה.</a:t>
            </a:r>
          </a:p>
        </p:txBody>
      </p:sp>
      <p:sp>
        <p:nvSpPr>
          <p:cNvPr id="6" name="מלבן: פינות מעוגלות 5">
            <a:extLst>
              <a:ext uri="{FF2B5EF4-FFF2-40B4-BE49-F238E27FC236}">
                <a16:creationId xmlns:a16="http://schemas.microsoft.com/office/drawing/2014/main" id="{CEE334E4-69DF-D773-66D3-01948D88D28B}"/>
              </a:ext>
            </a:extLst>
          </p:cNvPr>
          <p:cNvSpPr/>
          <p:nvPr/>
        </p:nvSpPr>
        <p:spPr>
          <a:xfrm>
            <a:off x="6972300" y="2956976"/>
            <a:ext cx="2103120" cy="708868"/>
          </a:xfrm>
          <a:prstGeom prst="roundRect">
            <a:avLst/>
          </a:prstGeom>
          <a:noFill/>
          <a:ln w="63500" cmpd="tri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: פינות מעוגלות 6">
            <a:extLst>
              <a:ext uri="{FF2B5EF4-FFF2-40B4-BE49-F238E27FC236}">
                <a16:creationId xmlns:a16="http://schemas.microsoft.com/office/drawing/2014/main" id="{9E3C73EA-6E85-8E82-FD69-8E318A048746}"/>
              </a:ext>
            </a:extLst>
          </p:cNvPr>
          <p:cNvSpPr/>
          <p:nvPr/>
        </p:nvSpPr>
        <p:spPr>
          <a:xfrm>
            <a:off x="5219700" y="2960785"/>
            <a:ext cx="767715" cy="708869"/>
          </a:xfrm>
          <a:prstGeom prst="roundRect">
            <a:avLst/>
          </a:prstGeom>
          <a:noFill/>
          <a:ln w="63500" cmpd="tri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מלבן 1">
            <a:extLst>
              <a:ext uri="{FF2B5EF4-FFF2-40B4-BE49-F238E27FC236}">
                <a16:creationId xmlns:a16="http://schemas.microsoft.com/office/drawing/2014/main" id="{B2F6C0F9-8B9F-033F-5285-064C3427D707}"/>
              </a:ext>
            </a:extLst>
          </p:cNvPr>
          <p:cNvSpPr/>
          <p:nvPr/>
        </p:nvSpPr>
        <p:spPr>
          <a:xfrm>
            <a:off x="9365164" y="1241405"/>
            <a:ext cx="26581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כינויי גוף</a:t>
            </a:r>
          </a:p>
        </p:txBody>
      </p:sp>
    </p:spTree>
    <p:extLst>
      <p:ext uri="{BB962C8B-B14F-4D97-AF65-F5344CB8AC3E}">
        <p14:creationId xmlns:p14="http://schemas.microsoft.com/office/powerpoint/2010/main" val="2391395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6" grpId="0" animBg="1"/>
      <p:bldP spid="7" grpId="0" animBg="1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5D966B20-CC75-3E3D-0CF8-D1EF3055DFA8}"/>
              </a:ext>
            </a:extLst>
          </p:cNvPr>
          <p:cNvSpPr/>
          <p:nvPr/>
        </p:nvSpPr>
        <p:spPr>
          <a:xfrm>
            <a:off x="6427910" y="2838658"/>
            <a:ext cx="512672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he-IL" sz="48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דן רכב על הסוס שלו.</a:t>
            </a:r>
          </a:p>
        </p:txBody>
      </p:sp>
      <p:sp>
        <p:nvSpPr>
          <p:cNvPr id="7" name="מלבן: פינות מעוגלות 6">
            <a:extLst>
              <a:ext uri="{FF2B5EF4-FFF2-40B4-BE49-F238E27FC236}">
                <a16:creationId xmlns:a16="http://schemas.microsoft.com/office/drawing/2014/main" id="{9E3C73EA-6E85-8E82-FD69-8E318A048746}"/>
              </a:ext>
            </a:extLst>
          </p:cNvPr>
          <p:cNvSpPr/>
          <p:nvPr/>
        </p:nvSpPr>
        <p:spPr>
          <a:xfrm>
            <a:off x="10915650" y="2960786"/>
            <a:ext cx="641841" cy="708869"/>
          </a:xfrm>
          <a:prstGeom prst="roundRect">
            <a:avLst/>
          </a:prstGeom>
          <a:noFill/>
          <a:ln w="63500" cmpd="tri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מלבן: פינות מעוגלות 1">
            <a:extLst>
              <a:ext uri="{FF2B5EF4-FFF2-40B4-BE49-F238E27FC236}">
                <a16:creationId xmlns:a16="http://schemas.microsoft.com/office/drawing/2014/main" id="{6BEA29FD-3C66-EF0B-4EEA-1AF5B51C1C66}"/>
              </a:ext>
            </a:extLst>
          </p:cNvPr>
          <p:cNvSpPr/>
          <p:nvPr/>
        </p:nvSpPr>
        <p:spPr>
          <a:xfrm>
            <a:off x="6697980" y="2960785"/>
            <a:ext cx="908541" cy="708869"/>
          </a:xfrm>
          <a:prstGeom prst="roundRect">
            <a:avLst/>
          </a:prstGeom>
          <a:noFill/>
          <a:ln w="63500" cmpd="tri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22246F37-D639-87EE-7A8B-FA2A543661A5}"/>
              </a:ext>
            </a:extLst>
          </p:cNvPr>
          <p:cNvSpPr/>
          <p:nvPr/>
        </p:nvSpPr>
        <p:spPr>
          <a:xfrm>
            <a:off x="7720975" y="4255977"/>
            <a:ext cx="389080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he-IL" sz="48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דן רכב על סוסו.</a:t>
            </a:r>
          </a:p>
        </p:txBody>
      </p:sp>
      <p:sp>
        <p:nvSpPr>
          <p:cNvPr id="8" name="מלבן: פינות מעוגלות 7">
            <a:extLst>
              <a:ext uri="{FF2B5EF4-FFF2-40B4-BE49-F238E27FC236}">
                <a16:creationId xmlns:a16="http://schemas.microsoft.com/office/drawing/2014/main" id="{502B986F-DA45-6E0F-CB7E-8D7FA552493C}"/>
              </a:ext>
            </a:extLst>
          </p:cNvPr>
          <p:cNvSpPr/>
          <p:nvPr/>
        </p:nvSpPr>
        <p:spPr>
          <a:xfrm>
            <a:off x="10969943" y="4378105"/>
            <a:ext cx="641841" cy="708869"/>
          </a:xfrm>
          <a:prstGeom prst="roundRect">
            <a:avLst/>
          </a:prstGeom>
          <a:noFill/>
          <a:ln w="63500" cmpd="tri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: פינות מעוגלות 8">
            <a:extLst>
              <a:ext uri="{FF2B5EF4-FFF2-40B4-BE49-F238E27FC236}">
                <a16:creationId xmlns:a16="http://schemas.microsoft.com/office/drawing/2014/main" id="{55FAC2C0-9AB5-5D3D-5398-19AD0F0E0E1E}"/>
              </a:ext>
            </a:extLst>
          </p:cNvPr>
          <p:cNvSpPr/>
          <p:nvPr/>
        </p:nvSpPr>
        <p:spPr>
          <a:xfrm>
            <a:off x="8001000" y="4378105"/>
            <a:ext cx="151304" cy="708869"/>
          </a:xfrm>
          <a:prstGeom prst="roundRect">
            <a:avLst/>
          </a:prstGeom>
          <a:noFill/>
          <a:ln w="63500" cmpd="tri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>
            <a:extLst>
              <a:ext uri="{FF2B5EF4-FFF2-40B4-BE49-F238E27FC236}">
                <a16:creationId xmlns:a16="http://schemas.microsoft.com/office/drawing/2014/main" id="{3FE63D7B-0346-83D9-1D1B-6D18FB41B77A}"/>
              </a:ext>
            </a:extLst>
          </p:cNvPr>
          <p:cNvSpPr/>
          <p:nvPr/>
        </p:nvSpPr>
        <p:spPr>
          <a:xfrm>
            <a:off x="7944350" y="1329006"/>
            <a:ext cx="36102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כינויי שייכות</a:t>
            </a:r>
          </a:p>
        </p:txBody>
      </p:sp>
    </p:spTree>
    <p:extLst>
      <p:ext uri="{BB962C8B-B14F-4D97-AF65-F5344CB8AC3E}">
        <p14:creationId xmlns:p14="http://schemas.microsoft.com/office/powerpoint/2010/main" val="2705916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2" grpId="0" animBg="1"/>
      <p:bldP spid="5" grpId="0"/>
      <p:bldP spid="8" grpId="0" animBg="1"/>
      <p:bldP spid="9" grpId="0" animBg="1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5D966B20-CC75-3E3D-0CF8-D1EF3055DFA8}"/>
              </a:ext>
            </a:extLst>
          </p:cNvPr>
          <p:cNvSpPr/>
          <p:nvPr/>
        </p:nvSpPr>
        <p:spPr>
          <a:xfrm>
            <a:off x="619397" y="2210008"/>
            <a:ext cx="11243847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he-IL" sz="48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על פי תקנון בית הספר על התלמידים להגיע </a:t>
            </a:r>
          </a:p>
          <a:p>
            <a:pPr algn="r"/>
            <a:endParaRPr lang="he-IL" sz="480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r"/>
            <a:r>
              <a:rPr lang="he-IL" sz="48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לבית הספר בתלבושת אחידה, ואלה אכן נוהגים</a:t>
            </a:r>
          </a:p>
          <a:p>
            <a:pPr algn="r"/>
            <a:endParaRPr lang="he-IL" sz="480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r"/>
            <a:r>
              <a:rPr lang="he-IL" sz="48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על פי התקנון.</a:t>
            </a:r>
          </a:p>
        </p:txBody>
      </p:sp>
      <p:sp>
        <p:nvSpPr>
          <p:cNvPr id="6" name="מלבן: פינות מעוגלות 5">
            <a:extLst>
              <a:ext uri="{FF2B5EF4-FFF2-40B4-BE49-F238E27FC236}">
                <a16:creationId xmlns:a16="http://schemas.microsoft.com/office/drawing/2014/main" id="{CEE334E4-69DF-D773-66D3-01948D88D28B}"/>
              </a:ext>
            </a:extLst>
          </p:cNvPr>
          <p:cNvSpPr/>
          <p:nvPr/>
        </p:nvSpPr>
        <p:spPr>
          <a:xfrm>
            <a:off x="3116580" y="2362823"/>
            <a:ext cx="2103120" cy="708868"/>
          </a:xfrm>
          <a:prstGeom prst="roundRect">
            <a:avLst/>
          </a:prstGeom>
          <a:noFill/>
          <a:ln w="63500" cmpd="tri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: פינות מעוגלות 6">
            <a:extLst>
              <a:ext uri="{FF2B5EF4-FFF2-40B4-BE49-F238E27FC236}">
                <a16:creationId xmlns:a16="http://schemas.microsoft.com/office/drawing/2014/main" id="{9E3C73EA-6E85-8E82-FD69-8E318A048746}"/>
              </a:ext>
            </a:extLst>
          </p:cNvPr>
          <p:cNvSpPr/>
          <p:nvPr/>
        </p:nvSpPr>
        <p:spPr>
          <a:xfrm>
            <a:off x="3337560" y="3824806"/>
            <a:ext cx="1074420" cy="708869"/>
          </a:xfrm>
          <a:prstGeom prst="roundRect">
            <a:avLst/>
          </a:prstGeom>
          <a:noFill/>
          <a:ln w="63500" cmpd="tri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מלבן 1">
            <a:extLst>
              <a:ext uri="{FF2B5EF4-FFF2-40B4-BE49-F238E27FC236}">
                <a16:creationId xmlns:a16="http://schemas.microsoft.com/office/drawing/2014/main" id="{3BBE0253-E26B-5E51-1667-4EFE614FA44E}"/>
              </a:ext>
            </a:extLst>
          </p:cNvPr>
          <p:cNvSpPr/>
          <p:nvPr/>
        </p:nvSpPr>
        <p:spPr>
          <a:xfrm>
            <a:off x="8901019" y="766656"/>
            <a:ext cx="28232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כינויי רמז</a:t>
            </a:r>
          </a:p>
        </p:txBody>
      </p:sp>
    </p:spTree>
    <p:extLst>
      <p:ext uri="{BB962C8B-B14F-4D97-AF65-F5344CB8AC3E}">
        <p14:creationId xmlns:p14="http://schemas.microsoft.com/office/powerpoint/2010/main" val="184894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5D966B20-CC75-3E3D-0CF8-D1EF3055DFA8}"/>
              </a:ext>
            </a:extLst>
          </p:cNvPr>
          <p:cNvSpPr/>
          <p:nvPr/>
        </p:nvSpPr>
        <p:spPr>
          <a:xfrm>
            <a:off x="580925" y="2210008"/>
            <a:ext cx="11282319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he-IL" sz="48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בשבוע שעבר פגשתי את רחל במפתיע, חיבקתי</a:t>
            </a:r>
          </a:p>
          <a:p>
            <a:pPr algn="r"/>
            <a:endParaRPr lang="he-IL" sz="480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r"/>
            <a:r>
              <a:rPr lang="he-IL" sz="48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אותה, ושאלתי לשלומה.</a:t>
            </a:r>
          </a:p>
        </p:txBody>
      </p:sp>
      <p:sp>
        <p:nvSpPr>
          <p:cNvPr id="6" name="מלבן: פינות מעוגלות 5">
            <a:extLst>
              <a:ext uri="{FF2B5EF4-FFF2-40B4-BE49-F238E27FC236}">
                <a16:creationId xmlns:a16="http://schemas.microsoft.com/office/drawing/2014/main" id="{CEE334E4-69DF-D773-66D3-01948D88D28B}"/>
              </a:ext>
            </a:extLst>
          </p:cNvPr>
          <p:cNvSpPr/>
          <p:nvPr/>
        </p:nvSpPr>
        <p:spPr>
          <a:xfrm>
            <a:off x="4743450" y="2317103"/>
            <a:ext cx="1200150" cy="708868"/>
          </a:xfrm>
          <a:prstGeom prst="roundRect">
            <a:avLst/>
          </a:prstGeom>
          <a:noFill/>
          <a:ln w="63500" cmpd="tri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: פינות מעוגלות 6">
            <a:extLst>
              <a:ext uri="{FF2B5EF4-FFF2-40B4-BE49-F238E27FC236}">
                <a16:creationId xmlns:a16="http://schemas.microsoft.com/office/drawing/2014/main" id="{9E3C73EA-6E85-8E82-FD69-8E318A048746}"/>
              </a:ext>
            </a:extLst>
          </p:cNvPr>
          <p:cNvSpPr/>
          <p:nvPr/>
        </p:nvSpPr>
        <p:spPr>
          <a:xfrm>
            <a:off x="10504170" y="3816858"/>
            <a:ext cx="1359073" cy="708869"/>
          </a:xfrm>
          <a:prstGeom prst="roundRect">
            <a:avLst/>
          </a:prstGeom>
          <a:noFill/>
          <a:ln w="63500" cmpd="tri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מלבן 1">
            <a:extLst>
              <a:ext uri="{FF2B5EF4-FFF2-40B4-BE49-F238E27FC236}">
                <a16:creationId xmlns:a16="http://schemas.microsoft.com/office/drawing/2014/main" id="{0E303745-2A95-D7D1-44C8-8E1932643159}"/>
              </a:ext>
            </a:extLst>
          </p:cNvPr>
          <p:cNvSpPr/>
          <p:nvPr/>
        </p:nvSpPr>
        <p:spPr>
          <a:xfrm>
            <a:off x="3368609" y="839777"/>
            <a:ext cx="84946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כינוי מושא (מילת יחס בנטייה)</a:t>
            </a:r>
          </a:p>
        </p:txBody>
      </p:sp>
    </p:spTree>
    <p:extLst>
      <p:ext uri="{BB962C8B-B14F-4D97-AF65-F5344CB8AC3E}">
        <p14:creationId xmlns:p14="http://schemas.microsoft.com/office/powerpoint/2010/main" val="623714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5D966B20-CC75-3E3D-0CF8-D1EF3055DFA8}"/>
              </a:ext>
            </a:extLst>
          </p:cNvPr>
          <p:cNvSpPr/>
          <p:nvPr/>
        </p:nvSpPr>
        <p:spPr>
          <a:xfrm>
            <a:off x="1335939" y="2210008"/>
            <a:ext cx="10527305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he-IL" sz="48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לפני שבוע נסעתי לחוף הים, ושם פגשתי את</a:t>
            </a:r>
          </a:p>
          <a:p>
            <a:pPr algn="r"/>
            <a:endParaRPr lang="he-IL" sz="480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r"/>
            <a:r>
              <a:rPr lang="he-IL" sz="48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בני משפחתי.</a:t>
            </a:r>
          </a:p>
        </p:txBody>
      </p:sp>
      <p:sp>
        <p:nvSpPr>
          <p:cNvPr id="6" name="מלבן: פינות מעוגלות 5">
            <a:extLst>
              <a:ext uri="{FF2B5EF4-FFF2-40B4-BE49-F238E27FC236}">
                <a16:creationId xmlns:a16="http://schemas.microsoft.com/office/drawing/2014/main" id="{CEE334E4-69DF-D773-66D3-01948D88D28B}"/>
              </a:ext>
            </a:extLst>
          </p:cNvPr>
          <p:cNvSpPr/>
          <p:nvPr/>
        </p:nvSpPr>
        <p:spPr>
          <a:xfrm>
            <a:off x="4126230" y="2362823"/>
            <a:ext cx="800100" cy="708868"/>
          </a:xfrm>
          <a:prstGeom prst="roundRect">
            <a:avLst/>
          </a:prstGeom>
          <a:noFill/>
          <a:ln w="63500" cmpd="tri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מלבן: פינות מעוגלות 1">
            <a:extLst>
              <a:ext uri="{FF2B5EF4-FFF2-40B4-BE49-F238E27FC236}">
                <a16:creationId xmlns:a16="http://schemas.microsoft.com/office/drawing/2014/main" id="{496C6E48-CAAD-0EED-0DB0-354E2BEAE89E}"/>
              </a:ext>
            </a:extLst>
          </p:cNvPr>
          <p:cNvSpPr/>
          <p:nvPr/>
        </p:nvSpPr>
        <p:spPr>
          <a:xfrm>
            <a:off x="5440681" y="2362823"/>
            <a:ext cx="1859282" cy="708868"/>
          </a:xfrm>
          <a:prstGeom prst="roundRect">
            <a:avLst/>
          </a:prstGeom>
          <a:noFill/>
          <a:ln w="63500" cmpd="tri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06438342-85A8-B6EF-85D0-102947D7BF2B}"/>
              </a:ext>
            </a:extLst>
          </p:cNvPr>
          <p:cNvSpPr/>
          <p:nvPr/>
        </p:nvSpPr>
        <p:spPr>
          <a:xfrm>
            <a:off x="8852483" y="898505"/>
            <a:ext cx="30107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צייני מקום</a:t>
            </a:r>
          </a:p>
        </p:txBody>
      </p:sp>
    </p:spTree>
    <p:extLst>
      <p:ext uri="{BB962C8B-B14F-4D97-AF65-F5344CB8AC3E}">
        <p14:creationId xmlns:p14="http://schemas.microsoft.com/office/powerpoint/2010/main" val="2678621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2" grpId="0" animBg="1"/>
      <p:bldP spid="3" grpId="0"/>
    </p:bldLst>
  </p:timing>
</p:sld>
</file>

<file path=ppt/theme/theme1.xml><?xml version="1.0" encoding="utf-8"?>
<a:theme xmlns:a="http://schemas.openxmlformats.org/drawingml/2006/main" name="שובל אדים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שובל אדים</Template>
  <TotalTime>154</TotalTime>
  <Words>185</Words>
  <Application>Microsoft Office PowerPoint</Application>
  <PresentationFormat>מסך רחב</PresentationFormat>
  <Paragraphs>49</Paragraphs>
  <Slides>11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11</vt:i4>
      </vt:variant>
    </vt:vector>
  </HeadingPairs>
  <TitlesOfParts>
    <vt:vector size="14" baseType="lpstr">
      <vt:lpstr>Arial</vt:lpstr>
      <vt:lpstr>Century Gothic</vt:lpstr>
      <vt:lpstr>שובל אדים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לירון דוד</dc:creator>
  <cp:lastModifiedBy>לירון דוד</cp:lastModifiedBy>
  <cp:revision>1</cp:revision>
  <dcterms:created xsi:type="dcterms:W3CDTF">2022-09-27T14:52:26Z</dcterms:created>
  <dcterms:modified xsi:type="dcterms:W3CDTF">2022-09-27T17:26:50Z</dcterms:modified>
</cp:coreProperties>
</file>