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1" r:id="rId3"/>
    <p:sldId id="263" r:id="rId4"/>
    <p:sldId id="262" r:id="rId5"/>
    <p:sldId id="264" r:id="rId6"/>
    <p:sldId id="265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1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9">
            <a:extLst>
              <a:ext uri="{FF2B5EF4-FFF2-40B4-BE49-F238E27FC236}">
                <a16:creationId xmlns:a16="http://schemas.microsoft.com/office/drawing/2014/main" id="{38EAC605-7A40-4C71-9DE7-18B99302006A}"/>
              </a:ext>
            </a:extLst>
          </p:cNvPr>
          <p:cNvSpPr/>
          <p:nvPr/>
        </p:nvSpPr>
        <p:spPr>
          <a:xfrm>
            <a:off x="1652778" y="750994"/>
            <a:ext cx="10238700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8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מפגש ראשון עם הטקסט</a:t>
            </a:r>
          </a:p>
          <a:p>
            <a:pPr algn="ctr"/>
            <a:r>
              <a:rPr lang="he-IL" sz="8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כיתה ח</a:t>
            </a:r>
            <a:endParaRPr lang="he-IL" sz="8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A5D6F121-EF07-4A1B-8CEC-523A996490C4}"/>
              </a:ext>
            </a:extLst>
          </p:cNvPr>
          <p:cNvSpPr/>
          <p:nvPr/>
        </p:nvSpPr>
        <p:spPr>
          <a:xfrm>
            <a:off x="471455" y="5815310"/>
            <a:ext cx="26003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לירון דוד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4E56230C-DF44-4D5C-93D4-004BE889D735}"/>
              </a:ext>
            </a:extLst>
          </p:cNvPr>
          <p:cNvSpPr/>
          <p:nvPr/>
        </p:nvSpPr>
        <p:spPr>
          <a:xfrm>
            <a:off x="2002492" y="3305539"/>
            <a:ext cx="7968403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4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האמצעים החזותיים הנלווים לטקסט</a:t>
            </a:r>
            <a:endParaRPr lang="he-IL" sz="4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5625B589-B813-423B-0FA1-44748932BEDC}"/>
              </a:ext>
            </a:extLst>
          </p:cNvPr>
          <p:cNvSpPr txBox="1"/>
          <p:nvPr/>
        </p:nvSpPr>
        <p:spPr>
          <a:xfrm>
            <a:off x="4093508" y="4074980"/>
            <a:ext cx="6096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400" b="0" i="0" u="none" strike="noStrike" kern="1200" cap="none" spc="0" normalizeH="0" baseline="0" noProof="0" dirty="0">
                <a:ln w="0"/>
                <a:solidFill>
                  <a:srgbClr val="E5224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המשימות הנלוות לטקסט</a:t>
            </a:r>
            <a:endParaRPr kumimoji="0" lang="he-IL" sz="4400" b="0" i="0" u="none" strike="noStrike" kern="1200" cap="none" spc="0" normalizeH="0" baseline="0" noProof="0" dirty="0">
              <a:ln w="0"/>
              <a:solidFill>
                <a:srgbClr val="E5224E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Century Gothic" panose="020B050202020202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190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6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FDB3CBD2-DC93-417E-970B-30DCE4669AAE}"/>
              </a:ext>
            </a:extLst>
          </p:cNvPr>
          <p:cNvSpPr/>
          <p:nvPr/>
        </p:nvSpPr>
        <p:spPr>
          <a:xfrm>
            <a:off x="4642728" y="731682"/>
            <a:ext cx="74655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האמצעים החזותיים הנלווים לטקסט</a:t>
            </a:r>
            <a:endParaRPr lang="he-IL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9BE2A19D-D3E0-4B7F-A42C-BB8F8A54EB24}"/>
              </a:ext>
            </a:extLst>
          </p:cNvPr>
          <p:cNvSpPr/>
          <p:nvPr/>
        </p:nvSpPr>
        <p:spPr>
          <a:xfrm>
            <a:off x="83765" y="2349416"/>
            <a:ext cx="1202446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האמצעים החזותיים הנלווים לטקסט:</a:t>
            </a:r>
          </a:p>
          <a:p>
            <a:pPr algn="r"/>
            <a:endParaRPr lang="he-IL" sz="32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תצלום, איור, קריקטורה, גרף או דיאגרמה. </a:t>
            </a:r>
          </a:p>
          <a:p>
            <a:pPr algn="r"/>
            <a:endParaRPr lang="he-IL" sz="32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האמצעים החזותיים הם שותפים מלאים ביצירת המשמעות הכוללת.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4287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FDB3CBD2-DC93-417E-970B-30DCE4669AAE}"/>
              </a:ext>
            </a:extLst>
          </p:cNvPr>
          <p:cNvSpPr/>
          <p:nvPr/>
        </p:nvSpPr>
        <p:spPr>
          <a:xfrm>
            <a:off x="4582570" y="674425"/>
            <a:ext cx="74655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האמצעים החזותיים הנלווים לטקסט</a:t>
            </a:r>
            <a:endParaRPr lang="he-IL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D217D04B-25A3-483A-A655-D5035DE952C6}"/>
              </a:ext>
            </a:extLst>
          </p:cNvPr>
          <p:cNvSpPr/>
          <p:nvPr/>
        </p:nvSpPr>
        <p:spPr>
          <a:xfrm>
            <a:off x="1506408" y="2130629"/>
            <a:ext cx="105416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על מנת להפיק מידע, חשוב שהקורא ימלא את הפעולות הבאות: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94875C61-B292-4400-9512-DA1FD8F1D144}"/>
              </a:ext>
            </a:extLst>
          </p:cNvPr>
          <p:cNvSpPr/>
          <p:nvPr/>
        </p:nvSpPr>
        <p:spPr>
          <a:xfrm>
            <a:off x="2301936" y="5344712"/>
            <a:ext cx="9722533" cy="5809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למצוא את הקשר בין נושא המאמר ובין האמצעי החזותי.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6EF142D0-594E-4505-AF2B-97F10F5F8DD8}"/>
              </a:ext>
            </a:extLst>
          </p:cNvPr>
          <p:cNvSpPr txBox="1"/>
          <p:nvPr/>
        </p:nvSpPr>
        <p:spPr>
          <a:xfrm>
            <a:off x="398485" y="3216404"/>
            <a:ext cx="11649591" cy="59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 rtl="1">
              <a:lnSpc>
                <a:spcPct val="107000"/>
              </a:lnSpc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לבדוק אם הוא מכיר את האמצעי החזותי ויודעים להפיק מידע ממנו.</a:t>
            </a:r>
            <a:endParaRPr lang="en-US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AC333DC9-52F5-42DD-8DEE-CEEC3CFD79DE}"/>
              </a:ext>
            </a:extLst>
          </p:cNvPr>
          <p:cNvSpPr txBox="1"/>
          <p:nvPr/>
        </p:nvSpPr>
        <p:spPr>
          <a:xfrm>
            <a:off x="3490069" y="4280558"/>
            <a:ext cx="8534400" cy="59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 rtl="1">
              <a:lnSpc>
                <a:spcPct val="107000"/>
              </a:lnSpc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לקרוא את הכותרת של האמצעי החזותי.</a:t>
            </a:r>
            <a:endParaRPr lang="en-US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0EFFDAEE-EC14-9F81-6020-740DC5876AD9}"/>
              </a:ext>
            </a:extLst>
          </p:cNvPr>
          <p:cNvSpPr txBox="1"/>
          <p:nvPr/>
        </p:nvSpPr>
        <p:spPr>
          <a:xfrm>
            <a:off x="3133492" y="828896"/>
            <a:ext cx="144907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he-IL" sz="2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המשך...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3167080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5" grpId="0"/>
      <p:bldP spid="17" grpId="0"/>
      <p:bldP spid="19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FDB3CBD2-DC93-417E-970B-30DCE4669AAE}"/>
              </a:ext>
            </a:extLst>
          </p:cNvPr>
          <p:cNvSpPr/>
          <p:nvPr/>
        </p:nvSpPr>
        <p:spPr>
          <a:xfrm>
            <a:off x="6565923" y="467369"/>
            <a:ext cx="54585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המשימות הנלוות</a:t>
            </a:r>
            <a:r>
              <a:rPr lang="he-IL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e-IL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לטקסט</a:t>
            </a:r>
            <a:endParaRPr lang="he-IL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9BE2A19D-D3E0-4B7F-A42C-BB8F8A54EB24}"/>
              </a:ext>
            </a:extLst>
          </p:cNvPr>
          <p:cNvSpPr/>
          <p:nvPr/>
        </p:nvSpPr>
        <p:spPr>
          <a:xfrm>
            <a:off x="449492" y="1823787"/>
            <a:ext cx="11500362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על מנת להיות מוכנים לקראת קריאת הטקסט, יש לקרוא את המשימות</a:t>
            </a:r>
          </a:p>
          <a:p>
            <a:pPr algn="r"/>
            <a:endParaRPr lang="he-IL" sz="32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הנלוות לטקסט לפני קריאת הטקסט ולהפיק מהן מידע. </a:t>
            </a:r>
          </a:p>
          <a:p>
            <a:pPr algn="r"/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143BB5EE-0F15-FA1D-7386-16C639F080B8}"/>
              </a:ext>
            </a:extLst>
          </p:cNvPr>
          <p:cNvSpPr txBox="1"/>
          <p:nvPr/>
        </p:nvSpPr>
        <p:spPr>
          <a:xfrm>
            <a:off x="200597" y="3875199"/>
            <a:ext cx="1185693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זיהוי נכון של רכיבי המשימה הוא פענוח נכון שלהם מאפשרים לענות</a:t>
            </a:r>
            <a:endParaRPr lang="en-US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/>
            <a:endParaRPr lang="en-US" sz="32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באופן טוב ונכון על המשימות. </a:t>
            </a:r>
          </a:p>
        </p:txBody>
      </p:sp>
    </p:spTree>
    <p:extLst>
      <p:ext uri="{BB962C8B-B14F-4D97-AF65-F5344CB8AC3E}">
        <p14:creationId xmlns:p14="http://schemas.microsoft.com/office/powerpoint/2010/main" val="3036360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FDB3CBD2-DC93-417E-970B-30DCE4669AAE}"/>
              </a:ext>
            </a:extLst>
          </p:cNvPr>
          <p:cNvSpPr/>
          <p:nvPr/>
        </p:nvSpPr>
        <p:spPr>
          <a:xfrm>
            <a:off x="6565923" y="467369"/>
            <a:ext cx="54585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המשימות הנלוות</a:t>
            </a:r>
            <a:r>
              <a:rPr lang="he-IL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e-IL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לטקסט</a:t>
            </a:r>
            <a:endParaRPr lang="he-IL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D217D04B-25A3-483A-A655-D5035DE952C6}"/>
              </a:ext>
            </a:extLst>
          </p:cNvPr>
          <p:cNvSpPr/>
          <p:nvPr/>
        </p:nvSpPr>
        <p:spPr>
          <a:xfrm>
            <a:off x="7422099" y="1554259"/>
            <a:ext cx="451277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תהליך זה נעשה בשלבים: 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94875C61-B292-4400-9512-DA1FD8F1D144}"/>
              </a:ext>
            </a:extLst>
          </p:cNvPr>
          <p:cNvSpPr/>
          <p:nvPr/>
        </p:nvSpPr>
        <p:spPr>
          <a:xfrm>
            <a:off x="27446" y="4912479"/>
            <a:ext cx="11907427" cy="12105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מה השאלה שואלת אותנו? מה עלינו למצוא? </a:t>
            </a:r>
            <a:r>
              <a:rPr lang="he-IL" sz="3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סימון של </a:t>
            </a:r>
            <a:r>
              <a:rPr lang="he-IL" sz="3200" b="1" u="sng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צורות הציווי </a:t>
            </a:r>
          </a:p>
          <a:p>
            <a:pPr lvl="0"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ושל </a:t>
            </a:r>
            <a:r>
              <a:rPr lang="he-IL" sz="3200" b="1" u="sng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מילות השאלה </a:t>
            </a:r>
            <a:r>
              <a:rPr lang="he-IL" sz="3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יסייע בהבנת השאלה ובמציאת התשובה. </a:t>
            </a: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6EF142D0-594E-4505-AF2B-97F10F5F8DD8}"/>
              </a:ext>
            </a:extLst>
          </p:cNvPr>
          <p:cNvSpPr txBox="1"/>
          <p:nvPr/>
        </p:nvSpPr>
        <p:spPr>
          <a:xfrm>
            <a:off x="285282" y="2568646"/>
            <a:ext cx="11649591" cy="59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 rtl="1">
              <a:lnSpc>
                <a:spcPct val="107000"/>
              </a:lnSpc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קריאת השאלה. </a:t>
            </a:r>
            <a:endParaRPr lang="en-US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AC333DC9-52F5-42DD-8DEE-CEEC3CFD79DE}"/>
              </a:ext>
            </a:extLst>
          </p:cNvPr>
          <p:cNvSpPr txBox="1"/>
          <p:nvPr/>
        </p:nvSpPr>
        <p:spPr>
          <a:xfrm>
            <a:off x="3400473" y="3784272"/>
            <a:ext cx="8534400" cy="59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 rtl="1">
              <a:lnSpc>
                <a:spcPct val="107000"/>
              </a:lnSpc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מה המידע שניתן להפיק מה השאלה? </a:t>
            </a:r>
            <a:endParaRPr lang="en-US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55F7F7A3-B064-B7C1-9748-557FFCB06BC4}"/>
              </a:ext>
            </a:extLst>
          </p:cNvPr>
          <p:cNvSpPr txBox="1"/>
          <p:nvPr/>
        </p:nvSpPr>
        <p:spPr>
          <a:xfrm>
            <a:off x="5196467" y="602022"/>
            <a:ext cx="144907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he-IL" sz="2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המשך...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4240650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5" grpId="0"/>
      <p:bldP spid="17" grpId="0"/>
      <p:bldP spid="19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FDB3CBD2-DC93-417E-970B-30DCE4669AAE}"/>
              </a:ext>
            </a:extLst>
          </p:cNvPr>
          <p:cNvSpPr/>
          <p:nvPr/>
        </p:nvSpPr>
        <p:spPr>
          <a:xfrm>
            <a:off x="6565923" y="467369"/>
            <a:ext cx="54585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המשימות הנלוות</a:t>
            </a:r>
            <a:r>
              <a:rPr lang="he-IL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e-IL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לטקסט</a:t>
            </a:r>
            <a:endParaRPr lang="he-IL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6EF142D0-594E-4505-AF2B-97F10F5F8DD8}"/>
              </a:ext>
            </a:extLst>
          </p:cNvPr>
          <p:cNvSpPr txBox="1"/>
          <p:nvPr/>
        </p:nvSpPr>
        <p:spPr>
          <a:xfrm>
            <a:off x="156363" y="1869926"/>
            <a:ext cx="11649591" cy="16466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 rtl="1">
              <a:lnSpc>
                <a:spcPct val="107000"/>
              </a:lnSpc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איסוף כל המידע בכתב. </a:t>
            </a:r>
          </a:p>
          <a:p>
            <a:pPr lvl="0" algn="r" rtl="1">
              <a:lnSpc>
                <a:spcPct val="107000"/>
              </a:lnSpc>
            </a:pPr>
            <a:r>
              <a:rPr lang="he-IL" sz="3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כאשר בידי הקוראים מידע אודות הטקסט הקריאה של הטקסט תהיה</a:t>
            </a:r>
          </a:p>
          <a:p>
            <a:pPr lvl="0" algn="r" rtl="1">
              <a:lnSpc>
                <a:spcPct val="107000"/>
              </a:lnSpc>
            </a:pPr>
            <a:r>
              <a:rPr lang="he-IL" sz="3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ידידותית יותר הוא מושכלת. </a:t>
            </a: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endParaRPr lang="en-US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AC333DC9-52F5-42DD-8DEE-CEEC3CFD79DE}"/>
              </a:ext>
            </a:extLst>
          </p:cNvPr>
          <p:cNvSpPr txBox="1"/>
          <p:nvPr/>
        </p:nvSpPr>
        <p:spPr>
          <a:xfrm>
            <a:off x="-304800" y="4099958"/>
            <a:ext cx="12207016" cy="1119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 rtl="1">
              <a:lnSpc>
                <a:spcPct val="107000"/>
              </a:lnSpc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במהלך הקריאה (ראשונה או חוזרת ) של הטקסט השלם הקוראים </a:t>
            </a:r>
          </a:p>
          <a:p>
            <a:pPr lvl="0" algn="r" rtl="1">
              <a:lnSpc>
                <a:spcPct val="107000"/>
              </a:lnSpc>
            </a:pPr>
            <a:r>
              <a:rPr lang="he-IL" sz="3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מסמנים בטקסט המידע הרלוונטי למשימות. </a:t>
            </a: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n-US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55F7F7A3-B064-B7C1-9748-557FFCB06BC4}"/>
              </a:ext>
            </a:extLst>
          </p:cNvPr>
          <p:cNvSpPr txBox="1"/>
          <p:nvPr/>
        </p:nvSpPr>
        <p:spPr>
          <a:xfrm>
            <a:off x="5196467" y="602022"/>
            <a:ext cx="144907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he-IL" sz="2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המשך...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2303720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  <p:bldP spid="19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92DD9471-1ED0-29E5-710D-5EB448C6C611}"/>
              </a:ext>
            </a:extLst>
          </p:cNvPr>
          <p:cNvSpPr/>
          <p:nvPr/>
        </p:nvSpPr>
        <p:spPr>
          <a:xfrm>
            <a:off x="9341779" y="32050"/>
            <a:ext cx="226055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דוגמאות: 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F2579374-0653-9361-279A-B2A2BA00D9CD}"/>
              </a:ext>
            </a:extLst>
          </p:cNvPr>
          <p:cNvSpPr/>
          <p:nvPr/>
        </p:nvSpPr>
        <p:spPr>
          <a:xfrm>
            <a:off x="8343107" y="590984"/>
            <a:ext cx="32592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3200" b="1" u="sng" cap="none" spc="0" dirty="0">
                <a:ln/>
                <a:solidFill>
                  <a:schemeClr val="accent3"/>
                </a:solidFill>
                <a:effectLst/>
              </a:rPr>
              <a:t>תחום הדעת :תנ"ך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09FCC6F9-8E3D-D739-33F8-6490E19CDB8F}"/>
              </a:ext>
            </a:extLst>
          </p:cNvPr>
          <p:cNvSpPr/>
          <p:nvPr/>
        </p:nvSpPr>
        <p:spPr>
          <a:xfrm>
            <a:off x="130629" y="1136585"/>
            <a:ext cx="1147170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r"/>
            <a:r>
              <a:rPr lang="he-IL" sz="3200" b="1" cap="none" spc="0" dirty="0">
                <a:ln/>
                <a:solidFill>
                  <a:schemeClr val="accent3"/>
                </a:solidFill>
                <a:effectLst/>
              </a:rPr>
              <a:t>בפסוקים 10 – 11 בספר שמואל א, פרק כ' הנבל משיב בסירוב לבקשת דוד. 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5D27A896-A765-1AC5-173B-929F56B17162}"/>
              </a:ext>
            </a:extLst>
          </p:cNvPr>
          <p:cNvSpPr/>
          <p:nvPr/>
        </p:nvSpPr>
        <p:spPr>
          <a:xfrm>
            <a:off x="7684273" y="2149616"/>
            <a:ext cx="391806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r"/>
            <a:r>
              <a:rPr lang="he-IL" sz="3200" b="1" cap="none" spc="0" dirty="0">
                <a:ln/>
                <a:solidFill>
                  <a:schemeClr val="accent3"/>
                </a:solidFill>
                <a:effectLst/>
              </a:rPr>
              <a:t>א. מהי סיבת הסירוב? 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25830AAA-ADA1-0CDA-402F-8B671E36B0A8}"/>
              </a:ext>
            </a:extLst>
          </p:cNvPr>
          <p:cNvSpPr txBox="1"/>
          <p:nvPr/>
        </p:nvSpPr>
        <p:spPr>
          <a:xfrm>
            <a:off x="381000" y="2618249"/>
            <a:ext cx="1122133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/>
                <a:solidFill>
                  <a:srgbClr val="7F2294"/>
                </a:solidFill>
                <a:effectLst/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ב. מה בדברי נבל מעליב הוא מכעיס את דוד עד שהוא מעוניין 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3200" b="1" dirty="0">
                <a:ln/>
                <a:solidFill>
                  <a:srgbClr val="7F2294"/>
                </a:solidFill>
                <a:latin typeface="Century Gothic" panose="020B0502020202020204"/>
                <a:cs typeface="Arial" panose="020B0604020202020204" pitchFamily="34" charset="0"/>
              </a:rPr>
              <a:t>  </a:t>
            </a:r>
            <a:r>
              <a:rPr kumimoji="0" lang="he-IL" sz="3200" b="1" i="0" u="none" strike="noStrike" kern="1200" cap="none" spc="0" normalizeH="0" baseline="0" noProof="0" dirty="0">
                <a:ln/>
                <a:solidFill>
                  <a:srgbClr val="7F2294"/>
                </a:solidFill>
                <a:effectLst/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  להכחיד את כל הזכרים  במשפחתו? </a:t>
            </a:r>
          </a:p>
        </p:txBody>
      </p:sp>
      <p:sp>
        <p:nvSpPr>
          <p:cNvPr id="10" name="אליפסה 9">
            <a:extLst>
              <a:ext uri="{FF2B5EF4-FFF2-40B4-BE49-F238E27FC236}">
                <a16:creationId xmlns:a16="http://schemas.microsoft.com/office/drawing/2014/main" id="{1A7F372D-DA4E-D345-51DD-1352D8A3637A}"/>
              </a:ext>
            </a:extLst>
          </p:cNvPr>
          <p:cNvSpPr/>
          <p:nvPr/>
        </p:nvSpPr>
        <p:spPr>
          <a:xfrm>
            <a:off x="10364410" y="2257946"/>
            <a:ext cx="765544" cy="50504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אליפסה 10">
            <a:extLst>
              <a:ext uri="{FF2B5EF4-FFF2-40B4-BE49-F238E27FC236}">
                <a16:creationId xmlns:a16="http://schemas.microsoft.com/office/drawing/2014/main" id="{BC440D52-A05F-0854-1226-4DAEEB8851B3}"/>
              </a:ext>
            </a:extLst>
          </p:cNvPr>
          <p:cNvSpPr/>
          <p:nvPr/>
        </p:nvSpPr>
        <p:spPr>
          <a:xfrm>
            <a:off x="10480102" y="2698996"/>
            <a:ext cx="649852" cy="50504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8BE84BE0-4E7A-0EF5-F849-3467F854725F}"/>
              </a:ext>
            </a:extLst>
          </p:cNvPr>
          <p:cNvSpPr/>
          <p:nvPr/>
        </p:nvSpPr>
        <p:spPr>
          <a:xfrm>
            <a:off x="5519418" y="3614435"/>
            <a:ext cx="61927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3200" b="1" cap="none" spc="0" dirty="0">
                <a:ln/>
                <a:solidFill>
                  <a:schemeClr val="accent3"/>
                </a:solidFill>
                <a:effectLst/>
              </a:rPr>
              <a:t>המידע שניתן להפיק מתוך השאלות: </a:t>
            </a:r>
          </a:p>
        </p:txBody>
      </p:sp>
      <p:sp>
        <p:nvSpPr>
          <p:cNvPr id="15" name="תיבת טקסט 14">
            <a:extLst>
              <a:ext uri="{FF2B5EF4-FFF2-40B4-BE49-F238E27FC236}">
                <a16:creationId xmlns:a16="http://schemas.microsoft.com/office/drawing/2014/main" id="{CE039698-D360-3A38-9B1C-BC82C7CAF298}"/>
              </a:ext>
            </a:extLst>
          </p:cNvPr>
          <p:cNvSpPr txBox="1"/>
          <p:nvPr/>
        </p:nvSpPr>
        <p:spPr>
          <a:xfrm>
            <a:off x="925551" y="3614435"/>
            <a:ext cx="47036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he-IL" sz="3200" b="1" cap="none" spc="0" dirty="0">
                <a:ln/>
                <a:solidFill>
                  <a:schemeClr val="accent3"/>
                </a:solidFill>
                <a:effectLst/>
              </a:rPr>
              <a:t>- דוד מבקש בקשה מנבל.</a:t>
            </a:r>
            <a:endParaRPr lang="he-IL" sz="3200" dirty="0"/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0934FAAD-269A-E1CD-8B20-8655D20CEBC7}"/>
              </a:ext>
            </a:extLst>
          </p:cNvPr>
          <p:cNvSpPr txBox="1"/>
          <p:nvPr/>
        </p:nvSpPr>
        <p:spPr>
          <a:xfrm>
            <a:off x="925552" y="4169586"/>
            <a:ext cx="47036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kumimoji="0" lang="he-IL" sz="3200" b="1" i="0" u="none" strike="noStrike" kern="1200" cap="none" spc="0" normalizeH="0" baseline="0" noProof="0" dirty="0">
                <a:ln/>
                <a:solidFill>
                  <a:srgbClr val="7F2294"/>
                </a:solidFill>
                <a:effectLst/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- נבל מסרב לבקשת דוד.</a:t>
            </a:r>
            <a:endParaRPr lang="he-IL" dirty="0"/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69FAECA9-C32E-6AD4-F06B-359C97D50E47}"/>
              </a:ext>
            </a:extLst>
          </p:cNvPr>
          <p:cNvSpPr txBox="1"/>
          <p:nvPr/>
        </p:nvSpPr>
        <p:spPr>
          <a:xfrm>
            <a:off x="130630" y="4724737"/>
            <a:ext cx="549859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kumimoji="0" lang="he-IL" sz="3200" b="1" i="0" u="none" strike="noStrike" kern="1200" cap="none" spc="0" normalizeH="0" baseline="0" noProof="0" dirty="0">
                <a:ln/>
                <a:solidFill>
                  <a:srgbClr val="7F2294"/>
                </a:solidFill>
                <a:effectLst/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- יש סיבה שנבל מסרב לבקשה. </a:t>
            </a:r>
            <a:endParaRPr lang="he-IL" dirty="0"/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631DF2B1-4C66-0456-BFFE-F01913A90AC7}"/>
              </a:ext>
            </a:extLst>
          </p:cNvPr>
          <p:cNvSpPr txBox="1"/>
          <p:nvPr/>
        </p:nvSpPr>
        <p:spPr>
          <a:xfrm>
            <a:off x="130629" y="5269406"/>
            <a:ext cx="549859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kumimoji="0" lang="he-IL" sz="3200" b="1" i="0" u="none" strike="noStrike" kern="1200" cap="none" spc="0" normalizeH="0" baseline="0" noProof="0" dirty="0">
                <a:ln/>
                <a:solidFill>
                  <a:srgbClr val="7F2294"/>
                </a:solidFill>
                <a:effectLst/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- נבל עונה לדוד ומכעיס אותו. </a:t>
            </a:r>
            <a:endParaRPr lang="he-IL" dirty="0"/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id="{7190CC0A-5E6E-32C7-D315-F891C9540BD7}"/>
              </a:ext>
            </a:extLst>
          </p:cNvPr>
          <p:cNvSpPr txBox="1"/>
          <p:nvPr/>
        </p:nvSpPr>
        <p:spPr>
          <a:xfrm>
            <a:off x="-1132114" y="5783631"/>
            <a:ext cx="672904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he-IL" sz="3200" b="1" cap="none" spc="0" dirty="0">
                <a:ln/>
                <a:solidFill>
                  <a:schemeClr val="accent3"/>
                </a:solidFill>
                <a:effectLst/>
              </a:rPr>
              <a:t>- דוד מעוניין להכחיד את </a:t>
            </a:r>
          </a:p>
          <a:p>
            <a:pPr algn="r"/>
            <a:r>
              <a:rPr lang="he-IL" sz="3200" b="1" cap="none" spc="0" dirty="0">
                <a:ln/>
                <a:solidFill>
                  <a:schemeClr val="accent3"/>
                </a:solidFill>
                <a:effectLst/>
              </a:rPr>
              <a:t>  </a:t>
            </a:r>
            <a:r>
              <a:rPr lang="en-US" sz="3200" b="1" cap="none" spc="0" dirty="0">
                <a:ln/>
                <a:solidFill>
                  <a:schemeClr val="accent3"/>
                </a:solidFill>
                <a:effectLst/>
              </a:rPr>
              <a:t>              </a:t>
            </a:r>
            <a:r>
              <a:rPr lang="he-IL" sz="3200" b="1" cap="none" spc="0" dirty="0">
                <a:ln/>
                <a:solidFill>
                  <a:schemeClr val="accent3"/>
                </a:solidFill>
                <a:effectLst/>
              </a:rPr>
              <a:t>  הזכרים משפחת  דוד</a:t>
            </a:r>
            <a:r>
              <a:rPr lang="en-US" sz="3200" b="1" cap="none" spc="0" dirty="0">
                <a:ln/>
                <a:solidFill>
                  <a:schemeClr val="accent3"/>
                </a:solidFill>
                <a:effectLst/>
              </a:rPr>
              <a:t> </a:t>
            </a:r>
            <a:endParaRPr lang="he-IL" sz="3200" b="1" cap="none" spc="0" dirty="0">
              <a:ln/>
              <a:solidFill>
                <a:schemeClr val="accent3"/>
              </a:solidFill>
              <a:effectLst/>
            </a:endParaRPr>
          </a:p>
          <a:p>
            <a:pPr algn="r"/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339013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  <p:bldP spid="9" grpId="0"/>
      <p:bldP spid="10" grpId="0" animBg="1"/>
      <p:bldP spid="11" grpId="0" animBg="1"/>
      <p:bldP spid="12" grpId="0"/>
      <p:bldP spid="15" grpId="0"/>
      <p:bldP spid="17" grpId="0"/>
      <p:bldP spid="18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92DD9471-1ED0-29E5-710D-5EB448C6C611}"/>
              </a:ext>
            </a:extLst>
          </p:cNvPr>
          <p:cNvSpPr/>
          <p:nvPr/>
        </p:nvSpPr>
        <p:spPr>
          <a:xfrm>
            <a:off x="9341779" y="32050"/>
            <a:ext cx="226055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דוגמאות: 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F2579374-0653-9361-279A-B2A2BA00D9CD}"/>
              </a:ext>
            </a:extLst>
          </p:cNvPr>
          <p:cNvSpPr/>
          <p:nvPr/>
        </p:nvSpPr>
        <p:spPr>
          <a:xfrm>
            <a:off x="7653816" y="595182"/>
            <a:ext cx="397897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3200" b="1" u="sng" cap="none" spc="0" dirty="0">
                <a:ln/>
                <a:solidFill>
                  <a:schemeClr val="accent3"/>
                </a:solidFill>
                <a:effectLst/>
              </a:rPr>
              <a:t>תחום הדעת :היסטוריה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09FCC6F9-8E3D-D739-33F8-6490E19CDB8F}"/>
              </a:ext>
            </a:extLst>
          </p:cNvPr>
          <p:cNvSpPr/>
          <p:nvPr/>
        </p:nvSpPr>
        <p:spPr>
          <a:xfrm>
            <a:off x="130629" y="1136585"/>
            <a:ext cx="1147170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r"/>
            <a:r>
              <a:rPr lang="he-IL" sz="3200" b="1" cap="none" spc="0" dirty="0">
                <a:ln/>
                <a:solidFill>
                  <a:schemeClr val="accent3"/>
                </a:solidFill>
                <a:effectLst/>
              </a:rPr>
              <a:t>ד' ישראלי טוען כי "אכן היו שתי אומות אשר אין כל מגע הוא מסע ביניהן וכל קרבה ". 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5D27A896-A765-1AC5-173B-929F56B17162}"/>
              </a:ext>
            </a:extLst>
          </p:cNvPr>
          <p:cNvSpPr/>
          <p:nvPr/>
        </p:nvSpPr>
        <p:spPr>
          <a:xfrm>
            <a:off x="1160052" y="2149616"/>
            <a:ext cx="1044228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r"/>
            <a:r>
              <a:rPr lang="he-IL" sz="3200" b="1" cap="none" spc="0" dirty="0">
                <a:ln/>
                <a:solidFill>
                  <a:schemeClr val="accent3"/>
                </a:solidFill>
                <a:effectLst/>
              </a:rPr>
              <a:t>א. מיהן שתי האומות הדי מנוכרות זו לזו, לדעת ד' ישראל היא? 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25830AAA-ADA1-0CDA-402F-8B671E36B0A8}"/>
              </a:ext>
            </a:extLst>
          </p:cNvPr>
          <p:cNvSpPr txBox="1"/>
          <p:nvPr/>
        </p:nvSpPr>
        <p:spPr>
          <a:xfrm>
            <a:off x="381000" y="2618249"/>
            <a:ext cx="1122133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/>
                <a:solidFill>
                  <a:srgbClr val="7F2294"/>
                </a:solidFill>
                <a:effectLst/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ב. מדוע אין כל מגע ומשא ביניהן וכל קרבה לדעת ד' ישראלי?  </a:t>
            </a:r>
          </a:p>
        </p:txBody>
      </p:sp>
      <p:sp>
        <p:nvSpPr>
          <p:cNvPr id="10" name="אליפסה 9">
            <a:extLst>
              <a:ext uri="{FF2B5EF4-FFF2-40B4-BE49-F238E27FC236}">
                <a16:creationId xmlns:a16="http://schemas.microsoft.com/office/drawing/2014/main" id="{1A7F372D-DA4E-D345-51DD-1352D8A3637A}"/>
              </a:ext>
            </a:extLst>
          </p:cNvPr>
          <p:cNvSpPr/>
          <p:nvPr/>
        </p:nvSpPr>
        <p:spPr>
          <a:xfrm>
            <a:off x="10214517" y="2257946"/>
            <a:ext cx="915437" cy="50504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אליפסה 10">
            <a:extLst>
              <a:ext uri="{FF2B5EF4-FFF2-40B4-BE49-F238E27FC236}">
                <a16:creationId xmlns:a16="http://schemas.microsoft.com/office/drawing/2014/main" id="{BC440D52-A05F-0854-1226-4DAEEB8851B3}"/>
              </a:ext>
            </a:extLst>
          </p:cNvPr>
          <p:cNvSpPr/>
          <p:nvPr/>
        </p:nvSpPr>
        <p:spPr>
          <a:xfrm>
            <a:off x="10125307" y="2698996"/>
            <a:ext cx="1004647" cy="50504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8BE84BE0-4E7A-0EF5-F849-3467F854725F}"/>
              </a:ext>
            </a:extLst>
          </p:cNvPr>
          <p:cNvSpPr/>
          <p:nvPr/>
        </p:nvSpPr>
        <p:spPr>
          <a:xfrm>
            <a:off x="5519418" y="3614435"/>
            <a:ext cx="61927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3200" b="1" cap="none" spc="0" dirty="0">
                <a:ln/>
                <a:solidFill>
                  <a:schemeClr val="accent3"/>
                </a:solidFill>
                <a:effectLst/>
              </a:rPr>
              <a:t>המידע שניתן להפיק מתוך השאלות: </a:t>
            </a:r>
          </a:p>
        </p:txBody>
      </p:sp>
      <p:sp>
        <p:nvSpPr>
          <p:cNvPr id="15" name="תיבת טקסט 14">
            <a:extLst>
              <a:ext uri="{FF2B5EF4-FFF2-40B4-BE49-F238E27FC236}">
                <a16:creationId xmlns:a16="http://schemas.microsoft.com/office/drawing/2014/main" id="{CE039698-D360-3A38-9B1C-BC82C7CAF298}"/>
              </a:ext>
            </a:extLst>
          </p:cNvPr>
          <p:cNvSpPr txBox="1"/>
          <p:nvPr/>
        </p:nvSpPr>
        <p:spPr>
          <a:xfrm>
            <a:off x="925551" y="3614435"/>
            <a:ext cx="47036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he-IL" sz="3200" b="1" cap="none" spc="0" dirty="0">
                <a:ln/>
                <a:solidFill>
                  <a:schemeClr val="accent3"/>
                </a:solidFill>
                <a:effectLst/>
              </a:rPr>
              <a:t>- ד' ישראלי טוען טענה.</a:t>
            </a:r>
            <a:endParaRPr lang="he-IL" sz="3200" dirty="0"/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0934FAAD-269A-E1CD-8B20-8655D20CEBC7}"/>
              </a:ext>
            </a:extLst>
          </p:cNvPr>
          <p:cNvSpPr txBox="1"/>
          <p:nvPr/>
        </p:nvSpPr>
        <p:spPr>
          <a:xfrm>
            <a:off x="479861" y="4188859"/>
            <a:ext cx="514936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kumimoji="0" lang="he-IL" sz="3200" b="1" i="0" u="none" strike="noStrike" kern="1200" cap="none" spc="0" normalizeH="0" baseline="0" noProof="0" dirty="0">
                <a:ln/>
                <a:solidFill>
                  <a:srgbClr val="7F2294"/>
                </a:solidFill>
                <a:effectLst/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- יש שתי אומות שתי אומות</a:t>
            </a:r>
          </a:p>
          <a:p>
            <a:pPr algn="r"/>
            <a:r>
              <a:rPr lang="he-IL" dirty="0"/>
              <a:t> </a:t>
            </a:r>
            <a:r>
              <a:rPr lang="he-IL" sz="3200" b="1" dirty="0">
                <a:ln/>
                <a:solidFill>
                  <a:srgbClr val="7F2294"/>
                </a:solidFill>
              </a:rPr>
              <a:t>המנוכרות זו לזו.</a:t>
            </a:r>
            <a:r>
              <a:rPr lang="en-US" dirty="0"/>
              <a:t> </a:t>
            </a:r>
            <a:r>
              <a:rPr lang="he-IL" dirty="0"/>
              <a:t>    </a:t>
            </a:r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631DF2B1-4C66-0456-BFFE-F01913A90AC7}"/>
              </a:ext>
            </a:extLst>
          </p:cNvPr>
          <p:cNvSpPr txBox="1"/>
          <p:nvPr/>
        </p:nvSpPr>
        <p:spPr>
          <a:xfrm>
            <a:off x="130629" y="5186890"/>
            <a:ext cx="549859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kumimoji="0" lang="he-IL" sz="3200" b="1" i="0" u="none" strike="noStrike" kern="1200" cap="none" spc="0" normalizeH="0" baseline="0" noProof="0" dirty="0">
                <a:ln/>
                <a:solidFill>
                  <a:srgbClr val="7F2294"/>
                </a:solidFill>
                <a:effectLst/>
                <a:uLnTx/>
                <a:uFillTx/>
                <a:latin typeface="Century Gothic" panose="020B0502020202020204"/>
                <a:ea typeface="+mn-ea"/>
                <a:cs typeface="Arial" panose="020B0604020202020204" pitchFamily="34" charset="0"/>
              </a:rPr>
              <a:t>- יש סיבה שאין כל מגע בין </a:t>
            </a:r>
          </a:p>
          <a:p>
            <a:pPr algn="r"/>
            <a:r>
              <a:rPr lang="he-IL" sz="3200" b="1" dirty="0">
                <a:ln/>
                <a:solidFill>
                  <a:srgbClr val="7F2294"/>
                </a:solidFill>
              </a:rPr>
              <a:t>  האומות.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953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  <p:bldP spid="9" grpId="0"/>
      <p:bldP spid="10" grpId="0" animBg="1"/>
      <p:bldP spid="11" grpId="0" animBg="1"/>
      <p:bldP spid="12" grpId="0"/>
      <p:bldP spid="15" grpId="0"/>
      <p:bldP spid="17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9A57A104-0085-C001-F5AD-6BB90A3E72D5}"/>
              </a:ext>
            </a:extLst>
          </p:cNvPr>
          <p:cNvSpPr/>
          <p:nvPr/>
        </p:nvSpPr>
        <p:spPr>
          <a:xfrm>
            <a:off x="3298373" y="1280049"/>
            <a:ext cx="844244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r"/>
            <a:r>
              <a:rPr lang="he-IL" sz="2800" b="1" cap="none" spc="0" dirty="0">
                <a:ln/>
                <a:solidFill>
                  <a:schemeClr val="accent3"/>
                </a:solidFill>
                <a:effectLst/>
              </a:rPr>
              <a:t>נעבור על מילות הוראה ומילות שאלה :</a:t>
            </a:r>
          </a:p>
          <a:p>
            <a:pPr algn="r"/>
            <a:r>
              <a:rPr lang="he-IL" sz="2800" b="1" dirty="0">
                <a:ln/>
                <a:solidFill>
                  <a:schemeClr val="accent3"/>
                </a:solidFill>
              </a:rPr>
              <a:t>טבלה בעמודים 8-9 בספר </a:t>
            </a:r>
            <a:r>
              <a:rPr lang="he-IL" sz="2800" b="1" dirty="0" err="1">
                <a:ln/>
                <a:solidFill>
                  <a:schemeClr val="accent3"/>
                </a:solidFill>
              </a:rPr>
              <a:t>חוט"בים</a:t>
            </a:r>
            <a:r>
              <a:rPr lang="he-IL" sz="2800" b="1" dirty="0">
                <a:ln/>
                <a:solidFill>
                  <a:schemeClr val="accent3"/>
                </a:solidFill>
              </a:rPr>
              <a:t> לשון.</a:t>
            </a:r>
            <a:endParaRPr lang="he-IL" sz="28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878E32B3-7521-8DFE-7CE7-CAEEC26812FB}"/>
              </a:ext>
            </a:extLst>
          </p:cNvPr>
          <p:cNvSpPr/>
          <p:nvPr/>
        </p:nvSpPr>
        <p:spPr>
          <a:xfrm>
            <a:off x="4403226" y="2844225"/>
            <a:ext cx="743504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3200" b="1" cap="none" spc="0" dirty="0">
                <a:ln/>
                <a:solidFill>
                  <a:schemeClr val="accent3"/>
                </a:solidFill>
                <a:effectLst/>
              </a:rPr>
              <a:t>משימה : לחבר שאלות בהסתמך על הטבלה.</a:t>
            </a:r>
          </a:p>
        </p:txBody>
      </p:sp>
    </p:spTree>
    <p:extLst>
      <p:ext uri="{BB962C8B-B14F-4D97-AF65-F5344CB8AC3E}">
        <p14:creationId xmlns:p14="http://schemas.microsoft.com/office/powerpoint/2010/main" val="3475024430"/>
      </p:ext>
    </p:extLst>
  </p:cSld>
  <p:clrMapOvr>
    <a:masterClrMapping/>
  </p:clrMapOvr>
</p:sld>
</file>

<file path=ppt/theme/theme1.xml><?xml version="1.0" encoding="utf-8"?>
<a:theme xmlns:a="http://schemas.openxmlformats.org/drawingml/2006/main" name="שובל אדים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שובל אדים</Template>
  <TotalTime>90</TotalTime>
  <Words>438</Words>
  <Application>Microsoft Office PowerPoint</Application>
  <PresentationFormat>מסך רחב</PresentationFormat>
  <Paragraphs>65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3" baseType="lpstr">
      <vt:lpstr>Arial</vt:lpstr>
      <vt:lpstr>Calibri</vt:lpstr>
      <vt:lpstr>Century Gothic</vt:lpstr>
      <vt:lpstr>שובל אדים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לירון דוד</dc:creator>
  <cp:lastModifiedBy>לירון דוד</cp:lastModifiedBy>
  <cp:revision>1</cp:revision>
  <dcterms:created xsi:type="dcterms:W3CDTF">2022-08-29T12:18:33Z</dcterms:created>
  <dcterms:modified xsi:type="dcterms:W3CDTF">2022-08-29T13:49:30Z</dcterms:modified>
</cp:coreProperties>
</file>