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9" d="100"/>
          <a:sy n="59" d="100"/>
        </p:scale>
        <p:origin x="132"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e-IL"/>
              <a:t>לחץ כדי לערוך סגנון כותרת של תבנית בסיס</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לחץ כדי לערוך סגנונות טקסט של תבנית בסיס</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he-IL"/>
              <a:t>לחץ כדי לערוך סגנון כותרת של תבנית בסיס</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כרטיס שם עם ציטוט">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e-IL"/>
              <a:t>לחץ כדי לערוך סגנון כותרת של תבנית בסיס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לחץ כדי לערוך סגנונות טקסט של תבנית בסיס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נכון או לא נכו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he-IL"/>
              <a:t>לחץ כדי לערוך סגנון כותרת של תבנית בסיס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לחץ כדי לערוך סגנונות טקסט של תבנית בסיס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ncho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8/30/2022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1" eaLnBrk="1" latinLnBrk="0" hangingPunct="1">
        <a:spcBef>
          <a:spcPct val="0"/>
        </a:spcBef>
        <a:buNone/>
        <a:defRPr sz="3600" kern="1200">
          <a:solidFill>
            <a:schemeClr val="accent2">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2847348" y="1288757"/>
            <a:ext cx="6175088" cy="1323439"/>
          </a:xfrm>
          <a:prstGeom prst="rect">
            <a:avLst/>
          </a:prstGeom>
          <a:noFill/>
        </p:spPr>
        <p:txBody>
          <a:bodyPr wrap="none" lIns="91440" tIns="45720" rIns="91440" bIns="45720">
            <a:spAutoFit/>
          </a:bodyPr>
          <a:lstStyle/>
          <a:p>
            <a:pPr algn="ctr"/>
            <a:r>
              <a:rPr lang="he-IL" sz="80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שיעור פתיחה</a:t>
            </a:r>
          </a:p>
        </p:txBody>
      </p:sp>
      <p:sp>
        <p:nvSpPr>
          <p:cNvPr id="5" name="מלבן 4"/>
          <p:cNvSpPr/>
          <p:nvPr/>
        </p:nvSpPr>
        <p:spPr>
          <a:xfrm>
            <a:off x="4101704" y="2967335"/>
            <a:ext cx="3988592" cy="1569660"/>
          </a:xfrm>
          <a:prstGeom prst="rect">
            <a:avLst/>
          </a:prstGeom>
          <a:noFill/>
        </p:spPr>
        <p:txBody>
          <a:bodyPr wrap="none" lIns="91440" tIns="45720" rIns="91440" bIns="45720">
            <a:spAutoFit/>
          </a:bodyPr>
          <a:lstStyle/>
          <a:p>
            <a:pPr algn="ctr"/>
            <a:r>
              <a:rPr lang="he-IL" sz="9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עברית</a:t>
            </a:r>
          </a:p>
        </p:txBody>
      </p:sp>
      <p:sp>
        <p:nvSpPr>
          <p:cNvPr id="6" name="מלבן 5"/>
          <p:cNvSpPr/>
          <p:nvPr/>
        </p:nvSpPr>
        <p:spPr>
          <a:xfrm>
            <a:off x="312825" y="5684410"/>
            <a:ext cx="2866490" cy="923330"/>
          </a:xfrm>
          <a:prstGeom prst="rect">
            <a:avLst/>
          </a:prstGeom>
          <a:noFill/>
        </p:spPr>
        <p:txBody>
          <a:bodyPr wrap="none" lIns="91440" tIns="45720" rIns="91440" bIns="45720">
            <a:spAutoFit/>
          </a:bodyPr>
          <a:lstStyle/>
          <a:p>
            <a:pPr algn="ctr"/>
            <a:r>
              <a:rPr lang="he-IL" sz="5400" b="1" dirty="0">
                <a:ln w="9525">
                  <a:solidFill>
                    <a:schemeClr val="bg1"/>
                  </a:solidFill>
                  <a:prstDash val="solid"/>
                </a:ln>
                <a:solidFill>
                  <a:srgbClr val="FF0000"/>
                </a:solidFill>
                <a:effectLst>
                  <a:outerShdw blurRad="12700" dist="38100" dir="2700000" algn="tl" rotWithShape="0">
                    <a:schemeClr val="bg1">
                      <a:lumMod val="50000"/>
                    </a:schemeClr>
                  </a:outerShdw>
                </a:effectLst>
              </a:rPr>
              <a:t>לירון דוד</a:t>
            </a:r>
          </a:p>
        </p:txBody>
      </p:sp>
    </p:spTree>
    <p:extLst>
      <p:ext uri="{BB962C8B-B14F-4D97-AF65-F5344CB8AC3E}">
        <p14:creationId xmlns:p14="http://schemas.microsoft.com/office/powerpoint/2010/main" val="1119597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80">
                                          <p:stCondLst>
                                            <p:cond delay="0"/>
                                          </p:stCondLst>
                                        </p:cTn>
                                        <p:tgtEl>
                                          <p:spTgt spid="6"/>
                                        </p:tgtEl>
                                      </p:cBhvr>
                                    </p:animEffect>
                                    <p:anim calcmode="lin" valueType="num">
                                      <p:cBhvr>
                                        <p:cTn id="1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3" dur="26">
                                          <p:stCondLst>
                                            <p:cond delay="650"/>
                                          </p:stCondLst>
                                        </p:cTn>
                                        <p:tgtEl>
                                          <p:spTgt spid="6"/>
                                        </p:tgtEl>
                                      </p:cBhvr>
                                      <p:to x="100000" y="60000"/>
                                    </p:animScale>
                                    <p:animScale>
                                      <p:cBhvr>
                                        <p:cTn id="24" dur="166" decel="50000">
                                          <p:stCondLst>
                                            <p:cond delay="676"/>
                                          </p:stCondLst>
                                        </p:cTn>
                                        <p:tgtEl>
                                          <p:spTgt spid="6"/>
                                        </p:tgtEl>
                                      </p:cBhvr>
                                      <p:to x="100000" y="100000"/>
                                    </p:animScale>
                                    <p:animScale>
                                      <p:cBhvr>
                                        <p:cTn id="25" dur="26">
                                          <p:stCondLst>
                                            <p:cond delay="1312"/>
                                          </p:stCondLst>
                                        </p:cTn>
                                        <p:tgtEl>
                                          <p:spTgt spid="6"/>
                                        </p:tgtEl>
                                      </p:cBhvr>
                                      <p:to x="100000" y="80000"/>
                                    </p:animScale>
                                    <p:animScale>
                                      <p:cBhvr>
                                        <p:cTn id="26" dur="166" decel="50000">
                                          <p:stCondLst>
                                            <p:cond delay="1338"/>
                                          </p:stCondLst>
                                        </p:cTn>
                                        <p:tgtEl>
                                          <p:spTgt spid="6"/>
                                        </p:tgtEl>
                                      </p:cBhvr>
                                      <p:to x="100000" y="100000"/>
                                    </p:animScale>
                                    <p:animScale>
                                      <p:cBhvr>
                                        <p:cTn id="27" dur="26">
                                          <p:stCondLst>
                                            <p:cond delay="1642"/>
                                          </p:stCondLst>
                                        </p:cTn>
                                        <p:tgtEl>
                                          <p:spTgt spid="6"/>
                                        </p:tgtEl>
                                      </p:cBhvr>
                                      <p:to x="100000" y="90000"/>
                                    </p:animScale>
                                    <p:animScale>
                                      <p:cBhvr>
                                        <p:cTn id="28" dur="166" decel="50000">
                                          <p:stCondLst>
                                            <p:cond delay="1668"/>
                                          </p:stCondLst>
                                        </p:cTn>
                                        <p:tgtEl>
                                          <p:spTgt spid="6"/>
                                        </p:tgtEl>
                                      </p:cBhvr>
                                      <p:to x="100000" y="100000"/>
                                    </p:animScale>
                                    <p:animScale>
                                      <p:cBhvr>
                                        <p:cTn id="29" dur="26">
                                          <p:stCondLst>
                                            <p:cond delay="1808"/>
                                          </p:stCondLst>
                                        </p:cTn>
                                        <p:tgtEl>
                                          <p:spTgt spid="6"/>
                                        </p:tgtEl>
                                      </p:cBhvr>
                                      <p:to x="100000" y="95000"/>
                                    </p:animScale>
                                    <p:animScale>
                                      <p:cBhvr>
                                        <p:cTn id="30"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9460230" y="1208868"/>
            <a:ext cx="2584362" cy="923330"/>
          </a:xfrm>
          <a:prstGeom prst="rect">
            <a:avLst/>
          </a:prstGeom>
          <a:noFill/>
        </p:spPr>
        <p:txBody>
          <a:bodyPr wrap="none" lIns="91440" tIns="45720" rIns="91440" bIns="45720">
            <a:spAutoFit/>
          </a:bodyPr>
          <a:lstStyle/>
          <a:p>
            <a:pPr algn="ctr"/>
            <a:r>
              <a:rPr lang="he-IL" sz="5400" b="1" cap="none" spc="0" dirty="0">
                <a:ln w="6600">
                  <a:solidFill>
                    <a:schemeClr val="accent2"/>
                  </a:solidFill>
                  <a:prstDash val="solid"/>
                </a:ln>
                <a:solidFill>
                  <a:srgbClr val="FF0000"/>
                </a:solidFill>
                <a:effectLst>
                  <a:outerShdw dist="38100" dir="2700000" algn="tl" rotWithShape="0">
                    <a:schemeClr val="accent2"/>
                  </a:outerShdw>
                </a:effectLst>
              </a:rPr>
              <a:t>דוגמא : </a:t>
            </a:r>
          </a:p>
        </p:txBody>
      </p:sp>
      <p:sp>
        <p:nvSpPr>
          <p:cNvPr id="3" name="מלבן 2"/>
          <p:cNvSpPr/>
          <p:nvPr/>
        </p:nvSpPr>
        <p:spPr>
          <a:xfrm>
            <a:off x="3905003" y="1251077"/>
            <a:ext cx="5386411" cy="923330"/>
          </a:xfrm>
          <a:prstGeom prst="rect">
            <a:avLst/>
          </a:prstGeom>
          <a:noFill/>
        </p:spPr>
        <p:txBody>
          <a:bodyPr wrap="none" lIns="91440" tIns="45720" rIns="91440" bIns="45720">
            <a:spAutoFit/>
          </a:bodyPr>
          <a:lstStyle/>
          <a:p>
            <a:pPr algn="ctr"/>
            <a:r>
              <a:rPr lang="he-IL" sz="5400" b="1" cap="none" spc="0" dirty="0">
                <a:ln w="22225">
                  <a:solidFill>
                    <a:schemeClr val="accent1">
                      <a:lumMod val="60000"/>
                      <a:lumOff val="40000"/>
                    </a:schemeClr>
                  </a:solidFill>
                  <a:prstDash val="solid"/>
                </a:ln>
                <a:solidFill>
                  <a:schemeClr val="accent3"/>
                </a:solidFill>
                <a:effectLst/>
              </a:rPr>
              <a:t>הילד</a:t>
            </a:r>
            <a:r>
              <a:rPr lang="he-IL" sz="5400" b="1" cap="none" spc="0" dirty="0">
                <a:ln w="22225">
                  <a:solidFill>
                    <a:schemeClr val="accent1">
                      <a:lumMod val="60000"/>
                      <a:lumOff val="40000"/>
                    </a:schemeClr>
                  </a:solidFill>
                  <a:prstDash val="solid"/>
                </a:ln>
                <a:solidFill>
                  <a:schemeClr val="accent2">
                    <a:lumMod val="40000"/>
                    <a:lumOff val="60000"/>
                  </a:schemeClr>
                </a:solidFill>
                <a:effectLst/>
              </a:rPr>
              <a:t> </a:t>
            </a:r>
            <a:r>
              <a:rPr lang="he-IL" sz="5400" b="1" cap="none" spc="0" dirty="0">
                <a:ln w="22225">
                  <a:solidFill>
                    <a:schemeClr val="accent1">
                      <a:lumMod val="60000"/>
                      <a:lumOff val="40000"/>
                    </a:schemeClr>
                  </a:solidFill>
                  <a:prstDash val="solid"/>
                </a:ln>
                <a:solidFill>
                  <a:schemeClr val="accent3"/>
                </a:solidFill>
                <a:effectLst/>
              </a:rPr>
              <a:t>ישב</a:t>
            </a:r>
            <a:r>
              <a:rPr lang="he-IL" sz="5400" b="1" cap="none" spc="0" dirty="0">
                <a:ln w="22225">
                  <a:solidFill>
                    <a:schemeClr val="accent1">
                      <a:lumMod val="60000"/>
                      <a:lumOff val="40000"/>
                    </a:schemeClr>
                  </a:solidFill>
                  <a:prstDash val="solid"/>
                </a:ln>
                <a:solidFill>
                  <a:schemeClr val="accent2">
                    <a:lumMod val="40000"/>
                    <a:lumOff val="60000"/>
                  </a:schemeClr>
                </a:solidFill>
                <a:effectLst/>
              </a:rPr>
              <a:t> </a:t>
            </a:r>
            <a:r>
              <a:rPr lang="he-IL" sz="5400" b="1" cap="none" spc="0" dirty="0">
                <a:ln w="22225">
                  <a:solidFill>
                    <a:schemeClr val="accent1">
                      <a:lumMod val="60000"/>
                      <a:lumOff val="40000"/>
                    </a:schemeClr>
                  </a:solidFill>
                  <a:prstDash val="solid"/>
                </a:ln>
                <a:solidFill>
                  <a:schemeClr val="accent3"/>
                </a:solidFill>
                <a:effectLst/>
              </a:rPr>
              <a:t>בכיתה.</a:t>
            </a:r>
          </a:p>
        </p:txBody>
      </p:sp>
      <p:sp>
        <p:nvSpPr>
          <p:cNvPr id="5" name="סוגר מרובע ימני 4"/>
          <p:cNvSpPr/>
          <p:nvPr/>
        </p:nvSpPr>
        <p:spPr>
          <a:xfrm rot="16200000">
            <a:off x="8338475" y="579491"/>
            <a:ext cx="239149" cy="1582319"/>
          </a:xfrm>
          <a:prstGeom prst="rightBracket">
            <a:avLst/>
          </a:prstGeom>
          <a:ln w="25400"/>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6" name="סוגר מרובע ימני 5"/>
          <p:cNvSpPr/>
          <p:nvPr/>
        </p:nvSpPr>
        <p:spPr>
          <a:xfrm rot="16200000">
            <a:off x="6829390" y="808418"/>
            <a:ext cx="211962" cy="1097278"/>
          </a:xfrm>
          <a:prstGeom prst="rightBracket">
            <a:avLst/>
          </a:prstGeom>
          <a:ln w="25400"/>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7" name="סוגר מרובע ימני 6"/>
          <p:cNvSpPr/>
          <p:nvPr/>
        </p:nvSpPr>
        <p:spPr>
          <a:xfrm rot="16200000">
            <a:off x="4749256" y="89260"/>
            <a:ext cx="278020" cy="2610772"/>
          </a:xfrm>
          <a:prstGeom prst="rightBracket">
            <a:avLst/>
          </a:prstGeom>
          <a:ln w="25400"/>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8" name="מלבן 7"/>
          <p:cNvSpPr/>
          <p:nvPr/>
        </p:nvSpPr>
        <p:spPr>
          <a:xfrm>
            <a:off x="7859968" y="675081"/>
            <a:ext cx="1196161" cy="646331"/>
          </a:xfrm>
          <a:prstGeom prst="rect">
            <a:avLst/>
          </a:prstGeom>
          <a:noFill/>
        </p:spPr>
        <p:txBody>
          <a:bodyPr wrap="none" lIns="91440" tIns="45720" rIns="91440" bIns="45720">
            <a:spAutoFit/>
          </a:bodyPr>
          <a:lstStyle/>
          <a:p>
            <a:pPr algn="ctr"/>
            <a:r>
              <a:rPr lang="he-IL" sz="36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Guttman Yad-Brush" panose="02010401010101010101" pitchFamily="2" charset="-79"/>
                <a:cs typeface="Guttman Yad-Brush" panose="02010401010101010101" pitchFamily="2" charset="-79"/>
              </a:rPr>
              <a:t>נושא</a:t>
            </a:r>
            <a:endParaRPr lang="he-IL" sz="36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Freestyle Script" panose="030804020302050B0404" pitchFamily="66" charset="0"/>
            </a:endParaRPr>
          </a:p>
        </p:txBody>
      </p:sp>
      <p:sp>
        <p:nvSpPr>
          <p:cNvPr id="9" name="מלבן 8"/>
          <p:cNvSpPr/>
          <p:nvPr/>
        </p:nvSpPr>
        <p:spPr>
          <a:xfrm>
            <a:off x="6366443" y="672733"/>
            <a:ext cx="1196161" cy="646331"/>
          </a:xfrm>
          <a:prstGeom prst="rect">
            <a:avLst/>
          </a:prstGeom>
          <a:noFill/>
        </p:spPr>
        <p:txBody>
          <a:bodyPr wrap="none" lIns="91440" tIns="45720" rIns="91440" bIns="45720">
            <a:spAutoFit/>
          </a:bodyPr>
          <a:lstStyle/>
          <a:p>
            <a:pPr algn="ctr"/>
            <a:r>
              <a:rPr lang="he-IL" sz="36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Guttman Yad-Brush" panose="02010401010101010101" pitchFamily="2" charset="-79"/>
                <a:cs typeface="Guttman Yad-Brush" panose="02010401010101010101" pitchFamily="2" charset="-79"/>
              </a:rPr>
              <a:t>נשוא</a:t>
            </a:r>
            <a:endParaRPr lang="he-IL" sz="36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Freestyle Script" panose="030804020302050B0404" pitchFamily="66" charset="0"/>
            </a:endParaRPr>
          </a:p>
        </p:txBody>
      </p:sp>
      <p:sp>
        <p:nvSpPr>
          <p:cNvPr id="10" name="מלבן 9"/>
          <p:cNvSpPr/>
          <p:nvPr/>
        </p:nvSpPr>
        <p:spPr>
          <a:xfrm>
            <a:off x="3333446" y="710726"/>
            <a:ext cx="3001143" cy="646331"/>
          </a:xfrm>
          <a:prstGeom prst="rect">
            <a:avLst/>
          </a:prstGeom>
          <a:noFill/>
        </p:spPr>
        <p:txBody>
          <a:bodyPr wrap="none" lIns="91440" tIns="45720" rIns="91440" bIns="45720">
            <a:spAutoFit/>
          </a:bodyPr>
          <a:lstStyle/>
          <a:p>
            <a:pPr algn="ctr"/>
            <a:r>
              <a:rPr lang="he-IL" sz="36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Guttman Yad-Brush" panose="02010401010101010101" pitchFamily="2" charset="-79"/>
                <a:cs typeface="Guttman Yad-Brush" panose="02010401010101010101" pitchFamily="2" charset="-79"/>
              </a:rPr>
              <a:t>משלים פועל</a:t>
            </a:r>
            <a:endParaRPr lang="he-IL" sz="36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Freestyle Script" panose="030804020302050B0404" pitchFamily="66" charset="0"/>
            </a:endParaRPr>
          </a:p>
        </p:txBody>
      </p:sp>
      <p:sp>
        <p:nvSpPr>
          <p:cNvPr id="11" name="מלבן 10"/>
          <p:cNvSpPr/>
          <p:nvPr/>
        </p:nvSpPr>
        <p:spPr>
          <a:xfrm>
            <a:off x="8767544" y="2173728"/>
            <a:ext cx="3337773" cy="707886"/>
          </a:xfrm>
          <a:prstGeom prst="rect">
            <a:avLst/>
          </a:prstGeom>
          <a:noFill/>
        </p:spPr>
        <p:txBody>
          <a:bodyPr wrap="none" lIns="91440" tIns="45720" rIns="91440" bIns="45720">
            <a:spAutoFit/>
          </a:bodyPr>
          <a:lstStyle/>
          <a:p>
            <a:pPr algn="ctr"/>
            <a:r>
              <a:rPr lang="he-IL" sz="4000" b="1" dirty="0">
                <a:ln w="6600">
                  <a:solidFill>
                    <a:schemeClr val="accent2"/>
                  </a:solidFill>
                  <a:prstDash val="solid"/>
                </a:ln>
                <a:solidFill>
                  <a:srgbClr val="FF0000"/>
                </a:solidFill>
                <a:effectLst>
                  <a:outerShdw dist="38100" dir="2700000" algn="tl" rotWithShape="0">
                    <a:schemeClr val="accent2"/>
                  </a:outerShdw>
                </a:effectLst>
              </a:rPr>
              <a:t>שלבי עבודה : </a:t>
            </a:r>
            <a:endParaRPr lang="he-IL" sz="4000" b="1" cap="none" spc="0" dirty="0">
              <a:ln w="6600">
                <a:solidFill>
                  <a:schemeClr val="accent2"/>
                </a:solidFill>
                <a:prstDash val="solid"/>
              </a:ln>
              <a:solidFill>
                <a:srgbClr val="FF0000"/>
              </a:solidFill>
              <a:effectLst>
                <a:outerShdw dist="38100" dir="2700000" algn="tl" rotWithShape="0">
                  <a:schemeClr val="accent2"/>
                </a:outerShdw>
              </a:effectLst>
            </a:endParaRPr>
          </a:p>
        </p:txBody>
      </p:sp>
      <p:sp>
        <p:nvSpPr>
          <p:cNvPr id="12" name="מלבן 11"/>
          <p:cNvSpPr/>
          <p:nvPr/>
        </p:nvSpPr>
        <p:spPr>
          <a:xfrm>
            <a:off x="5245546" y="2966020"/>
            <a:ext cx="6930103" cy="707886"/>
          </a:xfrm>
          <a:prstGeom prst="rect">
            <a:avLst/>
          </a:prstGeom>
          <a:noFill/>
        </p:spPr>
        <p:txBody>
          <a:bodyPr wrap="none" lIns="91440" tIns="45720" rIns="91440" bIns="45720">
            <a:spAutoFit/>
          </a:bodyPr>
          <a:lstStyle/>
          <a:p>
            <a:pPr algn="ctr"/>
            <a:r>
              <a:rPr lang="he-IL" sz="4000" b="1" cap="none" spc="0" dirty="0">
                <a:ln w="6600">
                  <a:solidFill>
                    <a:schemeClr val="accent2"/>
                  </a:solidFill>
                  <a:prstDash val="solid"/>
                </a:ln>
                <a:solidFill>
                  <a:srgbClr val="FF0000"/>
                </a:solidFill>
                <a:effectLst>
                  <a:outerShdw dist="38100" dir="2700000" algn="tl" rotWithShape="0">
                    <a:schemeClr val="accent2"/>
                  </a:outerShdw>
                </a:effectLst>
              </a:rPr>
              <a:t>שלב ראשון : נחפש את הפועל.</a:t>
            </a:r>
          </a:p>
        </p:txBody>
      </p:sp>
      <p:sp>
        <p:nvSpPr>
          <p:cNvPr id="16" name="מלבן 15"/>
          <p:cNvSpPr/>
          <p:nvPr/>
        </p:nvSpPr>
        <p:spPr>
          <a:xfrm>
            <a:off x="2927417" y="3024532"/>
            <a:ext cx="2416046" cy="646331"/>
          </a:xfrm>
          <a:prstGeom prst="rect">
            <a:avLst/>
          </a:prstGeom>
          <a:noFill/>
        </p:spPr>
        <p:txBody>
          <a:bodyPr wrap="none" lIns="91440" tIns="45720" rIns="91440" bIns="45720">
            <a:spAutoFit/>
          </a:bodyPr>
          <a:lstStyle/>
          <a:p>
            <a:pPr algn="ctr"/>
            <a:r>
              <a:rPr lang="he-IL" sz="3600" b="1" cap="none" spc="0" dirty="0">
                <a:ln w="22225">
                  <a:solidFill>
                    <a:schemeClr val="accent1">
                      <a:lumMod val="60000"/>
                      <a:lumOff val="40000"/>
                    </a:schemeClr>
                  </a:solidFill>
                  <a:prstDash val="solid"/>
                </a:ln>
                <a:solidFill>
                  <a:schemeClr val="accent3"/>
                </a:solidFill>
                <a:effectLst/>
              </a:rPr>
              <a:t>ישב-נשוא. </a:t>
            </a:r>
          </a:p>
        </p:txBody>
      </p:sp>
      <p:sp>
        <p:nvSpPr>
          <p:cNvPr id="17" name="מלבן 16"/>
          <p:cNvSpPr/>
          <p:nvPr/>
        </p:nvSpPr>
        <p:spPr>
          <a:xfrm>
            <a:off x="-27528" y="3780548"/>
            <a:ext cx="2725426" cy="707886"/>
          </a:xfrm>
          <a:prstGeom prst="rect">
            <a:avLst/>
          </a:prstGeom>
          <a:noFill/>
        </p:spPr>
        <p:txBody>
          <a:bodyPr wrap="none" lIns="91440" tIns="45720" rIns="91440" bIns="45720">
            <a:spAutoFit/>
          </a:bodyPr>
          <a:lstStyle/>
          <a:p>
            <a:pPr algn="ctr"/>
            <a:r>
              <a:rPr lang="he-IL" sz="4000" b="1" cap="none" spc="0" dirty="0">
                <a:ln w="22225">
                  <a:solidFill>
                    <a:schemeClr val="accent1">
                      <a:lumMod val="60000"/>
                      <a:lumOff val="40000"/>
                    </a:schemeClr>
                  </a:solidFill>
                  <a:prstDash val="solid"/>
                </a:ln>
                <a:solidFill>
                  <a:schemeClr val="accent3"/>
                </a:solidFill>
                <a:effectLst/>
              </a:rPr>
              <a:t>הילד-נושא.</a:t>
            </a:r>
          </a:p>
        </p:txBody>
      </p:sp>
      <p:sp>
        <p:nvSpPr>
          <p:cNvPr id="21" name="מלבן 20"/>
          <p:cNvSpPr/>
          <p:nvPr/>
        </p:nvSpPr>
        <p:spPr>
          <a:xfrm>
            <a:off x="2051029" y="5292568"/>
            <a:ext cx="4421403" cy="646331"/>
          </a:xfrm>
          <a:prstGeom prst="rect">
            <a:avLst/>
          </a:prstGeom>
          <a:noFill/>
        </p:spPr>
        <p:txBody>
          <a:bodyPr wrap="none" lIns="91440" tIns="45720" rIns="91440" bIns="45720">
            <a:spAutoFit/>
          </a:bodyPr>
          <a:lstStyle/>
          <a:p>
            <a:pPr algn="ctr"/>
            <a:r>
              <a:rPr lang="he-IL" sz="3600" b="1" cap="none" spc="0" dirty="0">
                <a:ln w="22225">
                  <a:solidFill>
                    <a:schemeClr val="accent1">
                      <a:lumMod val="60000"/>
                      <a:lumOff val="40000"/>
                    </a:schemeClr>
                  </a:solidFill>
                  <a:prstDash val="solid"/>
                </a:ln>
                <a:solidFill>
                  <a:schemeClr val="accent3"/>
                </a:solidFill>
                <a:effectLst/>
              </a:rPr>
              <a:t>בכיתה-משלים פועל. </a:t>
            </a:r>
          </a:p>
        </p:txBody>
      </p:sp>
      <p:sp>
        <p:nvSpPr>
          <p:cNvPr id="13" name="תיבת טקסט 12">
            <a:extLst>
              <a:ext uri="{FF2B5EF4-FFF2-40B4-BE49-F238E27FC236}">
                <a16:creationId xmlns:a16="http://schemas.microsoft.com/office/drawing/2014/main" id="{4C28C71C-EF05-AFFB-D35E-C2D36C1E298F}"/>
              </a:ext>
            </a:extLst>
          </p:cNvPr>
          <p:cNvSpPr txBox="1"/>
          <p:nvPr/>
        </p:nvSpPr>
        <p:spPr>
          <a:xfrm>
            <a:off x="1564494" y="3800445"/>
            <a:ext cx="10635343" cy="707886"/>
          </a:xfrm>
          <a:prstGeom prst="rect">
            <a:avLst/>
          </a:prstGeom>
          <a:noFill/>
        </p:spPr>
        <p:txBody>
          <a:bodyPr wrap="square">
            <a:spAutoFit/>
          </a:bodyPr>
          <a:lstStyle/>
          <a:p>
            <a:pPr algn="r"/>
            <a:r>
              <a:rPr kumimoji="0" lang="he-IL" sz="4000" b="1" i="0" u="none" strike="noStrike" kern="1200" cap="none" spc="0" normalizeH="0" baseline="0" noProof="0" dirty="0">
                <a:ln w="6600">
                  <a:solidFill>
                    <a:srgbClr val="31B4E6"/>
                  </a:solidFill>
                  <a:prstDash val="solid"/>
                </a:ln>
                <a:solidFill>
                  <a:srgbClr val="FF0000"/>
                </a:solidFill>
                <a:effectLst>
                  <a:outerShdw dist="38100" dir="2700000" algn="tl" rotWithShape="0">
                    <a:srgbClr val="31B4E6"/>
                  </a:outerShdw>
                </a:effectLst>
                <a:uLnTx/>
                <a:uFillTx/>
                <a:latin typeface="Century Gothic" panose="020B0502020202020204"/>
                <a:ea typeface="+mn-ea"/>
                <a:cs typeface="Gisha" panose="020B0502040204020203" pitchFamily="34" charset="-79"/>
              </a:rPr>
              <a:t>שלב שני : נחפש את מי שעשה את הפעולה.  </a:t>
            </a:r>
            <a:endParaRPr lang="he-IL" dirty="0"/>
          </a:p>
        </p:txBody>
      </p:sp>
      <p:sp>
        <p:nvSpPr>
          <p:cNvPr id="22" name="תיבת טקסט 21">
            <a:extLst>
              <a:ext uri="{FF2B5EF4-FFF2-40B4-BE49-F238E27FC236}">
                <a16:creationId xmlns:a16="http://schemas.microsoft.com/office/drawing/2014/main" id="{798CC3BC-3E91-41DC-A9BC-B11EE8E79EF8}"/>
              </a:ext>
            </a:extLst>
          </p:cNvPr>
          <p:cNvSpPr txBox="1"/>
          <p:nvPr/>
        </p:nvSpPr>
        <p:spPr>
          <a:xfrm>
            <a:off x="410870" y="4598320"/>
            <a:ext cx="11764779" cy="1323439"/>
          </a:xfrm>
          <a:prstGeom prst="rect">
            <a:avLst/>
          </a:prstGeom>
          <a:noFill/>
        </p:spPr>
        <p:txBody>
          <a:bodyPr wrap="square">
            <a:spAutoFit/>
          </a:bodyPr>
          <a:lstStyle/>
          <a:p>
            <a:pPr algn="r"/>
            <a:r>
              <a:rPr kumimoji="0" lang="he-IL" sz="4000" b="1" i="0" u="none" strike="noStrike" kern="1200" cap="none" spc="0" normalizeH="0" baseline="0" noProof="0" dirty="0">
                <a:ln w="6600">
                  <a:solidFill>
                    <a:srgbClr val="31B4E6"/>
                  </a:solidFill>
                  <a:prstDash val="solid"/>
                </a:ln>
                <a:solidFill>
                  <a:srgbClr val="FF0000"/>
                </a:solidFill>
                <a:effectLst>
                  <a:outerShdw dist="38100" dir="2700000" algn="tl" rotWithShape="0">
                    <a:srgbClr val="31B4E6"/>
                  </a:outerShdw>
                </a:effectLst>
                <a:uLnTx/>
                <a:uFillTx/>
                <a:latin typeface="Century Gothic" panose="020B0502020202020204"/>
                <a:ea typeface="+mn-ea"/>
                <a:cs typeface="Gisha" panose="020B0502040204020203" pitchFamily="34" charset="-79"/>
              </a:rPr>
              <a:t>שלב שלישי : נחפש מילים הקשורות לפועל ומרחיבות מידע לגבי הפועל במשפט  </a:t>
            </a:r>
            <a:endParaRPr lang="he-IL" dirty="0"/>
          </a:p>
        </p:txBody>
      </p:sp>
    </p:spTree>
    <p:extLst>
      <p:ext uri="{BB962C8B-B14F-4D97-AF65-F5344CB8AC3E}">
        <p14:creationId xmlns:p14="http://schemas.microsoft.com/office/powerpoint/2010/main" val="1974424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80">
                                          <p:stCondLst>
                                            <p:cond delay="0"/>
                                          </p:stCondLst>
                                        </p:cTn>
                                        <p:tgtEl>
                                          <p:spTgt spid="3"/>
                                        </p:tgtEl>
                                      </p:cBhvr>
                                    </p:animEffect>
                                    <p:anim calcmode="lin" valueType="num">
                                      <p:cBhvr>
                                        <p:cTn id="13"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gtEl>
                                      </p:cBhvr>
                                      <p:to x="100000" y="60000"/>
                                    </p:animScale>
                                    <p:animScale>
                                      <p:cBhvr>
                                        <p:cTn id="19" dur="166" decel="50000">
                                          <p:stCondLst>
                                            <p:cond delay="676"/>
                                          </p:stCondLst>
                                        </p:cTn>
                                        <p:tgtEl>
                                          <p:spTgt spid="3"/>
                                        </p:tgtEl>
                                      </p:cBhvr>
                                      <p:to x="100000" y="100000"/>
                                    </p:animScale>
                                    <p:animScale>
                                      <p:cBhvr>
                                        <p:cTn id="20" dur="26">
                                          <p:stCondLst>
                                            <p:cond delay="1312"/>
                                          </p:stCondLst>
                                        </p:cTn>
                                        <p:tgtEl>
                                          <p:spTgt spid="3"/>
                                        </p:tgtEl>
                                      </p:cBhvr>
                                      <p:to x="100000" y="80000"/>
                                    </p:animScale>
                                    <p:animScale>
                                      <p:cBhvr>
                                        <p:cTn id="21" dur="166" decel="50000">
                                          <p:stCondLst>
                                            <p:cond delay="1338"/>
                                          </p:stCondLst>
                                        </p:cTn>
                                        <p:tgtEl>
                                          <p:spTgt spid="3"/>
                                        </p:tgtEl>
                                      </p:cBhvr>
                                      <p:to x="100000" y="100000"/>
                                    </p:animScale>
                                    <p:animScale>
                                      <p:cBhvr>
                                        <p:cTn id="22" dur="26">
                                          <p:stCondLst>
                                            <p:cond delay="1642"/>
                                          </p:stCondLst>
                                        </p:cTn>
                                        <p:tgtEl>
                                          <p:spTgt spid="3"/>
                                        </p:tgtEl>
                                      </p:cBhvr>
                                      <p:to x="100000" y="90000"/>
                                    </p:animScale>
                                    <p:animScale>
                                      <p:cBhvr>
                                        <p:cTn id="23" dur="166" decel="50000">
                                          <p:stCondLst>
                                            <p:cond delay="1668"/>
                                          </p:stCondLst>
                                        </p:cTn>
                                        <p:tgtEl>
                                          <p:spTgt spid="3"/>
                                        </p:tgtEl>
                                      </p:cBhvr>
                                      <p:to x="100000" y="100000"/>
                                    </p:animScale>
                                    <p:animScale>
                                      <p:cBhvr>
                                        <p:cTn id="24" dur="26">
                                          <p:stCondLst>
                                            <p:cond delay="1808"/>
                                          </p:stCondLst>
                                        </p:cTn>
                                        <p:tgtEl>
                                          <p:spTgt spid="3"/>
                                        </p:tgtEl>
                                      </p:cBhvr>
                                      <p:to x="100000" y="95000"/>
                                    </p:animScale>
                                    <p:animScale>
                                      <p:cBhvr>
                                        <p:cTn id="25" dur="166" decel="50000">
                                          <p:stCondLst>
                                            <p:cond delay="1834"/>
                                          </p:stCondLst>
                                        </p:cTn>
                                        <p:tgtEl>
                                          <p:spTgt spid="3"/>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wipe(down)">
                                      <p:cBhvr>
                                        <p:cTn id="30" dur="50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down)">
                                      <p:cBhvr>
                                        <p:cTn id="35" dur="500"/>
                                        <p:tgtEl>
                                          <p:spTgt spid="9"/>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wipe(down)">
                                      <p:cBhvr>
                                        <p:cTn id="40" dur="500"/>
                                        <p:tgtEl>
                                          <p:spTgt spid="5"/>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wipe(down)">
                                      <p:cBhvr>
                                        <p:cTn id="45" dur="500"/>
                                        <p:tgtEl>
                                          <p:spTgt spid="8"/>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7"/>
                                        </p:tgtEl>
                                        <p:attrNameLst>
                                          <p:attrName>style.visibility</p:attrName>
                                        </p:attrNameLst>
                                      </p:cBhvr>
                                      <p:to>
                                        <p:strVal val="visible"/>
                                      </p:to>
                                    </p:set>
                                    <p:animEffect transition="in" filter="wipe(down)">
                                      <p:cBhvr>
                                        <p:cTn id="50" dur="500"/>
                                        <p:tgtEl>
                                          <p:spTgt spid="7"/>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Effect transition="in" filter="wipe(down)">
                                      <p:cBhvr>
                                        <p:cTn id="55" dur="500"/>
                                        <p:tgtEl>
                                          <p:spTgt spid="10"/>
                                        </p:tgtEl>
                                      </p:cBhvr>
                                    </p:animEffect>
                                  </p:childTnLst>
                                </p:cTn>
                              </p:par>
                            </p:childTnLst>
                          </p:cTn>
                        </p:par>
                      </p:childTnLst>
                    </p:cTn>
                  </p:par>
                  <p:par>
                    <p:cTn id="56" fill="hold">
                      <p:stCondLst>
                        <p:cond delay="indefinite"/>
                      </p:stCondLst>
                      <p:childTnLst>
                        <p:par>
                          <p:cTn id="57" fill="hold">
                            <p:stCondLst>
                              <p:cond delay="0"/>
                            </p:stCondLst>
                            <p:childTnLst>
                              <p:par>
                                <p:cTn id="58" presetID="53" presetClass="entr" presetSubtype="16" fill="hold" grpId="0" nodeType="clickEffect">
                                  <p:stCondLst>
                                    <p:cond delay="0"/>
                                  </p:stCondLst>
                                  <p:childTnLst>
                                    <p:set>
                                      <p:cBhvr>
                                        <p:cTn id="59" dur="1" fill="hold">
                                          <p:stCondLst>
                                            <p:cond delay="0"/>
                                          </p:stCondLst>
                                        </p:cTn>
                                        <p:tgtEl>
                                          <p:spTgt spid="11"/>
                                        </p:tgtEl>
                                        <p:attrNameLst>
                                          <p:attrName>style.visibility</p:attrName>
                                        </p:attrNameLst>
                                      </p:cBhvr>
                                      <p:to>
                                        <p:strVal val="visible"/>
                                      </p:to>
                                    </p:set>
                                    <p:anim calcmode="lin" valueType="num">
                                      <p:cBhvr>
                                        <p:cTn id="60" dur="500" fill="hold"/>
                                        <p:tgtEl>
                                          <p:spTgt spid="11"/>
                                        </p:tgtEl>
                                        <p:attrNameLst>
                                          <p:attrName>ppt_w</p:attrName>
                                        </p:attrNameLst>
                                      </p:cBhvr>
                                      <p:tavLst>
                                        <p:tav tm="0">
                                          <p:val>
                                            <p:fltVal val="0"/>
                                          </p:val>
                                        </p:tav>
                                        <p:tav tm="100000">
                                          <p:val>
                                            <p:strVal val="#ppt_w"/>
                                          </p:val>
                                        </p:tav>
                                      </p:tavLst>
                                    </p:anim>
                                    <p:anim calcmode="lin" valueType="num">
                                      <p:cBhvr>
                                        <p:cTn id="61" dur="500" fill="hold"/>
                                        <p:tgtEl>
                                          <p:spTgt spid="11"/>
                                        </p:tgtEl>
                                        <p:attrNameLst>
                                          <p:attrName>ppt_h</p:attrName>
                                        </p:attrNameLst>
                                      </p:cBhvr>
                                      <p:tavLst>
                                        <p:tav tm="0">
                                          <p:val>
                                            <p:fltVal val="0"/>
                                          </p:val>
                                        </p:tav>
                                        <p:tav tm="100000">
                                          <p:val>
                                            <p:strVal val="#ppt_h"/>
                                          </p:val>
                                        </p:tav>
                                      </p:tavLst>
                                    </p:anim>
                                    <p:animEffect transition="in" filter="fade">
                                      <p:cBhvr>
                                        <p:cTn id="62" dur="500"/>
                                        <p:tgtEl>
                                          <p:spTgt spid="11"/>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12"/>
                                        </p:tgtEl>
                                        <p:attrNameLst>
                                          <p:attrName>style.visibility</p:attrName>
                                        </p:attrNameLst>
                                      </p:cBhvr>
                                      <p:to>
                                        <p:strVal val="visible"/>
                                      </p:to>
                                    </p:set>
                                    <p:animEffect transition="in" filter="wipe(down)">
                                      <p:cBhvr>
                                        <p:cTn id="67" dur="500"/>
                                        <p:tgtEl>
                                          <p:spTgt spid="12"/>
                                        </p:tgtEl>
                                      </p:cBhvr>
                                    </p:animEffect>
                                  </p:childTnLst>
                                </p:cTn>
                              </p:par>
                            </p:childTnLst>
                          </p:cTn>
                        </p:par>
                      </p:childTnLst>
                    </p:cTn>
                  </p:par>
                  <p:par>
                    <p:cTn id="68" fill="hold">
                      <p:stCondLst>
                        <p:cond delay="indefinite"/>
                      </p:stCondLst>
                      <p:childTnLst>
                        <p:par>
                          <p:cTn id="69" fill="hold">
                            <p:stCondLst>
                              <p:cond delay="0"/>
                            </p:stCondLst>
                            <p:childTnLst>
                              <p:par>
                                <p:cTn id="70" presetID="26" presetClass="entr" presetSubtype="0" fill="hold" grpId="0" nodeType="clickEffect">
                                  <p:stCondLst>
                                    <p:cond delay="0"/>
                                  </p:stCondLst>
                                  <p:childTnLst>
                                    <p:set>
                                      <p:cBhvr>
                                        <p:cTn id="71" dur="1" fill="hold">
                                          <p:stCondLst>
                                            <p:cond delay="0"/>
                                          </p:stCondLst>
                                        </p:cTn>
                                        <p:tgtEl>
                                          <p:spTgt spid="16"/>
                                        </p:tgtEl>
                                        <p:attrNameLst>
                                          <p:attrName>style.visibility</p:attrName>
                                        </p:attrNameLst>
                                      </p:cBhvr>
                                      <p:to>
                                        <p:strVal val="visible"/>
                                      </p:to>
                                    </p:set>
                                    <p:animEffect transition="in" filter="wipe(down)">
                                      <p:cBhvr>
                                        <p:cTn id="72" dur="580">
                                          <p:stCondLst>
                                            <p:cond delay="0"/>
                                          </p:stCondLst>
                                        </p:cTn>
                                        <p:tgtEl>
                                          <p:spTgt spid="16"/>
                                        </p:tgtEl>
                                      </p:cBhvr>
                                    </p:animEffect>
                                    <p:anim calcmode="lin" valueType="num">
                                      <p:cBhvr>
                                        <p:cTn id="73"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74"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75"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76"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77"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78" dur="26">
                                          <p:stCondLst>
                                            <p:cond delay="650"/>
                                          </p:stCondLst>
                                        </p:cTn>
                                        <p:tgtEl>
                                          <p:spTgt spid="16"/>
                                        </p:tgtEl>
                                      </p:cBhvr>
                                      <p:to x="100000" y="60000"/>
                                    </p:animScale>
                                    <p:animScale>
                                      <p:cBhvr>
                                        <p:cTn id="79" dur="166" decel="50000">
                                          <p:stCondLst>
                                            <p:cond delay="676"/>
                                          </p:stCondLst>
                                        </p:cTn>
                                        <p:tgtEl>
                                          <p:spTgt spid="16"/>
                                        </p:tgtEl>
                                      </p:cBhvr>
                                      <p:to x="100000" y="100000"/>
                                    </p:animScale>
                                    <p:animScale>
                                      <p:cBhvr>
                                        <p:cTn id="80" dur="26">
                                          <p:stCondLst>
                                            <p:cond delay="1312"/>
                                          </p:stCondLst>
                                        </p:cTn>
                                        <p:tgtEl>
                                          <p:spTgt spid="16"/>
                                        </p:tgtEl>
                                      </p:cBhvr>
                                      <p:to x="100000" y="80000"/>
                                    </p:animScale>
                                    <p:animScale>
                                      <p:cBhvr>
                                        <p:cTn id="81" dur="166" decel="50000">
                                          <p:stCondLst>
                                            <p:cond delay="1338"/>
                                          </p:stCondLst>
                                        </p:cTn>
                                        <p:tgtEl>
                                          <p:spTgt spid="16"/>
                                        </p:tgtEl>
                                      </p:cBhvr>
                                      <p:to x="100000" y="100000"/>
                                    </p:animScale>
                                    <p:animScale>
                                      <p:cBhvr>
                                        <p:cTn id="82" dur="26">
                                          <p:stCondLst>
                                            <p:cond delay="1642"/>
                                          </p:stCondLst>
                                        </p:cTn>
                                        <p:tgtEl>
                                          <p:spTgt spid="16"/>
                                        </p:tgtEl>
                                      </p:cBhvr>
                                      <p:to x="100000" y="90000"/>
                                    </p:animScale>
                                    <p:animScale>
                                      <p:cBhvr>
                                        <p:cTn id="83" dur="166" decel="50000">
                                          <p:stCondLst>
                                            <p:cond delay="1668"/>
                                          </p:stCondLst>
                                        </p:cTn>
                                        <p:tgtEl>
                                          <p:spTgt spid="16"/>
                                        </p:tgtEl>
                                      </p:cBhvr>
                                      <p:to x="100000" y="100000"/>
                                    </p:animScale>
                                    <p:animScale>
                                      <p:cBhvr>
                                        <p:cTn id="84" dur="26">
                                          <p:stCondLst>
                                            <p:cond delay="1808"/>
                                          </p:stCondLst>
                                        </p:cTn>
                                        <p:tgtEl>
                                          <p:spTgt spid="16"/>
                                        </p:tgtEl>
                                      </p:cBhvr>
                                      <p:to x="100000" y="95000"/>
                                    </p:animScale>
                                    <p:animScale>
                                      <p:cBhvr>
                                        <p:cTn id="85" dur="166" decel="50000">
                                          <p:stCondLst>
                                            <p:cond delay="1834"/>
                                          </p:stCondLst>
                                        </p:cTn>
                                        <p:tgtEl>
                                          <p:spTgt spid="16"/>
                                        </p:tgtEl>
                                      </p:cBhvr>
                                      <p:to x="100000" y="100000"/>
                                    </p:animScale>
                                  </p:childTnLst>
                                </p:cTn>
                              </p:par>
                            </p:childTnLst>
                          </p:cTn>
                        </p:par>
                      </p:childTnLst>
                    </p:cTn>
                  </p:par>
                  <p:par>
                    <p:cTn id="86" fill="hold">
                      <p:stCondLst>
                        <p:cond delay="indefinite"/>
                      </p:stCondLst>
                      <p:childTnLst>
                        <p:par>
                          <p:cTn id="87" fill="hold">
                            <p:stCondLst>
                              <p:cond delay="0"/>
                            </p:stCondLst>
                            <p:childTnLst>
                              <p:par>
                                <p:cTn id="88" presetID="22" presetClass="entr" presetSubtype="4" fill="hold" grpId="0" nodeType="clickEffect">
                                  <p:stCondLst>
                                    <p:cond delay="0"/>
                                  </p:stCondLst>
                                  <p:childTnLst>
                                    <p:set>
                                      <p:cBhvr>
                                        <p:cTn id="89" dur="1" fill="hold">
                                          <p:stCondLst>
                                            <p:cond delay="0"/>
                                          </p:stCondLst>
                                        </p:cTn>
                                        <p:tgtEl>
                                          <p:spTgt spid="13"/>
                                        </p:tgtEl>
                                        <p:attrNameLst>
                                          <p:attrName>style.visibility</p:attrName>
                                        </p:attrNameLst>
                                      </p:cBhvr>
                                      <p:to>
                                        <p:strVal val="visible"/>
                                      </p:to>
                                    </p:set>
                                    <p:animEffect transition="in" filter="wipe(down)">
                                      <p:cBhvr>
                                        <p:cTn id="90" dur="500"/>
                                        <p:tgtEl>
                                          <p:spTgt spid="13"/>
                                        </p:tgtEl>
                                      </p:cBhvr>
                                    </p:animEffect>
                                  </p:childTnLst>
                                </p:cTn>
                              </p:par>
                            </p:childTnLst>
                          </p:cTn>
                        </p:par>
                      </p:childTnLst>
                    </p:cTn>
                  </p:par>
                  <p:par>
                    <p:cTn id="91" fill="hold">
                      <p:stCondLst>
                        <p:cond delay="indefinite"/>
                      </p:stCondLst>
                      <p:childTnLst>
                        <p:par>
                          <p:cTn id="92" fill="hold">
                            <p:stCondLst>
                              <p:cond delay="0"/>
                            </p:stCondLst>
                            <p:childTnLst>
                              <p:par>
                                <p:cTn id="93" presetID="26" presetClass="entr" presetSubtype="0" fill="hold" grpId="0" nodeType="clickEffect">
                                  <p:stCondLst>
                                    <p:cond delay="0"/>
                                  </p:stCondLst>
                                  <p:childTnLst>
                                    <p:set>
                                      <p:cBhvr>
                                        <p:cTn id="94" dur="1" fill="hold">
                                          <p:stCondLst>
                                            <p:cond delay="0"/>
                                          </p:stCondLst>
                                        </p:cTn>
                                        <p:tgtEl>
                                          <p:spTgt spid="17"/>
                                        </p:tgtEl>
                                        <p:attrNameLst>
                                          <p:attrName>style.visibility</p:attrName>
                                        </p:attrNameLst>
                                      </p:cBhvr>
                                      <p:to>
                                        <p:strVal val="visible"/>
                                      </p:to>
                                    </p:set>
                                    <p:animEffect transition="in" filter="wipe(down)">
                                      <p:cBhvr>
                                        <p:cTn id="95" dur="580">
                                          <p:stCondLst>
                                            <p:cond delay="0"/>
                                          </p:stCondLst>
                                        </p:cTn>
                                        <p:tgtEl>
                                          <p:spTgt spid="17"/>
                                        </p:tgtEl>
                                      </p:cBhvr>
                                    </p:animEffect>
                                    <p:anim calcmode="lin" valueType="num">
                                      <p:cBhvr>
                                        <p:cTn id="96"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97"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98"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99"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100"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101" dur="26">
                                          <p:stCondLst>
                                            <p:cond delay="650"/>
                                          </p:stCondLst>
                                        </p:cTn>
                                        <p:tgtEl>
                                          <p:spTgt spid="17"/>
                                        </p:tgtEl>
                                      </p:cBhvr>
                                      <p:to x="100000" y="60000"/>
                                    </p:animScale>
                                    <p:animScale>
                                      <p:cBhvr>
                                        <p:cTn id="102" dur="166" decel="50000">
                                          <p:stCondLst>
                                            <p:cond delay="676"/>
                                          </p:stCondLst>
                                        </p:cTn>
                                        <p:tgtEl>
                                          <p:spTgt spid="17"/>
                                        </p:tgtEl>
                                      </p:cBhvr>
                                      <p:to x="100000" y="100000"/>
                                    </p:animScale>
                                    <p:animScale>
                                      <p:cBhvr>
                                        <p:cTn id="103" dur="26">
                                          <p:stCondLst>
                                            <p:cond delay="1312"/>
                                          </p:stCondLst>
                                        </p:cTn>
                                        <p:tgtEl>
                                          <p:spTgt spid="17"/>
                                        </p:tgtEl>
                                      </p:cBhvr>
                                      <p:to x="100000" y="80000"/>
                                    </p:animScale>
                                    <p:animScale>
                                      <p:cBhvr>
                                        <p:cTn id="104" dur="166" decel="50000">
                                          <p:stCondLst>
                                            <p:cond delay="1338"/>
                                          </p:stCondLst>
                                        </p:cTn>
                                        <p:tgtEl>
                                          <p:spTgt spid="17"/>
                                        </p:tgtEl>
                                      </p:cBhvr>
                                      <p:to x="100000" y="100000"/>
                                    </p:animScale>
                                    <p:animScale>
                                      <p:cBhvr>
                                        <p:cTn id="105" dur="26">
                                          <p:stCondLst>
                                            <p:cond delay="1642"/>
                                          </p:stCondLst>
                                        </p:cTn>
                                        <p:tgtEl>
                                          <p:spTgt spid="17"/>
                                        </p:tgtEl>
                                      </p:cBhvr>
                                      <p:to x="100000" y="90000"/>
                                    </p:animScale>
                                    <p:animScale>
                                      <p:cBhvr>
                                        <p:cTn id="106" dur="166" decel="50000">
                                          <p:stCondLst>
                                            <p:cond delay="1668"/>
                                          </p:stCondLst>
                                        </p:cTn>
                                        <p:tgtEl>
                                          <p:spTgt spid="17"/>
                                        </p:tgtEl>
                                      </p:cBhvr>
                                      <p:to x="100000" y="100000"/>
                                    </p:animScale>
                                    <p:animScale>
                                      <p:cBhvr>
                                        <p:cTn id="107" dur="26">
                                          <p:stCondLst>
                                            <p:cond delay="1808"/>
                                          </p:stCondLst>
                                        </p:cTn>
                                        <p:tgtEl>
                                          <p:spTgt spid="17"/>
                                        </p:tgtEl>
                                      </p:cBhvr>
                                      <p:to x="100000" y="95000"/>
                                    </p:animScale>
                                    <p:animScale>
                                      <p:cBhvr>
                                        <p:cTn id="108" dur="166" decel="50000">
                                          <p:stCondLst>
                                            <p:cond delay="1834"/>
                                          </p:stCondLst>
                                        </p:cTn>
                                        <p:tgtEl>
                                          <p:spTgt spid="17"/>
                                        </p:tgtEl>
                                      </p:cBhvr>
                                      <p:to x="100000" y="100000"/>
                                    </p:animScale>
                                  </p:childTnLst>
                                </p:cTn>
                              </p:par>
                            </p:childTnLst>
                          </p:cTn>
                        </p:par>
                      </p:childTnLst>
                    </p:cTn>
                  </p:par>
                  <p:par>
                    <p:cTn id="109" fill="hold">
                      <p:stCondLst>
                        <p:cond delay="indefinite"/>
                      </p:stCondLst>
                      <p:childTnLst>
                        <p:par>
                          <p:cTn id="110" fill="hold">
                            <p:stCondLst>
                              <p:cond delay="0"/>
                            </p:stCondLst>
                            <p:childTnLst>
                              <p:par>
                                <p:cTn id="111" presetID="22" presetClass="entr" presetSubtype="4" fill="hold" grpId="0" nodeType="clickEffect">
                                  <p:stCondLst>
                                    <p:cond delay="0"/>
                                  </p:stCondLst>
                                  <p:childTnLst>
                                    <p:set>
                                      <p:cBhvr>
                                        <p:cTn id="112" dur="1" fill="hold">
                                          <p:stCondLst>
                                            <p:cond delay="0"/>
                                          </p:stCondLst>
                                        </p:cTn>
                                        <p:tgtEl>
                                          <p:spTgt spid="22"/>
                                        </p:tgtEl>
                                        <p:attrNameLst>
                                          <p:attrName>style.visibility</p:attrName>
                                        </p:attrNameLst>
                                      </p:cBhvr>
                                      <p:to>
                                        <p:strVal val="visible"/>
                                      </p:to>
                                    </p:set>
                                    <p:animEffect transition="in" filter="wipe(down)">
                                      <p:cBhvr>
                                        <p:cTn id="113" dur="500"/>
                                        <p:tgtEl>
                                          <p:spTgt spid="22"/>
                                        </p:tgtEl>
                                      </p:cBhvr>
                                    </p:animEffect>
                                  </p:childTnLst>
                                </p:cTn>
                              </p:par>
                            </p:childTnLst>
                          </p:cTn>
                        </p:par>
                      </p:childTnLst>
                    </p:cTn>
                  </p:par>
                  <p:par>
                    <p:cTn id="114" fill="hold">
                      <p:stCondLst>
                        <p:cond delay="indefinite"/>
                      </p:stCondLst>
                      <p:childTnLst>
                        <p:par>
                          <p:cTn id="115" fill="hold">
                            <p:stCondLst>
                              <p:cond delay="0"/>
                            </p:stCondLst>
                            <p:childTnLst>
                              <p:par>
                                <p:cTn id="116" presetID="26" presetClass="entr" presetSubtype="0" fill="hold" grpId="0" nodeType="clickEffect">
                                  <p:stCondLst>
                                    <p:cond delay="0"/>
                                  </p:stCondLst>
                                  <p:childTnLst>
                                    <p:set>
                                      <p:cBhvr>
                                        <p:cTn id="117" dur="1" fill="hold">
                                          <p:stCondLst>
                                            <p:cond delay="0"/>
                                          </p:stCondLst>
                                        </p:cTn>
                                        <p:tgtEl>
                                          <p:spTgt spid="21"/>
                                        </p:tgtEl>
                                        <p:attrNameLst>
                                          <p:attrName>style.visibility</p:attrName>
                                        </p:attrNameLst>
                                      </p:cBhvr>
                                      <p:to>
                                        <p:strVal val="visible"/>
                                      </p:to>
                                    </p:set>
                                    <p:animEffect transition="in" filter="wipe(down)">
                                      <p:cBhvr>
                                        <p:cTn id="118" dur="580">
                                          <p:stCondLst>
                                            <p:cond delay="0"/>
                                          </p:stCondLst>
                                        </p:cTn>
                                        <p:tgtEl>
                                          <p:spTgt spid="21"/>
                                        </p:tgtEl>
                                      </p:cBhvr>
                                    </p:animEffect>
                                    <p:anim calcmode="lin" valueType="num">
                                      <p:cBhvr>
                                        <p:cTn id="119" dur="1822"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120" dur="664"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121" dur="664" tmFilter="0, 0; 0.125,0.2665; 0.25,0.4; 0.375,0.465; 0.5,0.5;  0.625,0.535; 0.75,0.6; 0.875,0.7335; 1,1">
                                          <p:stCondLst>
                                            <p:cond delay="664"/>
                                          </p:stCondLst>
                                        </p:cTn>
                                        <p:tgtEl>
                                          <p:spTgt spid="21"/>
                                        </p:tgtEl>
                                        <p:attrNameLst>
                                          <p:attrName>ppt_y</p:attrName>
                                        </p:attrNameLst>
                                      </p:cBhvr>
                                      <p:tavLst>
                                        <p:tav tm="0" fmla="#ppt_y-sin(pi*$)/9">
                                          <p:val>
                                            <p:fltVal val="0"/>
                                          </p:val>
                                        </p:tav>
                                        <p:tav tm="100000">
                                          <p:val>
                                            <p:fltVal val="1"/>
                                          </p:val>
                                        </p:tav>
                                      </p:tavLst>
                                    </p:anim>
                                    <p:anim calcmode="lin" valueType="num">
                                      <p:cBhvr>
                                        <p:cTn id="122" dur="332" tmFilter="0, 0; 0.125,0.2665; 0.25,0.4; 0.375,0.465; 0.5,0.5;  0.625,0.535; 0.75,0.6; 0.875,0.7335; 1,1">
                                          <p:stCondLst>
                                            <p:cond delay="1324"/>
                                          </p:stCondLst>
                                        </p:cTn>
                                        <p:tgtEl>
                                          <p:spTgt spid="21"/>
                                        </p:tgtEl>
                                        <p:attrNameLst>
                                          <p:attrName>ppt_y</p:attrName>
                                        </p:attrNameLst>
                                      </p:cBhvr>
                                      <p:tavLst>
                                        <p:tav tm="0" fmla="#ppt_y-sin(pi*$)/27">
                                          <p:val>
                                            <p:fltVal val="0"/>
                                          </p:val>
                                        </p:tav>
                                        <p:tav tm="100000">
                                          <p:val>
                                            <p:fltVal val="1"/>
                                          </p:val>
                                        </p:tav>
                                      </p:tavLst>
                                    </p:anim>
                                    <p:anim calcmode="lin" valueType="num">
                                      <p:cBhvr>
                                        <p:cTn id="123" dur="164" tmFilter="0, 0; 0.125,0.2665; 0.25,0.4; 0.375,0.465; 0.5,0.5;  0.625,0.535; 0.75,0.6; 0.875,0.7335; 1,1">
                                          <p:stCondLst>
                                            <p:cond delay="1656"/>
                                          </p:stCondLst>
                                        </p:cTn>
                                        <p:tgtEl>
                                          <p:spTgt spid="21"/>
                                        </p:tgtEl>
                                        <p:attrNameLst>
                                          <p:attrName>ppt_y</p:attrName>
                                        </p:attrNameLst>
                                      </p:cBhvr>
                                      <p:tavLst>
                                        <p:tav tm="0" fmla="#ppt_y-sin(pi*$)/81">
                                          <p:val>
                                            <p:fltVal val="0"/>
                                          </p:val>
                                        </p:tav>
                                        <p:tav tm="100000">
                                          <p:val>
                                            <p:fltVal val="1"/>
                                          </p:val>
                                        </p:tav>
                                      </p:tavLst>
                                    </p:anim>
                                    <p:animScale>
                                      <p:cBhvr>
                                        <p:cTn id="124" dur="26">
                                          <p:stCondLst>
                                            <p:cond delay="650"/>
                                          </p:stCondLst>
                                        </p:cTn>
                                        <p:tgtEl>
                                          <p:spTgt spid="21"/>
                                        </p:tgtEl>
                                      </p:cBhvr>
                                      <p:to x="100000" y="60000"/>
                                    </p:animScale>
                                    <p:animScale>
                                      <p:cBhvr>
                                        <p:cTn id="125" dur="166" decel="50000">
                                          <p:stCondLst>
                                            <p:cond delay="676"/>
                                          </p:stCondLst>
                                        </p:cTn>
                                        <p:tgtEl>
                                          <p:spTgt spid="21"/>
                                        </p:tgtEl>
                                      </p:cBhvr>
                                      <p:to x="100000" y="100000"/>
                                    </p:animScale>
                                    <p:animScale>
                                      <p:cBhvr>
                                        <p:cTn id="126" dur="26">
                                          <p:stCondLst>
                                            <p:cond delay="1312"/>
                                          </p:stCondLst>
                                        </p:cTn>
                                        <p:tgtEl>
                                          <p:spTgt spid="21"/>
                                        </p:tgtEl>
                                      </p:cBhvr>
                                      <p:to x="100000" y="80000"/>
                                    </p:animScale>
                                    <p:animScale>
                                      <p:cBhvr>
                                        <p:cTn id="127" dur="166" decel="50000">
                                          <p:stCondLst>
                                            <p:cond delay="1338"/>
                                          </p:stCondLst>
                                        </p:cTn>
                                        <p:tgtEl>
                                          <p:spTgt spid="21"/>
                                        </p:tgtEl>
                                      </p:cBhvr>
                                      <p:to x="100000" y="100000"/>
                                    </p:animScale>
                                    <p:animScale>
                                      <p:cBhvr>
                                        <p:cTn id="128" dur="26">
                                          <p:stCondLst>
                                            <p:cond delay="1642"/>
                                          </p:stCondLst>
                                        </p:cTn>
                                        <p:tgtEl>
                                          <p:spTgt spid="21"/>
                                        </p:tgtEl>
                                      </p:cBhvr>
                                      <p:to x="100000" y="90000"/>
                                    </p:animScale>
                                    <p:animScale>
                                      <p:cBhvr>
                                        <p:cTn id="129" dur="166" decel="50000">
                                          <p:stCondLst>
                                            <p:cond delay="1668"/>
                                          </p:stCondLst>
                                        </p:cTn>
                                        <p:tgtEl>
                                          <p:spTgt spid="21"/>
                                        </p:tgtEl>
                                      </p:cBhvr>
                                      <p:to x="100000" y="100000"/>
                                    </p:animScale>
                                    <p:animScale>
                                      <p:cBhvr>
                                        <p:cTn id="130" dur="26">
                                          <p:stCondLst>
                                            <p:cond delay="1808"/>
                                          </p:stCondLst>
                                        </p:cTn>
                                        <p:tgtEl>
                                          <p:spTgt spid="21"/>
                                        </p:tgtEl>
                                      </p:cBhvr>
                                      <p:to x="100000" y="95000"/>
                                    </p:animScale>
                                    <p:animScale>
                                      <p:cBhvr>
                                        <p:cTn id="131" dur="166" decel="50000">
                                          <p:stCondLst>
                                            <p:cond delay="1834"/>
                                          </p:stCondLst>
                                        </p:cTn>
                                        <p:tgtEl>
                                          <p:spTgt spid="2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animBg="1"/>
      <p:bldP spid="6" grpId="0" animBg="1"/>
      <p:bldP spid="7" grpId="0" animBg="1"/>
      <p:bldP spid="8" grpId="0"/>
      <p:bldP spid="9" grpId="0"/>
      <p:bldP spid="10" grpId="0"/>
      <p:bldP spid="11" grpId="0"/>
      <p:bldP spid="12" grpId="0"/>
      <p:bldP spid="16" grpId="0"/>
      <p:bldP spid="17" grpId="0"/>
      <p:bldP spid="21" grpId="0"/>
      <p:bldP spid="13" grpId="0"/>
      <p:bldP spid="2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לבן 2"/>
          <p:cNvSpPr/>
          <p:nvPr/>
        </p:nvSpPr>
        <p:spPr>
          <a:xfrm>
            <a:off x="4089273" y="723202"/>
            <a:ext cx="4144083" cy="1015663"/>
          </a:xfrm>
          <a:prstGeom prst="rect">
            <a:avLst/>
          </a:prstGeom>
        </p:spPr>
        <p:txBody>
          <a:bodyPr wrap="none">
            <a:spAutoFit/>
          </a:bodyPr>
          <a:lstStyle/>
          <a:p>
            <a:pPr algn="ctr"/>
            <a:r>
              <a:rPr lang="he-IL" sz="6000" b="1" spc="50" dirty="0">
                <a:ln w="9525" cmpd="sng">
                  <a:solidFill>
                    <a:schemeClr val="accent1"/>
                  </a:solidFill>
                  <a:prstDash val="solid"/>
                </a:ln>
                <a:solidFill>
                  <a:schemeClr val="accent3"/>
                </a:solidFill>
                <a:effectLst>
                  <a:glow rad="38100">
                    <a:schemeClr val="accent1">
                      <a:alpha val="40000"/>
                    </a:schemeClr>
                  </a:glow>
                </a:effectLst>
              </a:rPr>
              <a:t>תורת השיח</a:t>
            </a:r>
          </a:p>
        </p:txBody>
      </p:sp>
      <p:sp>
        <p:nvSpPr>
          <p:cNvPr id="4" name="מלבן 3"/>
          <p:cNvSpPr/>
          <p:nvPr/>
        </p:nvSpPr>
        <p:spPr>
          <a:xfrm>
            <a:off x="1175657" y="2118248"/>
            <a:ext cx="10790989" cy="923330"/>
          </a:xfrm>
          <a:prstGeom prst="rect">
            <a:avLst/>
          </a:prstGeom>
          <a:noFill/>
        </p:spPr>
        <p:txBody>
          <a:bodyPr wrap="square" lIns="91440" tIns="45720" rIns="91440" bIns="45720">
            <a:spAutoFit/>
          </a:bodyPr>
          <a:lstStyle/>
          <a:p>
            <a:pPr algn="r"/>
            <a:r>
              <a:rPr lang="he-IL" sz="5400" b="1" dirty="0">
                <a:ln w="9525">
                  <a:solidFill>
                    <a:schemeClr val="bg1"/>
                  </a:solidFill>
                  <a:prstDash val="solid"/>
                </a:ln>
                <a:solidFill>
                  <a:srgbClr val="00B0F0"/>
                </a:solidFill>
                <a:effectLst>
                  <a:outerShdw blurRad="12700" dist="38100" dir="2700000" algn="tl" rotWithShape="0">
                    <a:schemeClr val="accent5">
                      <a:lumMod val="60000"/>
                      <a:lumOff val="40000"/>
                    </a:schemeClr>
                  </a:outerShdw>
                </a:effectLst>
              </a:rPr>
              <a:t>תורת השיח עוסקת בשני תחומים : </a:t>
            </a:r>
            <a:endParaRPr lang="he-IL" sz="5400" b="1" cap="none" spc="0" dirty="0">
              <a:ln w="9525">
                <a:solidFill>
                  <a:schemeClr val="bg1"/>
                </a:solidFill>
                <a:prstDash val="solid"/>
              </a:ln>
              <a:solidFill>
                <a:srgbClr val="00B0F0"/>
              </a:solidFill>
              <a:effectLst>
                <a:outerShdw blurRad="12700" dist="38100" dir="2700000" algn="tl" rotWithShape="0">
                  <a:schemeClr val="accent5">
                    <a:lumMod val="60000"/>
                    <a:lumOff val="40000"/>
                  </a:schemeClr>
                </a:outerShdw>
              </a:effectLst>
            </a:endParaRPr>
          </a:p>
        </p:txBody>
      </p:sp>
      <p:sp>
        <p:nvSpPr>
          <p:cNvPr id="5" name="מלבן 4"/>
          <p:cNvSpPr/>
          <p:nvPr/>
        </p:nvSpPr>
        <p:spPr>
          <a:xfrm>
            <a:off x="4638998" y="4798202"/>
            <a:ext cx="7327648" cy="923330"/>
          </a:xfrm>
          <a:prstGeom prst="rect">
            <a:avLst/>
          </a:prstGeom>
          <a:noFill/>
        </p:spPr>
        <p:txBody>
          <a:bodyPr wrap="none" lIns="91440" tIns="45720" rIns="91440" bIns="45720">
            <a:spAutoFit/>
          </a:bodyPr>
          <a:lstStyle/>
          <a:p>
            <a:pPr algn="ctr"/>
            <a:r>
              <a:rPr lang="he-IL" sz="5400" b="1" cap="none" spc="0" dirty="0">
                <a:ln w="9525">
                  <a:solidFill>
                    <a:schemeClr val="bg1"/>
                  </a:solidFill>
                  <a:prstDash val="solid"/>
                </a:ln>
                <a:solidFill>
                  <a:srgbClr val="00B0F0"/>
                </a:solidFill>
                <a:effectLst>
                  <a:outerShdw blurRad="12700" dist="38100" dir="2700000" algn="tl" rotWithShape="0">
                    <a:schemeClr val="accent5">
                      <a:lumMod val="60000"/>
                      <a:lumOff val="40000"/>
                    </a:schemeClr>
                  </a:outerShdw>
                </a:effectLst>
              </a:rPr>
              <a:t>- הבעה בכתב ובעל פה.</a:t>
            </a:r>
          </a:p>
        </p:txBody>
      </p:sp>
      <p:sp>
        <p:nvSpPr>
          <p:cNvPr id="6" name="מלבן 5"/>
          <p:cNvSpPr/>
          <p:nvPr/>
        </p:nvSpPr>
        <p:spPr>
          <a:xfrm>
            <a:off x="7203803" y="3564794"/>
            <a:ext cx="4762843" cy="923330"/>
          </a:xfrm>
          <a:prstGeom prst="rect">
            <a:avLst/>
          </a:prstGeom>
          <a:noFill/>
        </p:spPr>
        <p:txBody>
          <a:bodyPr wrap="none" lIns="91440" tIns="45720" rIns="91440" bIns="45720">
            <a:spAutoFit/>
          </a:bodyPr>
          <a:lstStyle/>
          <a:p>
            <a:pPr algn="ctr"/>
            <a:r>
              <a:rPr lang="he-IL" sz="5400" b="1" cap="none" spc="0" dirty="0">
                <a:ln w="9525">
                  <a:solidFill>
                    <a:schemeClr val="bg1"/>
                  </a:solidFill>
                  <a:prstDash val="solid"/>
                </a:ln>
                <a:solidFill>
                  <a:srgbClr val="00B0F0"/>
                </a:solidFill>
                <a:effectLst>
                  <a:outerShdw blurRad="12700" dist="38100" dir="2700000" algn="tl" rotWithShape="0">
                    <a:schemeClr val="accent5">
                      <a:lumMod val="60000"/>
                      <a:lumOff val="40000"/>
                    </a:schemeClr>
                  </a:outerShdw>
                </a:effectLst>
              </a:rPr>
              <a:t>- הבנת הנקרא.</a:t>
            </a:r>
          </a:p>
        </p:txBody>
      </p:sp>
    </p:spTree>
    <p:extLst>
      <p:ext uri="{BB962C8B-B14F-4D97-AF65-F5344CB8AC3E}">
        <p14:creationId xmlns:p14="http://schemas.microsoft.com/office/powerpoint/2010/main" val="2042984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4"/>
                                        </p:tgtEl>
                                        <p:attrNameLst>
                                          <p:attrName>ppt_y</p:attrName>
                                        </p:attrNameLst>
                                      </p:cBhvr>
                                      <p:tavLst>
                                        <p:tav tm="0">
                                          <p:val>
                                            <p:strVal val="#ppt_y"/>
                                          </p:val>
                                        </p:tav>
                                        <p:tav tm="100000">
                                          <p:val>
                                            <p:strVal val="#ppt_y"/>
                                          </p:val>
                                        </p:tav>
                                      </p:tavLst>
                                    </p:anim>
                                    <p:anim calcmode="lin" valueType="num">
                                      <p:cBhvr>
                                        <p:cTn id="27"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4"/>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6"/>
                                        </p:tgtEl>
                                        <p:attrNameLst>
                                          <p:attrName>style.visibility</p:attrName>
                                        </p:attrNameLst>
                                      </p:cBhvr>
                                      <p:to>
                                        <p:strVal val="visible"/>
                                      </p:to>
                                    </p:set>
                                    <p:anim calcmode="lin" valueType="num">
                                      <p:cBhvr>
                                        <p:cTn id="34"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6"/>
                                        </p:tgtEl>
                                        <p:attrNameLst>
                                          <p:attrName>ppt_y</p:attrName>
                                        </p:attrNameLst>
                                      </p:cBhvr>
                                      <p:tavLst>
                                        <p:tav tm="0">
                                          <p:val>
                                            <p:strVal val="#ppt_y"/>
                                          </p:val>
                                        </p:tav>
                                        <p:tav tm="100000">
                                          <p:val>
                                            <p:strVal val="#ppt_y"/>
                                          </p:val>
                                        </p:tav>
                                      </p:tavLst>
                                    </p:anim>
                                    <p:anim calcmode="lin" valueType="num">
                                      <p:cBhvr>
                                        <p:cTn id="36"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6"/>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5"/>
                                        </p:tgtEl>
                                        <p:attrNameLst>
                                          <p:attrName>style.visibility</p:attrName>
                                        </p:attrNameLst>
                                      </p:cBhvr>
                                      <p:to>
                                        <p:strVal val="visible"/>
                                      </p:to>
                                    </p:set>
                                    <p:anim calcmode="lin" valueType="num">
                                      <p:cBhvr>
                                        <p:cTn id="43"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5"/>
                                        </p:tgtEl>
                                        <p:attrNameLst>
                                          <p:attrName>ppt_y</p:attrName>
                                        </p:attrNameLst>
                                      </p:cBhvr>
                                      <p:tavLst>
                                        <p:tav tm="0">
                                          <p:val>
                                            <p:strVal val="#ppt_y"/>
                                          </p:val>
                                        </p:tav>
                                        <p:tav tm="100000">
                                          <p:val>
                                            <p:strVal val="#ppt_y"/>
                                          </p:val>
                                        </p:tav>
                                      </p:tavLst>
                                    </p:anim>
                                    <p:anim calcmode="lin" valueType="num">
                                      <p:cBhvr>
                                        <p:cTn id="45"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9013729" y="237198"/>
            <a:ext cx="2890535" cy="923330"/>
          </a:xfrm>
          <a:prstGeom prst="rect">
            <a:avLst/>
          </a:prstGeom>
          <a:noFill/>
        </p:spPr>
        <p:txBody>
          <a:bodyPr wrap="none" lIns="91440" tIns="45720" rIns="91440" bIns="45720">
            <a:spAutoFit/>
          </a:bodyPr>
          <a:lstStyle/>
          <a:p>
            <a:pPr algn="ctr"/>
            <a:r>
              <a:rPr lang="he-IL" sz="5400" b="1" cap="none" spc="0" dirty="0">
                <a:ln w="12700">
                  <a:solidFill>
                    <a:schemeClr val="tx2">
                      <a:lumMod val="75000"/>
                    </a:schemeClr>
                  </a:solidFill>
                  <a:prstDash val="solid"/>
                </a:ln>
                <a:solidFill>
                  <a:srgbClr val="00B0F0"/>
                </a:solidFill>
                <a:effectLst>
                  <a:outerShdw dist="38100" dir="2640000" algn="bl" rotWithShape="0">
                    <a:schemeClr val="tx2">
                      <a:lumMod val="75000"/>
                    </a:schemeClr>
                  </a:outerShdw>
                </a:effectLst>
              </a:rPr>
              <a:t>לסיכום...</a:t>
            </a:r>
          </a:p>
        </p:txBody>
      </p:sp>
      <p:sp>
        <p:nvSpPr>
          <p:cNvPr id="3" name="מלבן 2"/>
          <p:cNvSpPr/>
          <p:nvPr/>
        </p:nvSpPr>
        <p:spPr>
          <a:xfrm>
            <a:off x="5721642" y="611876"/>
            <a:ext cx="1399742" cy="923330"/>
          </a:xfrm>
          <a:prstGeom prst="rect">
            <a:avLst/>
          </a:prstGeom>
          <a:noFill/>
        </p:spPr>
        <p:txBody>
          <a:bodyPr wrap="none" lIns="91440" tIns="45720" rIns="91440" bIns="45720">
            <a:spAutoFit/>
          </a:bodyPr>
          <a:lstStyle/>
          <a:p>
            <a:pPr algn="ctr"/>
            <a:r>
              <a:rPr lang="he-IL" sz="5400" b="1" cap="none" spc="0" dirty="0">
                <a:ln w="12700">
                  <a:solidFill>
                    <a:schemeClr val="accent1"/>
                  </a:solidFill>
                  <a:prstDash val="solid"/>
                </a:ln>
                <a:solidFill>
                  <a:srgbClr val="0070C0"/>
                </a:solidFill>
                <a:effectLst>
                  <a:outerShdw dist="38100" dir="2640000" algn="bl" rotWithShape="0">
                    <a:schemeClr val="accent1"/>
                  </a:outerShdw>
                </a:effectLst>
              </a:rPr>
              <a:t>הגה</a:t>
            </a:r>
          </a:p>
        </p:txBody>
      </p:sp>
      <p:cxnSp>
        <p:nvCxnSpPr>
          <p:cNvPr id="5" name="מחבר חץ ישר 4"/>
          <p:cNvCxnSpPr>
            <a:stCxn id="3" idx="2"/>
          </p:cNvCxnSpPr>
          <p:nvPr/>
        </p:nvCxnSpPr>
        <p:spPr>
          <a:xfrm>
            <a:off x="6421513" y="1535206"/>
            <a:ext cx="0" cy="620153"/>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6" name="מלבן 5"/>
          <p:cNvSpPr/>
          <p:nvPr/>
        </p:nvSpPr>
        <p:spPr>
          <a:xfrm>
            <a:off x="5566894" y="2085019"/>
            <a:ext cx="1696298" cy="923330"/>
          </a:xfrm>
          <a:prstGeom prst="rect">
            <a:avLst/>
          </a:prstGeom>
          <a:noFill/>
        </p:spPr>
        <p:txBody>
          <a:bodyPr wrap="none" lIns="91440" tIns="45720" rIns="91440" bIns="45720">
            <a:spAutoFit/>
          </a:bodyPr>
          <a:lstStyle/>
          <a:p>
            <a:pPr algn="ctr"/>
            <a:r>
              <a:rPr lang="he-IL" sz="5400" b="1" cap="none" spc="0" dirty="0">
                <a:ln w="12700">
                  <a:solidFill>
                    <a:schemeClr val="accent1"/>
                  </a:solidFill>
                  <a:prstDash val="solid"/>
                </a:ln>
                <a:solidFill>
                  <a:srgbClr val="0070C0"/>
                </a:solidFill>
                <a:effectLst>
                  <a:outerShdw dist="38100" dir="2640000" algn="bl" rotWithShape="0">
                    <a:schemeClr val="accent1"/>
                  </a:outerShdw>
                </a:effectLst>
              </a:rPr>
              <a:t>מילה</a:t>
            </a:r>
          </a:p>
        </p:txBody>
      </p:sp>
      <p:sp>
        <p:nvSpPr>
          <p:cNvPr id="7" name="מלבן 6"/>
          <p:cNvSpPr/>
          <p:nvPr/>
        </p:nvSpPr>
        <p:spPr>
          <a:xfrm>
            <a:off x="5424821" y="3459684"/>
            <a:ext cx="2045753" cy="923330"/>
          </a:xfrm>
          <a:prstGeom prst="rect">
            <a:avLst/>
          </a:prstGeom>
          <a:noFill/>
        </p:spPr>
        <p:txBody>
          <a:bodyPr wrap="none" lIns="91440" tIns="45720" rIns="91440" bIns="45720">
            <a:spAutoFit/>
          </a:bodyPr>
          <a:lstStyle/>
          <a:p>
            <a:pPr algn="ctr"/>
            <a:r>
              <a:rPr lang="he-IL" sz="5400" b="1" cap="none" spc="0" dirty="0">
                <a:ln w="12700">
                  <a:solidFill>
                    <a:schemeClr val="accent1"/>
                  </a:solidFill>
                  <a:prstDash val="solid"/>
                </a:ln>
                <a:solidFill>
                  <a:srgbClr val="0070C0"/>
                </a:solidFill>
                <a:effectLst>
                  <a:outerShdw dist="38100" dir="2640000" algn="bl" rotWithShape="0">
                    <a:schemeClr val="accent1"/>
                  </a:outerShdw>
                </a:effectLst>
              </a:rPr>
              <a:t>משפט</a:t>
            </a:r>
          </a:p>
        </p:txBody>
      </p:sp>
      <p:cxnSp>
        <p:nvCxnSpPr>
          <p:cNvPr id="8" name="מחבר חץ ישר 7"/>
          <p:cNvCxnSpPr/>
          <p:nvPr/>
        </p:nvCxnSpPr>
        <p:spPr>
          <a:xfrm>
            <a:off x="6433233" y="2925571"/>
            <a:ext cx="0" cy="620153"/>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9" name="מחבר חץ ישר 8"/>
          <p:cNvCxnSpPr/>
          <p:nvPr/>
        </p:nvCxnSpPr>
        <p:spPr>
          <a:xfrm>
            <a:off x="6444953" y="4330012"/>
            <a:ext cx="0" cy="620153"/>
          </a:xfrm>
          <a:prstGeom prst="straightConnector1">
            <a:avLst/>
          </a:prstGeom>
          <a:ln w="762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10" name="מלבן 9"/>
          <p:cNvSpPr/>
          <p:nvPr/>
        </p:nvSpPr>
        <p:spPr>
          <a:xfrm>
            <a:off x="5470510" y="4866480"/>
            <a:ext cx="1954381" cy="923330"/>
          </a:xfrm>
          <a:prstGeom prst="rect">
            <a:avLst/>
          </a:prstGeom>
          <a:noFill/>
        </p:spPr>
        <p:txBody>
          <a:bodyPr wrap="none" lIns="91440" tIns="45720" rIns="91440" bIns="45720">
            <a:spAutoFit/>
          </a:bodyPr>
          <a:lstStyle/>
          <a:p>
            <a:pPr algn="ctr"/>
            <a:r>
              <a:rPr lang="he-IL" sz="5400" b="1" cap="none" spc="0" dirty="0">
                <a:ln w="12700">
                  <a:solidFill>
                    <a:schemeClr val="accent1"/>
                  </a:solidFill>
                  <a:prstDash val="solid"/>
                </a:ln>
                <a:solidFill>
                  <a:srgbClr val="0070C0"/>
                </a:solidFill>
                <a:effectLst>
                  <a:outerShdw dist="38100" dir="2640000" algn="bl" rotWithShape="0">
                    <a:schemeClr val="accent1"/>
                  </a:outerShdw>
                </a:effectLst>
              </a:rPr>
              <a:t>פסקה</a:t>
            </a:r>
          </a:p>
        </p:txBody>
      </p:sp>
    </p:spTree>
    <p:extLst>
      <p:ext uri="{BB962C8B-B14F-4D97-AF65-F5344CB8AC3E}">
        <p14:creationId xmlns:p14="http://schemas.microsoft.com/office/powerpoint/2010/main" val="2552802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580">
                                          <p:stCondLst>
                                            <p:cond delay="0"/>
                                          </p:stCondLst>
                                        </p:cTn>
                                        <p:tgtEl>
                                          <p:spTgt spid="3"/>
                                        </p:tgtEl>
                                      </p:cBhvr>
                                    </p:animEffect>
                                    <p:anim calcmode="lin" valueType="num">
                                      <p:cBhvr>
                                        <p:cTn id="15"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gtEl>
                                      </p:cBhvr>
                                      <p:to x="100000" y="60000"/>
                                    </p:animScale>
                                    <p:animScale>
                                      <p:cBhvr>
                                        <p:cTn id="21" dur="166" decel="50000">
                                          <p:stCondLst>
                                            <p:cond delay="676"/>
                                          </p:stCondLst>
                                        </p:cTn>
                                        <p:tgtEl>
                                          <p:spTgt spid="3"/>
                                        </p:tgtEl>
                                      </p:cBhvr>
                                      <p:to x="100000" y="100000"/>
                                    </p:animScale>
                                    <p:animScale>
                                      <p:cBhvr>
                                        <p:cTn id="22" dur="26">
                                          <p:stCondLst>
                                            <p:cond delay="1312"/>
                                          </p:stCondLst>
                                        </p:cTn>
                                        <p:tgtEl>
                                          <p:spTgt spid="3"/>
                                        </p:tgtEl>
                                      </p:cBhvr>
                                      <p:to x="100000" y="80000"/>
                                    </p:animScale>
                                    <p:animScale>
                                      <p:cBhvr>
                                        <p:cTn id="23" dur="166" decel="50000">
                                          <p:stCondLst>
                                            <p:cond delay="1338"/>
                                          </p:stCondLst>
                                        </p:cTn>
                                        <p:tgtEl>
                                          <p:spTgt spid="3"/>
                                        </p:tgtEl>
                                      </p:cBhvr>
                                      <p:to x="100000" y="100000"/>
                                    </p:animScale>
                                    <p:animScale>
                                      <p:cBhvr>
                                        <p:cTn id="24" dur="26">
                                          <p:stCondLst>
                                            <p:cond delay="1642"/>
                                          </p:stCondLst>
                                        </p:cTn>
                                        <p:tgtEl>
                                          <p:spTgt spid="3"/>
                                        </p:tgtEl>
                                      </p:cBhvr>
                                      <p:to x="100000" y="90000"/>
                                    </p:animScale>
                                    <p:animScale>
                                      <p:cBhvr>
                                        <p:cTn id="25" dur="166" decel="50000">
                                          <p:stCondLst>
                                            <p:cond delay="1668"/>
                                          </p:stCondLst>
                                        </p:cTn>
                                        <p:tgtEl>
                                          <p:spTgt spid="3"/>
                                        </p:tgtEl>
                                      </p:cBhvr>
                                      <p:to x="100000" y="100000"/>
                                    </p:animScale>
                                    <p:animScale>
                                      <p:cBhvr>
                                        <p:cTn id="26" dur="26">
                                          <p:stCondLst>
                                            <p:cond delay="1808"/>
                                          </p:stCondLst>
                                        </p:cTn>
                                        <p:tgtEl>
                                          <p:spTgt spid="3"/>
                                        </p:tgtEl>
                                      </p:cBhvr>
                                      <p:to x="100000" y="95000"/>
                                    </p:animScale>
                                    <p:animScale>
                                      <p:cBhvr>
                                        <p:cTn id="27" dur="166" decel="50000">
                                          <p:stCondLst>
                                            <p:cond delay="1834"/>
                                          </p:stCondLst>
                                        </p:cTn>
                                        <p:tgtEl>
                                          <p:spTgt spid="3"/>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down)">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26"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wipe(down)">
                                      <p:cBhvr>
                                        <p:cTn id="37" dur="580">
                                          <p:stCondLst>
                                            <p:cond delay="0"/>
                                          </p:stCondLst>
                                        </p:cTn>
                                        <p:tgtEl>
                                          <p:spTgt spid="6"/>
                                        </p:tgtEl>
                                      </p:cBhvr>
                                    </p:animEffect>
                                    <p:anim calcmode="lin" valueType="num">
                                      <p:cBhvr>
                                        <p:cTn id="3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3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4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4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4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43" dur="26">
                                          <p:stCondLst>
                                            <p:cond delay="650"/>
                                          </p:stCondLst>
                                        </p:cTn>
                                        <p:tgtEl>
                                          <p:spTgt spid="6"/>
                                        </p:tgtEl>
                                      </p:cBhvr>
                                      <p:to x="100000" y="60000"/>
                                    </p:animScale>
                                    <p:animScale>
                                      <p:cBhvr>
                                        <p:cTn id="44" dur="166" decel="50000">
                                          <p:stCondLst>
                                            <p:cond delay="676"/>
                                          </p:stCondLst>
                                        </p:cTn>
                                        <p:tgtEl>
                                          <p:spTgt spid="6"/>
                                        </p:tgtEl>
                                      </p:cBhvr>
                                      <p:to x="100000" y="100000"/>
                                    </p:animScale>
                                    <p:animScale>
                                      <p:cBhvr>
                                        <p:cTn id="45" dur="26">
                                          <p:stCondLst>
                                            <p:cond delay="1312"/>
                                          </p:stCondLst>
                                        </p:cTn>
                                        <p:tgtEl>
                                          <p:spTgt spid="6"/>
                                        </p:tgtEl>
                                      </p:cBhvr>
                                      <p:to x="100000" y="80000"/>
                                    </p:animScale>
                                    <p:animScale>
                                      <p:cBhvr>
                                        <p:cTn id="46" dur="166" decel="50000">
                                          <p:stCondLst>
                                            <p:cond delay="1338"/>
                                          </p:stCondLst>
                                        </p:cTn>
                                        <p:tgtEl>
                                          <p:spTgt spid="6"/>
                                        </p:tgtEl>
                                      </p:cBhvr>
                                      <p:to x="100000" y="100000"/>
                                    </p:animScale>
                                    <p:animScale>
                                      <p:cBhvr>
                                        <p:cTn id="47" dur="26">
                                          <p:stCondLst>
                                            <p:cond delay="1642"/>
                                          </p:stCondLst>
                                        </p:cTn>
                                        <p:tgtEl>
                                          <p:spTgt spid="6"/>
                                        </p:tgtEl>
                                      </p:cBhvr>
                                      <p:to x="100000" y="90000"/>
                                    </p:animScale>
                                    <p:animScale>
                                      <p:cBhvr>
                                        <p:cTn id="48" dur="166" decel="50000">
                                          <p:stCondLst>
                                            <p:cond delay="1668"/>
                                          </p:stCondLst>
                                        </p:cTn>
                                        <p:tgtEl>
                                          <p:spTgt spid="6"/>
                                        </p:tgtEl>
                                      </p:cBhvr>
                                      <p:to x="100000" y="100000"/>
                                    </p:animScale>
                                    <p:animScale>
                                      <p:cBhvr>
                                        <p:cTn id="49" dur="26">
                                          <p:stCondLst>
                                            <p:cond delay="1808"/>
                                          </p:stCondLst>
                                        </p:cTn>
                                        <p:tgtEl>
                                          <p:spTgt spid="6"/>
                                        </p:tgtEl>
                                      </p:cBhvr>
                                      <p:to x="100000" y="95000"/>
                                    </p:animScale>
                                    <p:animScale>
                                      <p:cBhvr>
                                        <p:cTn id="50" dur="166" decel="50000">
                                          <p:stCondLst>
                                            <p:cond delay="1834"/>
                                          </p:stCondLst>
                                        </p:cTn>
                                        <p:tgtEl>
                                          <p:spTgt spid="6"/>
                                        </p:tgtEl>
                                      </p:cBhvr>
                                      <p:to x="100000" y="100000"/>
                                    </p:animScale>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nodeType="clickEffect">
                                  <p:stCondLst>
                                    <p:cond delay="0"/>
                                  </p:stCondLst>
                                  <p:childTnLst>
                                    <p:set>
                                      <p:cBhvr>
                                        <p:cTn id="54" dur="1" fill="hold">
                                          <p:stCondLst>
                                            <p:cond delay="0"/>
                                          </p:stCondLst>
                                        </p:cTn>
                                        <p:tgtEl>
                                          <p:spTgt spid="8"/>
                                        </p:tgtEl>
                                        <p:attrNameLst>
                                          <p:attrName>style.visibility</p:attrName>
                                        </p:attrNameLst>
                                      </p:cBhvr>
                                      <p:to>
                                        <p:strVal val="visible"/>
                                      </p:to>
                                    </p:set>
                                    <p:animEffect transition="in" filter="wipe(down)">
                                      <p:cBhvr>
                                        <p:cTn id="55" dur="500"/>
                                        <p:tgtEl>
                                          <p:spTgt spid="8"/>
                                        </p:tgtEl>
                                      </p:cBhvr>
                                    </p:animEffect>
                                  </p:childTnLst>
                                </p:cTn>
                              </p:par>
                            </p:childTnLst>
                          </p:cTn>
                        </p:par>
                      </p:childTnLst>
                    </p:cTn>
                  </p:par>
                  <p:par>
                    <p:cTn id="56" fill="hold">
                      <p:stCondLst>
                        <p:cond delay="indefinite"/>
                      </p:stCondLst>
                      <p:childTnLst>
                        <p:par>
                          <p:cTn id="57" fill="hold">
                            <p:stCondLst>
                              <p:cond delay="0"/>
                            </p:stCondLst>
                            <p:childTnLst>
                              <p:par>
                                <p:cTn id="58" presetID="26" presetClass="entr" presetSubtype="0" fill="hold" grpId="0" nodeType="clickEffect">
                                  <p:stCondLst>
                                    <p:cond delay="0"/>
                                  </p:stCondLst>
                                  <p:childTnLst>
                                    <p:set>
                                      <p:cBhvr>
                                        <p:cTn id="59" dur="1" fill="hold">
                                          <p:stCondLst>
                                            <p:cond delay="0"/>
                                          </p:stCondLst>
                                        </p:cTn>
                                        <p:tgtEl>
                                          <p:spTgt spid="7"/>
                                        </p:tgtEl>
                                        <p:attrNameLst>
                                          <p:attrName>style.visibility</p:attrName>
                                        </p:attrNameLst>
                                      </p:cBhvr>
                                      <p:to>
                                        <p:strVal val="visible"/>
                                      </p:to>
                                    </p:set>
                                    <p:animEffect transition="in" filter="wipe(down)">
                                      <p:cBhvr>
                                        <p:cTn id="60" dur="580">
                                          <p:stCondLst>
                                            <p:cond delay="0"/>
                                          </p:stCondLst>
                                        </p:cTn>
                                        <p:tgtEl>
                                          <p:spTgt spid="7"/>
                                        </p:tgtEl>
                                      </p:cBhvr>
                                    </p:animEffect>
                                    <p:anim calcmode="lin" valueType="num">
                                      <p:cBhvr>
                                        <p:cTn id="61"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62"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63"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64"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65"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66" dur="26">
                                          <p:stCondLst>
                                            <p:cond delay="650"/>
                                          </p:stCondLst>
                                        </p:cTn>
                                        <p:tgtEl>
                                          <p:spTgt spid="7"/>
                                        </p:tgtEl>
                                      </p:cBhvr>
                                      <p:to x="100000" y="60000"/>
                                    </p:animScale>
                                    <p:animScale>
                                      <p:cBhvr>
                                        <p:cTn id="67" dur="166" decel="50000">
                                          <p:stCondLst>
                                            <p:cond delay="676"/>
                                          </p:stCondLst>
                                        </p:cTn>
                                        <p:tgtEl>
                                          <p:spTgt spid="7"/>
                                        </p:tgtEl>
                                      </p:cBhvr>
                                      <p:to x="100000" y="100000"/>
                                    </p:animScale>
                                    <p:animScale>
                                      <p:cBhvr>
                                        <p:cTn id="68" dur="26">
                                          <p:stCondLst>
                                            <p:cond delay="1312"/>
                                          </p:stCondLst>
                                        </p:cTn>
                                        <p:tgtEl>
                                          <p:spTgt spid="7"/>
                                        </p:tgtEl>
                                      </p:cBhvr>
                                      <p:to x="100000" y="80000"/>
                                    </p:animScale>
                                    <p:animScale>
                                      <p:cBhvr>
                                        <p:cTn id="69" dur="166" decel="50000">
                                          <p:stCondLst>
                                            <p:cond delay="1338"/>
                                          </p:stCondLst>
                                        </p:cTn>
                                        <p:tgtEl>
                                          <p:spTgt spid="7"/>
                                        </p:tgtEl>
                                      </p:cBhvr>
                                      <p:to x="100000" y="100000"/>
                                    </p:animScale>
                                    <p:animScale>
                                      <p:cBhvr>
                                        <p:cTn id="70" dur="26">
                                          <p:stCondLst>
                                            <p:cond delay="1642"/>
                                          </p:stCondLst>
                                        </p:cTn>
                                        <p:tgtEl>
                                          <p:spTgt spid="7"/>
                                        </p:tgtEl>
                                      </p:cBhvr>
                                      <p:to x="100000" y="90000"/>
                                    </p:animScale>
                                    <p:animScale>
                                      <p:cBhvr>
                                        <p:cTn id="71" dur="166" decel="50000">
                                          <p:stCondLst>
                                            <p:cond delay="1668"/>
                                          </p:stCondLst>
                                        </p:cTn>
                                        <p:tgtEl>
                                          <p:spTgt spid="7"/>
                                        </p:tgtEl>
                                      </p:cBhvr>
                                      <p:to x="100000" y="100000"/>
                                    </p:animScale>
                                    <p:animScale>
                                      <p:cBhvr>
                                        <p:cTn id="72" dur="26">
                                          <p:stCondLst>
                                            <p:cond delay="1808"/>
                                          </p:stCondLst>
                                        </p:cTn>
                                        <p:tgtEl>
                                          <p:spTgt spid="7"/>
                                        </p:tgtEl>
                                      </p:cBhvr>
                                      <p:to x="100000" y="95000"/>
                                    </p:animScale>
                                    <p:animScale>
                                      <p:cBhvr>
                                        <p:cTn id="73" dur="166" decel="50000">
                                          <p:stCondLst>
                                            <p:cond delay="1834"/>
                                          </p:stCondLst>
                                        </p:cTn>
                                        <p:tgtEl>
                                          <p:spTgt spid="7"/>
                                        </p:tgtEl>
                                      </p:cBhvr>
                                      <p:to x="100000" y="100000"/>
                                    </p:animScale>
                                  </p:childTnLst>
                                </p:cTn>
                              </p:par>
                            </p:childTnLst>
                          </p:cTn>
                        </p:par>
                      </p:childTnLst>
                    </p:cTn>
                  </p:par>
                  <p:par>
                    <p:cTn id="74" fill="hold">
                      <p:stCondLst>
                        <p:cond delay="indefinite"/>
                      </p:stCondLst>
                      <p:childTnLst>
                        <p:par>
                          <p:cTn id="75" fill="hold">
                            <p:stCondLst>
                              <p:cond delay="0"/>
                            </p:stCondLst>
                            <p:childTnLst>
                              <p:par>
                                <p:cTn id="76" presetID="22" presetClass="entr" presetSubtype="4" fill="hold" nodeType="clickEffect">
                                  <p:stCondLst>
                                    <p:cond delay="0"/>
                                  </p:stCondLst>
                                  <p:childTnLst>
                                    <p:set>
                                      <p:cBhvr>
                                        <p:cTn id="77" dur="1" fill="hold">
                                          <p:stCondLst>
                                            <p:cond delay="0"/>
                                          </p:stCondLst>
                                        </p:cTn>
                                        <p:tgtEl>
                                          <p:spTgt spid="9"/>
                                        </p:tgtEl>
                                        <p:attrNameLst>
                                          <p:attrName>style.visibility</p:attrName>
                                        </p:attrNameLst>
                                      </p:cBhvr>
                                      <p:to>
                                        <p:strVal val="visible"/>
                                      </p:to>
                                    </p:set>
                                    <p:animEffect transition="in" filter="wipe(down)">
                                      <p:cBhvr>
                                        <p:cTn id="78" dur="500"/>
                                        <p:tgtEl>
                                          <p:spTgt spid="9"/>
                                        </p:tgtEl>
                                      </p:cBhvr>
                                    </p:animEffect>
                                  </p:childTnLst>
                                </p:cTn>
                              </p:par>
                            </p:childTnLst>
                          </p:cTn>
                        </p:par>
                      </p:childTnLst>
                    </p:cTn>
                  </p:par>
                  <p:par>
                    <p:cTn id="79" fill="hold">
                      <p:stCondLst>
                        <p:cond delay="indefinite"/>
                      </p:stCondLst>
                      <p:childTnLst>
                        <p:par>
                          <p:cTn id="80" fill="hold">
                            <p:stCondLst>
                              <p:cond delay="0"/>
                            </p:stCondLst>
                            <p:childTnLst>
                              <p:par>
                                <p:cTn id="81" presetID="26" presetClass="entr" presetSubtype="0" fill="hold" grpId="0" nodeType="clickEffect">
                                  <p:stCondLst>
                                    <p:cond delay="0"/>
                                  </p:stCondLst>
                                  <p:childTnLst>
                                    <p:set>
                                      <p:cBhvr>
                                        <p:cTn id="82" dur="1" fill="hold">
                                          <p:stCondLst>
                                            <p:cond delay="0"/>
                                          </p:stCondLst>
                                        </p:cTn>
                                        <p:tgtEl>
                                          <p:spTgt spid="10"/>
                                        </p:tgtEl>
                                        <p:attrNameLst>
                                          <p:attrName>style.visibility</p:attrName>
                                        </p:attrNameLst>
                                      </p:cBhvr>
                                      <p:to>
                                        <p:strVal val="visible"/>
                                      </p:to>
                                    </p:set>
                                    <p:animEffect transition="in" filter="wipe(down)">
                                      <p:cBhvr>
                                        <p:cTn id="83" dur="580">
                                          <p:stCondLst>
                                            <p:cond delay="0"/>
                                          </p:stCondLst>
                                        </p:cTn>
                                        <p:tgtEl>
                                          <p:spTgt spid="10"/>
                                        </p:tgtEl>
                                      </p:cBhvr>
                                    </p:animEffect>
                                    <p:anim calcmode="lin" valueType="num">
                                      <p:cBhvr>
                                        <p:cTn id="84"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85"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86"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87"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88"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89" dur="26">
                                          <p:stCondLst>
                                            <p:cond delay="650"/>
                                          </p:stCondLst>
                                        </p:cTn>
                                        <p:tgtEl>
                                          <p:spTgt spid="10"/>
                                        </p:tgtEl>
                                      </p:cBhvr>
                                      <p:to x="100000" y="60000"/>
                                    </p:animScale>
                                    <p:animScale>
                                      <p:cBhvr>
                                        <p:cTn id="90" dur="166" decel="50000">
                                          <p:stCondLst>
                                            <p:cond delay="676"/>
                                          </p:stCondLst>
                                        </p:cTn>
                                        <p:tgtEl>
                                          <p:spTgt spid="10"/>
                                        </p:tgtEl>
                                      </p:cBhvr>
                                      <p:to x="100000" y="100000"/>
                                    </p:animScale>
                                    <p:animScale>
                                      <p:cBhvr>
                                        <p:cTn id="91" dur="26">
                                          <p:stCondLst>
                                            <p:cond delay="1312"/>
                                          </p:stCondLst>
                                        </p:cTn>
                                        <p:tgtEl>
                                          <p:spTgt spid="10"/>
                                        </p:tgtEl>
                                      </p:cBhvr>
                                      <p:to x="100000" y="80000"/>
                                    </p:animScale>
                                    <p:animScale>
                                      <p:cBhvr>
                                        <p:cTn id="92" dur="166" decel="50000">
                                          <p:stCondLst>
                                            <p:cond delay="1338"/>
                                          </p:stCondLst>
                                        </p:cTn>
                                        <p:tgtEl>
                                          <p:spTgt spid="10"/>
                                        </p:tgtEl>
                                      </p:cBhvr>
                                      <p:to x="100000" y="100000"/>
                                    </p:animScale>
                                    <p:animScale>
                                      <p:cBhvr>
                                        <p:cTn id="93" dur="26">
                                          <p:stCondLst>
                                            <p:cond delay="1642"/>
                                          </p:stCondLst>
                                        </p:cTn>
                                        <p:tgtEl>
                                          <p:spTgt spid="10"/>
                                        </p:tgtEl>
                                      </p:cBhvr>
                                      <p:to x="100000" y="90000"/>
                                    </p:animScale>
                                    <p:animScale>
                                      <p:cBhvr>
                                        <p:cTn id="94" dur="166" decel="50000">
                                          <p:stCondLst>
                                            <p:cond delay="1668"/>
                                          </p:stCondLst>
                                        </p:cTn>
                                        <p:tgtEl>
                                          <p:spTgt spid="10"/>
                                        </p:tgtEl>
                                      </p:cBhvr>
                                      <p:to x="100000" y="100000"/>
                                    </p:animScale>
                                    <p:animScale>
                                      <p:cBhvr>
                                        <p:cTn id="95" dur="26">
                                          <p:stCondLst>
                                            <p:cond delay="1808"/>
                                          </p:stCondLst>
                                        </p:cTn>
                                        <p:tgtEl>
                                          <p:spTgt spid="10"/>
                                        </p:tgtEl>
                                      </p:cBhvr>
                                      <p:to x="100000" y="95000"/>
                                    </p:animScale>
                                    <p:animScale>
                                      <p:cBhvr>
                                        <p:cTn id="96" dur="166" decel="50000">
                                          <p:stCondLst>
                                            <p:cond delay="1834"/>
                                          </p:stCondLst>
                                        </p:cTn>
                                        <p:tgtEl>
                                          <p:spTgt spid="1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P spid="7" grpId="0"/>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506BA7AB-982D-2155-1F62-4D7452CAE779}"/>
              </a:ext>
            </a:extLst>
          </p:cNvPr>
          <p:cNvSpPr txBox="1"/>
          <p:nvPr/>
        </p:nvSpPr>
        <p:spPr>
          <a:xfrm>
            <a:off x="1208315" y="612844"/>
            <a:ext cx="10842171" cy="5632311"/>
          </a:xfrm>
          <a:prstGeom prst="rect">
            <a:avLst/>
          </a:prstGeom>
          <a:noFill/>
        </p:spPr>
        <p:txBody>
          <a:bodyPr wrap="square">
            <a:spAutoFit/>
          </a:bodyPr>
          <a:lstStyle/>
          <a:p>
            <a:pPr algn="r" rtl="1"/>
            <a:r>
              <a:rPr lang="he-IL" sz="2400" b="1" dirty="0">
                <a:solidFill>
                  <a:srgbClr val="002060"/>
                </a:solidFill>
                <a:effectLst/>
                <a:latin typeface="Times New Roman" panose="02020603050405020304" pitchFamily="18" charset="0"/>
                <a:ea typeface="Times New Roman" panose="02020603050405020304" pitchFamily="18" charset="0"/>
                <a:cs typeface="Narkisim" panose="020E0502050101010101" pitchFamily="34" charset="-79"/>
              </a:rPr>
              <a:t>כאשר הגיעה לשדה התעופה, היא הבינה שהקדימה מאוד לטיסה. בשל כך, ניגשה לחנות הספרים הקרובה וקנתה לעצמה ספר. לאחר מכן, ניגשה למעדניה הסמוכה וקנתה לעצמה חבילת עוגיות מדיפות ריח. היא חיפשה מקום לשבת בו כמה שעות עד הטיסה, מצאה מקום והתיישבה. למרות הרעש והעומס בשדה, היא הייתה מרוכזת כולה בספר, אך בזווית העין הבחינה בגבר שהתיישב לידה. היא לא הייתה שמה לב אליו בכלל, אבל, המנוול העז בחוצפתו, לשלוח יד אל שקית העוגיות שהייתה מונחת ביניהם. כלומר, כאילו הייתה השקית שלו – לקח מן העוגיות! היא החליטה להתעלם, אך גנב העוגיות המשיך לחסל את העוגיות בקצב מהיר – כל עוגייה שהוא לקח, גם היא לקחה לפה. כשנשארה רק עוגייה אחת אחרונה, תהתה מה יעשה, והוא ביד רועדת, לקח את העוגייה, חצה אותה לשתיים ונתן לה חצי אחד בחיוך. מפני שכבר ממש לא ידעה מה לעשות חייכה במבוכה חזרה, ובלבה חשבה – הוא אפילו לא אמר תודה. לבסוף, הגיעה הכריזה למטוס. כשבידה כרטיס הטיסה, עלתה האישה אל המטוס והתיישבה. בזמן שפשפשה בתיקה אחר הספר, כדי להמשיך לקרוא – נתקלה בחבילת העוגיות שלה כשהיא שלמה וסגורה. למרבה ההפתעה, היא הבינה שפירושו של דבר הוא, שהיא הייתה גנבת העוגיות ולא הגבר שישב לידה, ובעוד שהיא הביטה בו בכעס כאשר חשבה שהוא גונב לה את העוגיות, הוא הביט בה בחיוך ולא העלה על דעתו להתרגז עליה.</a:t>
            </a:r>
            <a:endParaRPr lang="en-US" sz="2400" b="1" dirty="0">
              <a:solidFill>
                <a:srgbClr val="00206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29011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7112660" y="181933"/>
            <a:ext cx="4578497" cy="923330"/>
          </a:xfrm>
          <a:prstGeom prst="rect">
            <a:avLst/>
          </a:prstGeom>
          <a:noFill/>
        </p:spPr>
        <p:txBody>
          <a:bodyPr wrap="none" lIns="91440" tIns="45720" rIns="91440" bIns="45720">
            <a:spAutoFit/>
          </a:bodyPr>
          <a:lstStyle/>
          <a:p>
            <a:pPr algn="ctr"/>
            <a:r>
              <a:rPr lang="he-IL" sz="5400" b="1" cap="none" spc="0" dirty="0">
                <a:ln w="22225">
                  <a:solidFill>
                    <a:schemeClr val="accent2"/>
                  </a:solidFill>
                  <a:prstDash val="solid"/>
                </a:ln>
                <a:solidFill>
                  <a:schemeClr val="accent2">
                    <a:lumMod val="40000"/>
                    <a:lumOff val="60000"/>
                  </a:schemeClr>
                </a:solidFill>
                <a:effectLst/>
              </a:rPr>
              <a:t>שאלה ראשונה</a:t>
            </a:r>
          </a:p>
        </p:txBody>
      </p:sp>
      <p:sp>
        <p:nvSpPr>
          <p:cNvPr id="3" name="מלבן 2"/>
          <p:cNvSpPr/>
          <p:nvPr/>
        </p:nvSpPr>
        <p:spPr>
          <a:xfrm>
            <a:off x="2478071" y="1293280"/>
            <a:ext cx="9384300" cy="923330"/>
          </a:xfrm>
          <a:prstGeom prst="rect">
            <a:avLst/>
          </a:prstGeom>
          <a:noFill/>
        </p:spPr>
        <p:txBody>
          <a:bodyPr wrap="none" lIns="91440" tIns="45720" rIns="91440" bIns="45720">
            <a:spAutoFit/>
          </a:bodyPr>
          <a:lstStyle/>
          <a:p>
            <a:pPr algn="ctr"/>
            <a:r>
              <a:rPr lang="he-IL" sz="5400" b="1" cap="none" spc="0" dirty="0">
                <a:ln w="6600">
                  <a:solidFill>
                    <a:schemeClr val="accent2"/>
                  </a:solidFill>
                  <a:prstDash val="solid"/>
                </a:ln>
                <a:solidFill>
                  <a:srgbClr val="0070C0"/>
                </a:solidFill>
                <a:effectLst>
                  <a:outerShdw dist="38100" dir="2700000" algn="tl" rotWithShape="0">
                    <a:schemeClr val="accent2"/>
                  </a:outerShdw>
                </a:effectLst>
              </a:rPr>
              <a:t>כתבו את הקטע במילים שלכם.</a:t>
            </a:r>
          </a:p>
        </p:txBody>
      </p:sp>
      <p:sp>
        <p:nvSpPr>
          <p:cNvPr id="5" name="מלבן 4"/>
          <p:cNvSpPr/>
          <p:nvPr/>
        </p:nvSpPr>
        <p:spPr>
          <a:xfrm>
            <a:off x="1955106" y="2216610"/>
            <a:ext cx="10009471" cy="923330"/>
          </a:xfrm>
          <a:prstGeom prst="rect">
            <a:avLst/>
          </a:prstGeom>
          <a:noFill/>
        </p:spPr>
        <p:txBody>
          <a:bodyPr wrap="none" lIns="91440" tIns="45720" rIns="91440" bIns="45720">
            <a:spAutoFit/>
          </a:bodyPr>
          <a:lstStyle/>
          <a:p>
            <a:pPr algn="ctr"/>
            <a:r>
              <a:rPr lang="he-IL" sz="5400" b="1" cap="none" spc="0" dirty="0">
                <a:ln w="6600">
                  <a:solidFill>
                    <a:schemeClr val="accent2"/>
                  </a:solidFill>
                  <a:prstDash val="solid"/>
                </a:ln>
                <a:solidFill>
                  <a:srgbClr val="0070C0"/>
                </a:solidFill>
                <a:effectLst>
                  <a:outerShdw dist="38100" dir="2700000" algn="tl" rotWithShape="0">
                    <a:schemeClr val="accent2"/>
                  </a:outerShdw>
                </a:effectLst>
              </a:rPr>
              <a:t>התייחסו לתוכן ולמסר של הקטע.</a:t>
            </a:r>
          </a:p>
        </p:txBody>
      </p:sp>
      <p:sp>
        <p:nvSpPr>
          <p:cNvPr id="6" name="מלבן 5"/>
          <p:cNvSpPr/>
          <p:nvPr/>
        </p:nvSpPr>
        <p:spPr>
          <a:xfrm>
            <a:off x="5497742" y="3037674"/>
            <a:ext cx="6466835" cy="923330"/>
          </a:xfrm>
          <a:prstGeom prst="rect">
            <a:avLst/>
          </a:prstGeom>
          <a:noFill/>
        </p:spPr>
        <p:txBody>
          <a:bodyPr wrap="none" lIns="91440" tIns="45720" rIns="91440" bIns="45720">
            <a:spAutoFit/>
          </a:bodyPr>
          <a:lstStyle/>
          <a:p>
            <a:pPr algn="ctr"/>
            <a:r>
              <a:rPr lang="he-IL" sz="5400" b="1" cap="none" spc="0" dirty="0">
                <a:ln w="6600">
                  <a:solidFill>
                    <a:schemeClr val="accent2"/>
                  </a:solidFill>
                  <a:prstDash val="solid"/>
                </a:ln>
                <a:solidFill>
                  <a:srgbClr val="0070C0"/>
                </a:solidFill>
                <a:effectLst>
                  <a:outerShdw dist="38100" dir="2700000" algn="tl" rotWithShape="0">
                    <a:schemeClr val="accent2"/>
                  </a:outerShdw>
                </a:effectLst>
              </a:rPr>
              <a:t>"בקטע מסופר על..."</a:t>
            </a:r>
          </a:p>
        </p:txBody>
      </p:sp>
      <p:sp>
        <p:nvSpPr>
          <p:cNvPr id="7" name="מלבן 6"/>
          <p:cNvSpPr/>
          <p:nvPr/>
        </p:nvSpPr>
        <p:spPr>
          <a:xfrm>
            <a:off x="3821328" y="3858738"/>
            <a:ext cx="8103500" cy="923330"/>
          </a:xfrm>
          <a:prstGeom prst="rect">
            <a:avLst/>
          </a:prstGeom>
          <a:noFill/>
        </p:spPr>
        <p:txBody>
          <a:bodyPr wrap="none" lIns="91440" tIns="45720" rIns="91440" bIns="45720">
            <a:spAutoFit/>
          </a:bodyPr>
          <a:lstStyle/>
          <a:p>
            <a:pPr algn="ctr"/>
            <a:r>
              <a:rPr lang="he-IL" sz="5400" b="1" cap="none" spc="0" dirty="0">
                <a:ln w="6600">
                  <a:solidFill>
                    <a:schemeClr val="accent2"/>
                  </a:solidFill>
                  <a:prstDash val="solid"/>
                </a:ln>
                <a:solidFill>
                  <a:srgbClr val="0070C0"/>
                </a:solidFill>
                <a:effectLst>
                  <a:outerShdw dist="38100" dir="2700000" algn="tl" rotWithShape="0">
                    <a:schemeClr val="accent2"/>
                  </a:outerShdw>
                </a:effectLst>
              </a:rPr>
              <a:t>"כותבת הקטע מספר ש..."</a:t>
            </a:r>
          </a:p>
        </p:txBody>
      </p:sp>
      <p:sp>
        <p:nvSpPr>
          <p:cNvPr id="8" name="מלבן 7"/>
          <p:cNvSpPr/>
          <p:nvPr/>
        </p:nvSpPr>
        <p:spPr>
          <a:xfrm>
            <a:off x="4482598" y="4679802"/>
            <a:ext cx="7476727" cy="923330"/>
          </a:xfrm>
          <a:prstGeom prst="rect">
            <a:avLst/>
          </a:prstGeom>
          <a:noFill/>
        </p:spPr>
        <p:txBody>
          <a:bodyPr wrap="none" lIns="91440" tIns="45720" rIns="91440" bIns="45720">
            <a:spAutoFit/>
          </a:bodyPr>
          <a:lstStyle/>
          <a:p>
            <a:pPr algn="ctr"/>
            <a:r>
              <a:rPr lang="he-IL" sz="5400" b="1" cap="none" spc="0" dirty="0">
                <a:ln w="6600">
                  <a:solidFill>
                    <a:schemeClr val="accent2"/>
                  </a:solidFill>
                  <a:prstDash val="solid"/>
                </a:ln>
                <a:solidFill>
                  <a:srgbClr val="0070C0"/>
                </a:solidFill>
                <a:effectLst>
                  <a:outerShdw dist="38100" dir="2700000" algn="tl" rotWithShape="0">
                    <a:schemeClr val="accent2"/>
                  </a:outerShdw>
                </a:effectLst>
              </a:rPr>
              <a:t>"כותבת הקטע מתאר..."</a:t>
            </a:r>
          </a:p>
        </p:txBody>
      </p:sp>
    </p:spTree>
    <p:extLst>
      <p:ext uri="{BB962C8B-B14F-4D97-AF65-F5344CB8AC3E}">
        <p14:creationId xmlns:p14="http://schemas.microsoft.com/office/powerpoint/2010/main" val="3267497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1" presetClass="entr" presetSubtype="0" fill="hold" grpId="0" nodeType="clickEffect">
                                  <p:stCondLst>
                                    <p:cond delay="0"/>
                                  </p:stCondLst>
                                  <p:iterate type="lt">
                                    <p:tmPct val="10000"/>
                                  </p:iterate>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3"/>
                                        </p:tgtEl>
                                        <p:attrNameLst>
                                          <p:attrName>ppt_y</p:attrName>
                                        </p:attrNameLst>
                                      </p:cBhvr>
                                      <p:tavLst>
                                        <p:tav tm="0">
                                          <p:val>
                                            <p:strVal val="#ppt_y"/>
                                          </p:val>
                                        </p:tav>
                                        <p:tav tm="100000">
                                          <p:val>
                                            <p:strVal val="#ppt_y"/>
                                          </p:val>
                                        </p:tav>
                                      </p:tavLst>
                                    </p:anim>
                                    <p:anim calcmode="lin" valueType="num">
                                      <p:cBhvr>
                                        <p:cTn id="16"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41" presetClass="entr" presetSubtype="0" fill="hold" grpId="0" nodeType="clickEffect">
                                  <p:stCondLst>
                                    <p:cond delay="0"/>
                                  </p:stCondLst>
                                  <p:iterate type="lt">
                                    <p:tmPct val="10000"/>
                                  </p:iterate>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5"/>
                                        </p:tgtEl>
                                        <p:attrNameLst>
                                          <p:attrName>ppt_y</p:attrName>
                                        </p:attrNameLst>
                                      </p:cBhvr>
                                      <p:tavLst>
                                        <p:tav tm="0">
                                          <p:val>
                                            <p:strVal val="#ppt_y"/>
                                          </p:val>
                                        </p:tav>
                                        <p:tav tm="100000">
                                          <p:val>
                                            <p:strVal val="#ppt_y"/>
                                          </p:val>
                                        </p:tav>
                                      </p:tavLst>
                                    </p:anim>
                                    <p:anim calcmode="lin" valueType="num">
                                      <p:cBhvr>
                                        <p:cTn id="25"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5"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1000" fill="hold"/>
                                        <p:tgtEl>
                                          <p:spTgt spid="6"/>
                                        </p:tgtEl>
                                        <p:attrNameLst>
                                          <p:attrName>ppt_w</p:attrName>
                                        </p:attrNameLst>
                                      </p:cBhvr>
                                      <p:tavLst>
                                        <p:tav tm="0">
                                          <p:val>
                                            <p:fltVal val="0"/>
                                          </p:val>
                                        </p:tav>
                                        <p:tav tm="100000">
                                          <p:val>
                                            <p:strVal val="#ppt_w"/>
                                          </p:val>
                                        </p:tav>
                                      </p:tavLst>
                                    </p:anim>
                                    <p:anim calcmode="lin" valueType="num">
                                      <p:cBhvr>
                                        <p:cTn id="33" dur="1000" fill="hold"/>
                                        <p:tgtEl>
                                          <p:spTgt spid="6"/>
                                        </p:tgtEl>
                                        <p:attrNameLst>
                                          <p:attrName>ppt_h</p:attrName>
                                        </p:attrNameLst>
                                      </p:cBhvr>
                                      <p:tavLst>
                                        <p:tav tm="0">
                                          <p:val>
                                            <p:fltVal val="0"/>
                                          </p:val>
                                        </p:tav>
                                        <p:tav tm="100000">
                                          <p:val>
                                            <p:strVal val="#ppt_h"/>
                                          </p:val>
                                        </p:tav>
                                      </p:tavLst>
                                    </p:anim>
                                    <p:anim calcmode="lin" valueType="num">
                                      <p:cBhvr>
                                        <p:cTn id="34"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35" dur="1000" fill="hold"/>
                                        <p:tgtEl>
                                          <p:spTgt spid="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6" fill="hold">
                      <p:stCondLst>
                        <p:cond delay="indefinite"/>
                      </p:stCondLst>
                      <p:childTnLst>
                        <p:par>
                          <p:cTn id="37" fill="hold">
                            <p:stCondLst>
                              <p:cond delay="0"/>
                            </p:stCondLst>
                            <p:childTnLst>
                              <p:par>
                                <p:cTn id="38" presetID="15" presetClass="entr" presetSubtype="0" fill="hold" grpId="0" nodeType="clickEffect">
                                  <p:stCondLst>
                                    <p:cond delay="0"/>
                                  </p:stCondLst>
                                  <p:childTnLst>
                                    <p:set>
                                      <p:cBhvr>
                                        <p:cTn id="39" dur="1" fill="hold">
                                          <p:stCondLst>
                                            <p:cond delay="0"/>
                                          </p:stCondLst>
                                        </p:cTn>
                                        <p:tgtEl>
                                          <p:spTgt spid="7"/>
                                        </p:tgtEl>
                                        <p:attrNameLst>
                                          <p:attrName>style.visibility</p:attrName>
                                        </p:attrNameLst>
                                      </p:cBhvr>
                                      <p:to>
                                        <p:strVal val="visible"/>
                                      </p:to>
                                    </p:set>
                                    <p:anim calcmode="lin" valueType="num">
                                      <p:cBhvr>
                                        <p:cTn id="40" dur="1000" fill="hold"/>
                                        <p:tgtEl>
                                          <p:spTgt spid="7"/>
                                        </p:tgtEl>
                                        <p:attrNameLst>
                                          <p:attrName>ppt_w</p:attrName>
                                        </p:attrNameLst>
                                      </p:cBhvr>
                                      <p:tavLst>
                                        <p:tav tm="0">
                                          <p:val>
                                            <p:fltVal val="0"/>
                                          </p:val>
                                        </p:tav>
                                        <p:tav tm="100000">
                                          <p:val>
                                            <p:strVal val="#ppt_w"/>
                                          </p:val>
                                        </p:tav>
                                      </p:tavLst>
                                    </p:anim>
                                    <p:anim calcmode="lin" valueType="num">
                                      <p:cBhvr>
                                        <p:cTn id="41" dur="1000" fill="hold"/>
                                        <p:tgtEl>
                                          <p:spTgt spid="7"/>
                                        </p:tgtEl>
                                        <p:attrNameLst>
                                          <p:attrName>ppt_h</p:attrName>
                                        </p:attrNameLst>
                                      </p:cBhvr>
                                      <p:tavLst>
                                        <p:tav tm="0">
                                          <p:val>
                                            <p:fltVal val="0"/>
                                          </p:val>
                                        </p:tav>
                                        <p:tav tm="100000">
                                          <p:val>
                                            <p:strVal val="#ppt_h"/>
                                          </p:val>
                                        </p:tav>
                                      </p:tavLst>
                                    </p:anim>
                                    <p:anim calcmode="lin" valueType="num">
                                      <p:cBhvr>
                                        <p:cTn id="42"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43"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4" fill="hold">
                      <p:stCondLst>
                        <p:cond delay="indefinite"/>
                      </p:stCondLst>
                      <p:childTnLst>
                        <p:par>
                          <p:cTn id="45" fill="hold">
                            <p:stCondLst>
                              <p:cond delay="0"/>
                            </p:stCondLst>
                            <p:childTnLst>
                              <p:par>
                                <p:cTn id="46" presetID="15" presetClass="entr" presetSubtype="0"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 calcmode="lin" valueType="num">
                                      <p:cBhvr>
                                        <p:cTn id="48" dur="1000" fill="hold"/>
                                        <p:tgtEl>
                                          <p:spTgt spid="8"/>
                                        </p:tgtEl>
                                        <p:attrNameLst>
                                          <p:attrName>ppt_w</p:attrName>
                                        </p:attrNameLst>
                                      </p:cBhvr>
                                      <p:tavLst>
                                        <p:tav tm="0">
                                          <p:val>
                                            <p:fltVal val="0"/>
                                          </p:val>
                                        </p:tav>
                                        <p:tav tm="100000">
                                          <p:val>
                                            <p:strVal val="#ppt_w"/>
                                          </p:val>
                                        </p:tav>
                                      </p:tavLst>
                                    </p:anim>
                                    <p:anim calcmode="lin" valueType="num">
                                      <p:cBhvr>
                                        <p:cTn id="49" dur="1000" fill="hold"/>
                                        <p:tgtEl>
                                          <p:spTgt spid="8"/>
                                        </p:tgtEl>
                                        <p:attrNameLst>
                                          <p:attrName>ppt_h</p:attrName>
                                        </p:attrNameLst>
                                      </p:cBhvr>
                                      <p:tavLst>
                                        <p:tav tm="0">
                                          <p:val>
                                            <p:fltVal val="0"/>
                                          </p:val>
                                        </p:tav>
                                        <p:tav tm="100000">
                                          <p:val>
                                            <p:strVal val="#ppt_h"/>
                                          </p:val>
                                        </p:tav>
                                      </p:tavLst>
                                    </p:anim>
                                    <p:anim calcmode="lin" valueType="num">
                                      <p:cBhvr>
                                        <p:cTn id="50"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51" dur="1000" fill="hold"/>
                                        <p:tgtEl>
                                          <p:spTgt spid="8"/>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P spid="7"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4490074" y="491421"/>
            <a:ext cx="7319632" cy="923330"/>
          </a:xfrm>
          <a:prstGeom prst="rect">
            <a:avLst/>
          </a:prstGeom>
          <a:noFill/>
        </p:spPr>
        <p:txBody>
          <a:bodyPr wrap="none" lIns="91440" tIns="45720" rIns="91440" bIns="45720">
            <a:spAutoFit/>
          </a:bodyPr>
          <a:lstStyle/>
          <a:p>
            <a:pPr algn="ctr"/>
            <a:r>
              <a:rPr lang="he-IL" sz="5400" b="1" cap="none" spc="0" dirty="0">
                <a:ln w="12700">
                  <a:solidFill>
                    <a:schemeClr val="accent1"/>
                  </a:solidFill>
                  <a:prstDash val="solid"/>
                </a:ln>
                <a:solidFill>
                  <a:srgbClr val="00B0F0"/>
                </a:solidFill>
                <a:effectLst>
                  <a:outerShdw dist="38100" dir="2640000" algn="bl" rotWithShape="0">
                    <a:schemeClr val="accent1"/>
                  </a:outerShdw>
                </a:effectLst>
              </a:rPr>
              <a:t>תשובה לשאלה ראשונה</a:t>
            </a:r>
          </a:p>
        </p:txBody>
      </p:sp>
      <p:sp>
        <p:nvSpPr>
          <p:cNvPr id="4" name="מלבן 3"/>
          <p:cNvSpPr/>
          <p:nvPr/>
        </p:nvSpPr>
        <p:spPr>
          <a:xfrm>
            <a:off x="438358" y="1644971"/>
            <a:ext cx="11634980" cy="1754326"/>
          </a:xfrm>
          <a:prstGeom prst="rect">
            <a:avLst/>
          </a:prstGeom>
          <a:noFill/>
        </p:spPr>
        <p:txBody>
          <a:bodyPr wrap="none" lIns="91440" tIns="45720" rIns="91440" bIns="45720">
            <a:spAutoFit/>
          </a:bodyPr>
          <a:lstStyle/>
          <a:p>
            <a:pPr algn="r"/>
            <a:r>
              <a:rPr lang="he-IL" sz="5400" b="1" cap="none" spc="50" dirty="0">
                <a:ln w="9525" cmpd="sng">
                  <a:solidFill>
                    <a:schemeClr val="accent1"/>
                  </a:solidFill>
                  <a:prstDash val="solid"/>
                </a:ln>
                <a:solidFill>
                  <a:srgbClr val="0070C0"/>
                </a:solidFill>
                <a:effectLst>
                  <a:glow rad="38100">
                    <a:schemeClr val="accent1">
                      <a:alpha val="40000"/>
                    </a:schemeClr>
                  </a:glow>
                </a:effectLst>
              </a:rPr>
              <a:t>קריאה לא נכונה של סיטואציה והסקה</a:t>
            </a:r>
          </a:p>
          <a:p>
            <a:pPr algn="r"/>
            <a:r>
              <a:rPr lang="he-IL" sz="5400" b="1" spc="50" dirty="0">
                <a:ln w="9525" cmpd="sng">
                  <a:solidFill>
                    <a:schemeClr val="accent1"/>
                  </a:solidFill>
                  <a:prstDash val="solid"/>
                </a:ln>
                <a:solidFill>
                  <a:srgbClr val="0070C0"/>
                </a:solidFill>
                <a:effectLst>
                  <a:glow rad="38100">
                    <a:schemeClr val="accent1">
                      <a:alpha val="40000"/>
                    </a:schemeClr>
                  </a:glow>
                </a:effectLst>
              </a:rPr>
              <a:t>שגוייה של מסקנות.</a:t>
            </a:r>
            <a:endParaRPr lang="he-IL" sz="5400" b="1" cap="none" spc="50" dirty="0">
              <a:ln w="9525" cmpd="sng">
                <a:solidFill>
                  <a:schemeClr val="accent1"/>
                </a:solidFill>
                <a:prstDash val="solid"/>
              </a:ln>
              <a:solidFill>
                <a:srgbClr val="0070C0"/>
              </a:solidFill>
              <a:effectLst>
                <a:glow rad="38100">
                  <a:schemeClr val="accent1">
                    <a:alpha val="40000"/>
                  </a:schemeClr>
                </a:glow>
              </a:effectLst>
            </a:endParaRPr>
          </a:p>
        </p:txBody>
      </p:sp>
      <p:sp>
        <p:nvSpPr>
          <p:cNvPr id="5" name="מלבן 4"/>
          <p:cNvSpPr/>
          <p:nvPr/>
        </p:nvSpPr>
        <p:spPr>
          <a:xfrm>
            <a:off x="8619114" y="3314889"/>
            <a:ext cx="3276859" cy="923330"/>
          </a:xfrm>
          <a:prstGeom prst="rect">
            <a:avLst/>
          </a:prstGeom>
          <a:noFill/>
        </p:spPr>
        <p:txBody>
          <a:bodyPr wrap="none" lIns="91440" tIns="45720" rIns="91440" bIns="45720">
            <a:spAutoFit/>
          </a:bodyPr>
          <a:lstStyle/>
          <a:p>
            <a:pPr algn="ctr"/>
            <a:r>
              <a:rPr lang="he-IL" sz="5400" b="1" u="sng" cap="none" spc="50" dirty="0">
                <a:ln w="9525" cmpd="sng">
                  <a:solidFill>
                    <a:schemeClr val="accent1"/>
                  </a:solidFill>
                  <a:prstDash val="solid"/>
                </a:ln>
                <a:solidFill>
                  <a:srgbClr val="00B0F0"/>
                </a:solidFill>
                <a:effectLst>
                  <a:glow rad="38100">
                    <a:schemeClr val="accent1">
                      <a:alpha val="40000"/>
                    </a:schemeClr>
                  </a:glow>
                </a:effectLst>
              </a:rPr>
              <a:t>המסרים</a:t>
            </a:r>
            <a:r>
              <a:rPr lang="he-IL" sz="5400" b="1" cap="none" spc="50" dirty="0">
                <a:ln w="9525" cmpd="sng">
                  <a:solidFill>
                    <a:schemeClr val="accent1"/>
                  </a:solidFill>
                  <a:prstDash val="solid"/>
                </a:ln>
                <a:solidFill>
                  <a:srgbClr val="00B0F0"/>
                </a:solidFill>
                <a:effectLst>
                  <a:glow rad="38100">
                    <a:schemeClr val="accent1">
                      <a:alpha val="40000"/>
                    </a:schemeClr>
                  </a:glow>
                </a:effectLst>
              </a:rPr>
              <a:t> : </a:t>
            </a:r>
          </a:p>
        </p:txBody>
      </p:sp>
      <p:sp>
        <p:nvSpPr>
          <p:cNvPr id="6" name="מלבן 5"/>
          <p:cNvSpPr/>
          <p:nvPr/>
        </p:nvSpPr>
        <p:spPr>
          <a:xfrm>
            <a:off x="4391590" y="4162767"/>
            <a:ext cx="7502375" cy="923330"/>
          </a:xfrm>
          <a:prstGeom prst="rect">
            <a:avLst/>
          </a:prstGeom>
          <a:noFill/>
        </p:spPr>
        <p:txBody>
          <a:bodyPr wrap="none" lIns="91440" tIns="45720" rIns="91440" bIns="45720">
            <a:spAutoFit/>
          </a:bodyPr>
          <a:lstStyle/>
          <a:p>
            <a:pPr algn="ctr"/>
            <a:r>
              <a:rPr lang="he-IL" sz="5400" b="1" cap="none" spc="50" dirty="0">
                <a:ln w="9525" cmpd="sng">
                  <a:solidFill>
                    <a:schemeClr val="accent1"/>
                  </a:solidFill>
                  <a:prstDash val="solid"/>
                </a:ln>
                <a:solidFill>
                  <a:srgbClr val="0070C0"/>
                </a:solidFill>
                <a:effectLst>
                  <a:glow rad="38100">
                    <a:schemeClr val="accent1">
                      <a:alpha val="40000"/>
                    </a:schemeClr>
                  </a:glow>
                </a:effectLst>
              </a:rPr>
              <a:t>עובדות יכולות להטעות.</a:t>
            </a:r>
          </a:p>
        </p:txBody>
      </p:sp>
      <p:sp>
        <p:nvSpPr>
          <p:cNvPr id="7" name="מלבן 6"/>
          <p:cNvSpPr/>
          <p:nvPr/>
        </p:nvSpPr>
        <p:spPr>
          <a:xfrm>
            <a:off x="7525461" y="5003773"/>
            <a:ext cx="4368504" cy="923330"/>
          </a:xfrm>
          <a:prstGeom prst="rect">
            <a:avLst/>
          </a:prstGeom>
          <a:noFill/>
        </p:spPr>
        <p:txBody>
          <a:bodyPr wrap="none" lIns="91440" tIns="45720" rIns="91440" bIns="45720">
            <a:spAutoFit/>
          </a:bodyPr>
          <a:lstStyle/>
          <a:p>
            <a:pPr algn="ctr"/>
            <a:r>
              <a:rPr lang="he-IL" sz="5400" b="1" cap="none" spc="50" dirty="0">
                <a:ln w="9525" cmpd="sng">
                  <a:solidFill>
                    <a:schemeClr val="accent1"/>
                  </a:solidFill>
                  <a:prstDash val="solid"/>
                </a:ln>
                <a:solidFill>
                  <a:srgbClr val="0070C0"/>
                </a:solidFill>
                <a:effectLst>
                  <a:glow rad="38100">
                    <a:schemeClr val="accent1">
                      <a:alpha val="40000"/>
                    </a:schemeClr>
                  </a:glow>
                </a:effectLst>
              </a:rPr>
              <a:t>הנחת הנחות.</a:t>
            </a:r>
          </a:p>
        </p:txBody>
      </p:sp>
      <p:sp>
        <p:nvSpPr>
          <p:cNvPr id="8" name="מלבן 7"/>
          <p:cNvSpPr/>
          <p:nvPr/>
        </p:nvSpPr>
        <p:spPr>
          <a:xfrm>
            <a:off x="5825374" y="5849567"/>
            <a:ext cx="5984332" cy="923330"/>
          </a:xfrm>
          <a:prstGeom prst="rect">
            <a:avLst/>
          </a:prstGeom>
          <a:noFill/>
        </p:spPr>
        <p:txBody>
          <a:bodyPr wrap="none" lIns="91440" tIns="45720" rIns="91440" bIns="45720">
            <a:spAutoFit/>
          </a:bodyPr>
          <a:lstStyle/>
          <a:p>
            <a:pPr algn="ctr"/>
            <a:r>
              <a:rPr lang="he-IL" sz="5400" b="1" cap="none" spc="50" dirty="0">
                <a:ln w="9525" cmpd="sng">
                  <a:solidFill>
                    <a:schemeClr val="accent1"/>
                  </a:solidFill>
                  <a:prstDash val="solid"/>
                </a:ln>
                <a:solidFill>
                  <a:srgbClr val="0070C0"/>
                </a:solidFill>
                <a:effectLst>
                  <a:glow rad="38100">
                    <a:schemeClr val="accent1">
                      <a:alpha val="40000"/>
                    </a:schemeClr>
                  </a:glow>
                </a:effectLst>
              </a:rPr>
              <a:t>שיקול דעת מוטעה.</a:t>
            </a:r>
          </a:p>
        </p:txBody>
      </p:sp>
    </p:spTree>
    <p:extLst>
      <p:ext uri="{BB962C8B-B14F-4D97-AF65-F5344CB8AC3E}">
        <p14:creationId xmlns:p14="http://schemas.microsoft.com/office/powerpoint/2010/main" val="2550501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1" presetClass="entr" presetSubtype="0" fill="hold" grpId="0" nodeType="clickEffect">
                                  <p:stCondLst>
                                    <p:cond delay="0"/>
                                  </p:stCondLst>
                                  <p:iterate type="lt">
                                    <p:tmPct val="10000"/>
                                  </p:iterate>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4"/>
                                        </p:tgtEl>
                                        <p:attrNameLst>
                                          <p:attrName>ppt_y</p:attrName>
                                        </p:attrNameLst>
                                      </p:cBhvr>
                                      <p:tavLst>
                                        <p:tav tm="0">
                                          <p:val>
                                            <p:strVal val="#ppt_y"/>
                                          </p:val>
                                        </p:tav>
                                        <p:tav tm="100000">
                                          <p:val>
                                            <p:strVal val="#ppt_y"/>
                                          </p:val>
                                        </p:tav>
                                      </p:tavLst>
                                    </p:anim>
                                    <p:anim calcmode="lin" valueType="num">
                                      <p:cBhvr>
                                        <p:cTn id="16"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26"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down)">
                                      <p:cBhvr>
                                        <p:cTn id="23" dur="580">
                                          <p:stCondLst>
                                            <p:cond delay="0"/>
                                          </p:stCondLst>
                                        </p:cTn>
                                        <p:tgtEl>
                                          <p:spTgt spid="5"/>
                                        </p:tgtEl>
                                      </p:cBhvr>
                                    </p:animEffect>
                                    <p:anim calcmode="lin" valueType="num">
                                      <p:cBhvr>
                                        <p:cTn id="2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9" dur="26">
                                          <p:stCondLst>
                                            <p:cond delay="650"/>
                                          </p:stCondLst>
                                        </p:cTn>
                                        <p:tgtEl>
                                          <p:spTgt spid="5"/>
                                        </p:tgtEl>
                                      </p:cBhvr>
                                      <p:to x="100000" y="60000"/>
                                    </p:animScale>
                                    <p:animScale>
                                      <p:cBhvr>
                                        <p:cTn id="30" dur="166" decel="50000">
                                          <p:stCondLst>
                                            <p:cond delay="676"/>
                                          </p:stCondLst>
                                        </p:cTn>
                                        <p:tgtEl>
                                          <p:spTgt spid="5"/>
                                        </p:tgtEl>
                                      </p:cBhvr>
                                      <p:to x="100000" y="100000"/>
                                    </p:animScale>
                                    <p:animScale>
                                      <p:cBhvr>
                                        <p:cTn id="31" dur="26">
                                          <p:stCondLst>
                                            <p:cond delay="1312"/>
                                          </p:stCondLst>
                                        </p:cTn>
                                        <p:tgtEl>
                                          <p:spTgt spid="5"/>
                                        </p:tgtEl>
                                      </p:cBhvr>
                                      <p:to x="100000" y="80000"/>
                                    </p:animScale>
                                    <p:animScale>
                                      <p:cBhvr>
                                        <p:cTn id="32" dur="166" decel="50000">
                                          <p:stCondLst>
                                            <p:cond delay="1338"/>
                                          </p:stCondLst>
                                        </p:cTn>
                                        <p:tgtEl>
                                          <p:spTgt spid="5"/>
                                        </p:tgtEl>
                                      </p:cBhvr>
                                      <p:to x="100000" y="100000"/>
                                    </p:animScale>
                                    <p:animScale>
                                      <p:cBhvr>
                                        <p:cTn id="33" dur="26">
                                          <p:stCondLst>
                                            <p:cond delay="1642"/>
                                          </p:stCondLst>
                                        </p:cTn>
                                        <p:tgtEl>
                                          <p:spTgt spid="5"/>
                                        </p:tgtEl>
                                      </p:cBhvr>
                                      <p:to x="100000" y="90000"/>
                                    </p:animScale>
                                    <p:animScale>
                                      <p:cBhvr>
                                        <p:cTn id="34" dur="166" decel="50000">
                                          <p:stCondLst>
                                            <p:cond delay="1668"/>
                                          </p:stCondLst>
                                        </p:cTn>
                                        <p:tgtEl>
                                          <p:spTgt spid="5"/>
                                        </p:tgtEl>
                                      </p:cBhvr>
                                      <p:to x="100000" y="100000"/>
                                    </p:animScale>
                                    <p:animScale>
                                      <p:cBhvr>
                                        <p:cTn id="35" dur="26">
                                          <p:stCondLst>
                                            <p:cond delay="1808"/>
                                          </p:stCondLst>
                                        </p:cTn>
                                        <p:tgtEl>
                                          <p:spTgt spid="5"/>
                                        </p:tgtEl>
                                      </p:cBhvr>
                                      <p:to x="100000" y="95000"/>
                                    </p:animScale>
                                    <p:animScale>
                                      <p:cBhvr>
                                        <p:cTn id="36" dur="166" decel="50000">
                                          <p:stCondLst>
                                            <p:cond delay="1834"/>
                                          </p:stCondLst>
                                        </p:cTn>
                                        <p:tgtEl>
                                          <p:spTgt spid="5"/>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41" presetClass="entr" presetSubtype="0" fill="hold" grpId="0" nodeType="clickEffect">
                                  <p:stCondLst>
                                    <p:cond delay="0"/>
                                  </p:stCondLst>
                                  <p:iterate type="lt">
                                    <p:tmPct val="10000"/>
                                  </p:iterate>
                                  <p:childTnLst>
                                    <p:set>
                                      <p:cBhvr>
                                        <p:cTn id="40" dur="1" fill="hold">
                                          <p:stCondLst>
                                            <p:cond delay="0"/>
                                          </p:stCondLst>
                                        </p:cTn>
                                        <p:tgtEl>
                                          <p:spTgt spid="6"/>
                                        </p:tgtEl>
                                        <p:attrNameLst>
                                          <p:attrName>style.visibility</p:attrName>
                                        </p:attrNameLst>
                                      </p:cBhvr>
                                      <p:to>
                                        <p:strVal val="visible"/>
                                      </p:to>
                                    </p:set>
                                    <p:anim calcmode="lin" valueType="num">
                                      <p:cBhvr>
                                        <p:cTn id="41"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42" dur="500" fill="hold"/>
                                        <p:tgtEl>
                                          <p:spTgt spid="6"/>
                                        </p:tgtEl>
                                        <p:attrNameLst>
                                          <p:attrName>ppt_y</p:attrName>
                                        </p:attrNameLst>
                                      </p:cBhvr>
                                      <p:tavLst>
                                        <p:tav tm="0">
                                          <p:val>
                                            <p:strVal val="#ppt_y"/>
                                          </p:val>
                                        </p:tav>
                                        <p:tav tm="100000">
                                          <p:val>
                                            <p:strVal val="#ppt_y"/>
                                          </p:val>
                                        </p:tav>
                                      </p:tavLst>
                                    </p:anim>
                                    <p:anim calcmode="lin" valueType="num">
                                      <p:cBhvr>
                                        <p:cTn id="43"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44"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45" dur="500" tmFilter="0,0; .5, 1; 1, 1"/>
                                        <p:tgtEl>
                                          <p:spTgt spid="6"/>
                                        </p:tgtEl>
                                      </p:cBhvr>
                                    </p:animEffect>
                                  </p:childTnLst>
                                </p:cTn>
                              </p:par>
                            </p:childTnLst>
                          </p:cTn>
                        </p:par>
                      </p:childTnLst>
                    </p:cTn>
                  </p:par>
                  <p:par>
                    <p:cTn id="46" fill="hold">
                      <p:stCondLst>
                        <p:cond delay="indefinite"/>
                      </p:stCondLst>
                      <p:childTnLst>
                        <p:par>
                          <p:cTn id="47" fill="hold">
                            <p:stCondLst>
                              <p:cond delay="0"/>
                            </p:stCondLst>
                            <p:childTnLst>
                              <p:par>
                                <p:cTn id="48" presetID="41" presetClass="entr" presetSubtype="0" fill="hold" grpId="0" nodeType="clickEffect">
                                  <p:stCondLst>
                                    <p:cond delay="0"/>
                                  </p:stCondLst>
                                  <p:iterate type="lt">
                                    <p:tmPct val="10000"/>
                                  </p:iterate>
                                  <p:childTnLst>
                                    <p:set>
                                      <p:cBhvr>
                                        <p:cTn id="49" dur="1" fill="hold">
                                          <p:stCondLst>
                                            <p:cond delay="0"/>
                                          </p:stCondLst>
                                        </p:cTn>
                                        <p:tgtEl>
                                          <p:spTgt spid="7"/>
                                        </p:tgtEl>
                                        <p:attrNameLst>
                                          <p:attrName>style.visibility</p:attrName>
                                        </p:attrNameLst>
                                      </p:cBhvr>
                                      <p:to>
                                        <p:strVal val="visible"/>
                                      </p:to>
                                    </p:set>
                                    <p:anim calcmode="lin" valueType="num">
                                      <p:cBhvr>
                                        <p:cTn id="50" dur="5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51" dur="500" fill="hold"/>
                                        <p:tgtEl>
                                          <p:spTgt spid="7"/>
                                        </p:tgtEl>
                                        <p:attrNameLst>
                                          <p:attrName>ppt_y</p:attrName>
                                        </p:attrNameLst>
                                      </p:cBhvr>
                                      <p:tavLst>
                                        <p:tav tm="0">
                                          <p:val>
                                            <p:strVal val="#ppt_y"/>
                                          </p:val>
                                        </p:tav>
                                        <p:tav tm="100000">
                                          <p:val>
                                            <p:strVal val="#ppt_y"/>
                                          </p:val>
                                        </p:tav>
                                      </p:tavLst>
                                    </p:anim>
                                    <p:anim calcmode="lin" valueType="num">
                                      <p:cBhvr>
                                        <p:cTn id="52" dur="5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53" dur="5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54" dur="500" tmFilter="0,0; .5, 1; 1, 1"/>
                                        <p:tgtEl>
                                          <p:spTgt spid="7"/>
                                        </p:tgtEl>
                                      </p:cBhvr>
                                    </p:animEffect>
                                  </p:childTnLst>
                                </p:cTn>
                              </p:par>
                            </p:childTnLst>
                          </p:cTn>
                        </p:par>
                      </p:childTnLst>
                    </p:cTn>
                  </p:par>
                  <p:par>
                    <p:cTn id="55" fill="hold">
                      <p:stCondLst>
                        <p:cond delay="indefinite"/>
                      </p:stCondLst>
                      <p:childTnLst>
                        <p:par>
                          <p:cTn id="56" fill="hold">
                            <p:stCondLst>
                              <p:cond delay="0"/>
                            </p:stCondLst>
                            <p:childTnLst>
                              <p:par>
                                <p:cTn id="57" presetID="41" presetClass="entr" presetSubtype="0" fill="hold" grpId="0" nodeType="clickEffect">
                                  <p:stCondLst>
                                    <p:cond delay="0"/>
                                  </p:stCondLst>
                                  <p:iterate type="lt">
                                    <p:tmPct val="10000"/>
                                  </p:iterate>
                                  <p:childTnLst>
                                    <p:set>
                                      <p:cBhvr>
                                        <p:cTn id="58" dur="1" fill="hold">
                                          <p:stCondLst>
                                            <p:cond delay="0"/>
                                          </p:stCondLst>
                                        </p:cTn>
                                        <p:tgtEl>
                                          <p:spTgt spid="8"/>
                                        </p:tgtEl>
                                        <p:attrNameLst>
                                          <p:attrName>style.visibility</p:attrName>
                                        </p:attrNameLst>
                                      </p:cBhvr>
                                      <p:to>
                                        <p:strVal val="visible"/>
                                      </p:to>
                                    </p:set>
                                    <p:anim calcmode="lin" valueType="num">
                                      <p:cBhvr>
                                        <p:cTn id="59"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60" dur="500" fill="hold"/>
                                        <p:tgtEl>
                                          <p:spTgt spid="8"/>
                                        </p:tgtEl>
                                        <p:attrNameLst>
                                          <p:attrName>ppt_y</p:attrName>
                                        </p:attrNameLst>
                                      </p:cBhvr>
                                      <p:tavLst>
                                        <p:tav tm="0">
                                          <p:val>
                                            <p:strVal val="#ppt_y"/>
                                          </p:val>
                                        </p:tav>
                                        <p:tav tm="100000">
                                          <p:val>
                                            <p:strVal val="#ppt_y"/>
                                          </p:val>
                                        </p:tav>
                                      </p:tavLst>
                                    </p:anim>
                                    <p:anim calcmode="lin" valueType="num">
                                      <p:cBhvr>
                                        <p:cTn id="61"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62"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63" dur="500" tmFilter="0,0; .5, 1; 1, 1"/>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9401746" y="262030"/>
            <a:ext cx="2448106" cy="923330"/>
          </a:xfrm>
          <a:prstGeom prst="rect">
            <a:avLst/>
          </a:prstGeom>
          <a:noFill/>
        </p:spPr>
        <p:txBody>
          <a:bodyPr wrap="none" lIns="91440" tIns="45720" rIns="91440" bIns="45720">
            <a:spAutoFit/>
          </a:bodyPr>
          <a:lstStyle/>
          <a:p>
            <a:pPr algn="ctr"/>
            <a:r>
              <a:rPr lang="he-IL" sz="5400" b="1" u="sng" cap="none" spc="50" dirty="0">
                <a:ln w="9525" cmpd="sng">
                  <a:solidFill>
                    <a:schemeClr val="accent1"/>
                  </a:solidFill>
                  <a:prstDash val="solid"/>
                </a:ln>
                <a:solidFill>
                  <a:schemeClr val="accent2"/>
                </a:solidFill>
                <a:effectLst>
                  <a:glow rad="38100">
                    <a:schemeClr val="accent1">
                      <a:alpha val="40000"/>
                    </a:schemeClr>
                  </a:glow>
                </a:effectLst>
              </a:rPr>
              <a:t>התוכן :</a:t>
            </a:r>
          </a:p>
        </p:txBody>
      </p:sp>
      <p:sp>
        <p:nvSpPr>
          <p:cNvPr id="3" name="מלבן 2"/>
          <p:cNvSpPr/>
          <p:nvPr/>
        </p:nvSpPr>
        <p:spPr>
          <a:xfrm>
            <a:off x="11665121" y="1588701"/>
            <a:ext cx="184731" cy="923330"/>
          </a:xfrm>
          <a:prstGeom prst="rect">
            <a:avLst/>
          </a:prstGeom>
          <a:noFill/>
        </p:spPr>
        <p:txBody>
          <a:bodyPr wrap="none" lIns="91440" tIns="45720" rIns="91440" bIns="45720">
            <a:spAutoFit/>
          </a:bodyPr>
          <a:lstStyle/>
          <a:p>
            <a:pPr algn="r"/>
            <a:endParaRPr lang="he-IL" sz="54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8" name="מלבן 7">
            <a:extLst>
              <a:ext uri="{FF2B5EF4-FFF2-40B4-BE49-F238E27FC236}">
                <a16:creationId xmlns:a16="http://schemas.microsoft.com/office/drawing/2014/main" id="{346C2E1D-C6E9-40B6-E10F-4FB11E8CA79E}"/>
              </a:ext>
            </a:extLst>
          </p:cNvPr>
          <p:cNvSpPr/>
          <p:nvPr/>
        </p:nvSpPr>
        <p:spPr>
          <a:xfrm>
            <a:off x="533400" y="1302213"/>
            <a:ext cx="11658600" cy="4832092"/>
          </a:xfrm>
          <a:prstGeom prst="rect">
            <a:avLst/>
          </a:prstGeom>
          <a:noFill/>
        </p:spPr>
        <p:txBody>
          <a:bodyPr wrap="square" lIns="91440" tIns="45720" rIns="91440" bIns="45720">
            <a:spAutoFit/>
          </a:bodyPr>
          <a:lstStyle/>
          <a:p>
            <a:pPr algn="r"/>
            <a:r>
              <a:rPr lang="he-IL" sz="2800" b="1" cap="none" spc="50" dirty="0">
                <a:ln w="9525" cmpd="sng">
                  <a:solidFill>
                    <a:schemeClr val="accent1"/>
                  </a:solidFill>
                  <a:prstDash val="solid"/>
                </a:ln>
                <a:solidFill>
                  <a:srgbClr val="0070C0"/>
                </a:solidFill>
                <a:effectLst>
                  <a:glow rad="38100">
                    <a:schemeClr val="accent1">
                      <a:alpha val="40000"/>
                    </a:schemeClr>
                  </a:glow>
                </a:effectLst>
              </a:rPr>
              <a:t>בקטע מסו</a:t>
            </a:r>
            <a:r>
              <a:rPr lang="he-IL" sz="2800" b="1" spc="50" dirty="0">
                <a:ln w="9525" cmpd="sng">
                  <a:solidFill>
                    <a:schemeClr val="accent1"/>
                  </a:solidFill>
                  <a:prstDash val="solid"/>
                </a:ln>
                <a:solidFill>
                  <a:srgbClr val="0070C0"/>
                </a:solidFill>
                <a:effectLst>
                  <a:glow rad="38100">
                    <a:schemeClr val="accent1">
                      <a:alpha val="40000"/>
                    </a:schemeClr>
                  </a:glow>
                </a:effectLst>
              </a:rPr>
              <a:t>פר על אישה שהגיע לשדה התעופה וגילתה שהקדימה לטיסה.  </a:t>
            </a:r>
            <a:endParaRPr lang="he-IL" sz="2800" b="1" cap="none" spc="50" dirty="0">
              <a:ln w="9525" cmpd="sng">
                <a:solidFill>
                  <a:schemeClr val="accent1"/>
                </a:solidFill>
                <a:prstDash val="solid"/>
              </a:ln>
              <a:solidFill>
                <a:srgbClr val="0070C0"/>
              </a:solidFill>
              <a:effectLst>
                <a:glow rad="38100">
                  <a:schemeClr val="accent1">
                    <a:alpha val="40000"/>
                  </a:schemeClr>
                </a:glow>
              </a:effectLst>
            </a:endParaRPr>
          </a:p>
          <a:p>
            <a:pPr algn="r"/>
            <a:r>
              <a:rPr lang="he-IL" sz="2800" b="1" spc="50" dirty="0">
                <a:ln w="9525" cmpd="sng">
                  <a:solidFill>
                    <a:schemeClr val="accent1"/>
                  </a:solidFill>
                  <a:prstDash val="solid"/>
                </a:ln>
                <a:solidFill>
                  <a:srgbClr val="0070C0"/>
                </a:solidFill>
                <a:effectLst>
                  <a:glow rad="38100">
                    <a:schemeClr val="accent1">
                      <a:alpha val="40000"/>
                    </a:schemeClr>
                  </a:glow>
                </a:effectLst>
              </a:rPr>
              <a:t>היא קנתה ספר לקרוא ועוגיות לאכול והתיישבה על ספסל על מנת להעביר את הזמן עד הטיסה. לידה התיישב גבר שהתחיל לאכול משקית העוגיות שהייתה מונחת ביניהם. שניהם אכלו מאותה שקית עוגיות שהייתה מונחת ביניהם. הסיטואציה עוררה בה כעס כלפיו על החוצפה שלו לאכול משקית העוגיות שלה. כאשר נשארה בשקית עוגייה אחרונה להפתעתה הגבר חצה את העוגייה וחילק אותה ביניהם. אחרי שעלתה למטוס הכניסה האישה את ידה על מנת להוציא את הספר כדי להמשיך לקרוא וגילתה שקית עוגיות שלמה וסגורה בתיקה. באותו הרגע הבינה שהיא הייתה גנבת העוגיות ובזמן שהיא הביטה בו בכעס כאשר אכל את העוגיות הוא הביט בה בחיוך. </a:t>
            </a:r>
            <a:endParaRPr lang="he-IL" sz="2800" b="1" cap="none" spc="50" dirty="0">
              <a:ln w="9525" cmpd="sng">
                <a:solidFill>
                  <a:schemeClr val="accent1"/>
                </a:solidFill>
                <a:prstDash val="solid"/>
              </a:ln>
              <a:solidFill>
                <a:srgbClr val="0070C0"/>
              </a:solidFill>
              <a:effectLst>
                <a:glow rad="38100">
                  <a:schemeClr val="accent1">
                    <a:alpha val="40000"/>
                  </a:schemeClr>
                </a:glow>
              </a:effectLst>
            </a:endParaRPr>
          </a:p>
        </p:txBody>
      </p:sp>
    </p:spTree>
    <p:extLst>
      <p:ext uri="{BB962C8B-B14F-4D97-AF65-F5344CB8AC3E}">
        <p14:creationId xmlns:p14="http://schemas.microsoft.com/office/powerpoint/2010/main" val="3843522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8"/>
                                        </p:tgtEl>
                                        <p:attrNameLst>
                                          <p:attrName>style.visibility</p:attrName>
                                        </p:attrNameLst>
                                      </p:cBhvr>
                                      <p:to>
                                        <p:strVal val="visible"/>
                                      </p:to>
                                    </p:set>
                                    <p:anim calcmode="lin" valueType="num">
                                      <p:cBhvr>
                                        <p:cTn id="25"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8"/>
                                        </p:tgtEl>
                                        <p:attrNameLst>
                                          <p:attrName>ppt_y</p:attrName>
                                        </p:attrNameLst>
                                      </p:cBhvr>
                                      <p:tavLst>
                                        <p:tav tm="0">
                                          <p:val>
                                            <p:strVal val="#ppt_y"/>
                                          </p:val>
                                        </p:tav>
                                        <p:tav tm="100000">
                                          <p:val>
                                            <p:strVal val="#ppt_y"/>
                                          </p:val>
                                        </p:tav>
                                      </p:tavLst>
                                    </p:anim>
                                    <p:anim calcmode="lin" valueType="num">
                                      <p:cBhvr>
                                        <p:cTn id="27"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לבן 2"/>
          <p:cNvSpPr/>
          <p:nvPr/>
        </p:nvSpPr>
        <p:spPr>
          <a:xfrm>
            <a:off x="7611698" y="565332"/>
            <a:ext cx="3918060" cy="923330"/>
          </a:xfrm>
          <a:prstGeom prst="rect">
            <a:avLst/>
          </a:prstGeom>
        </p:spPr>
        <p:txBody>
          <a:bodyPr wrap="none">
            <a:spAutoFit/>
          </a:bodyPr>
          <a:lstStyle/>
          <a:p>
            <a:pPr lvl="0" algn="ctr"/>
            <a:r>
              <a:rPr lang="he-IL" sz="5400" b="1" dirty="0">
                <a:ln w="22225">
                  <a:solidFill>
                    <a:srgbClr val="DE7E18"/>
                  </a:solidFill>
                  <a:prstDash val="solid"/>
                </a:ln>
                <a:solidFill>
                  <a:srgbClr val="00B0F0"/>
                </a:solidFill>
              </a:rPr>
              <a:t>שאלה שנייה</a:t>
            </a:r>
          </a:p>
        </p:txBody>
      </p:sp>
      <p:sp>
        <p:nvSpPr>
          <p:cNvPr id="4" name="מלבן 3"/>
          <p:cNvSpPr/>
          <p:nvPr/>
        </p:nvSpPr>
        <p:spPr>
          <a:xfrm>
            <a:off x="5224827" y="2718805"/>
            <a:ext cx="6460423" cy="923330"/>
          </a:xfrm>
          <a:prstGeom prst="rect">
            <a:avLst/>
          </a:prstGeom>
          <a:noFill/>
        </p:spPr>
        <p:txBody>
          <a:bodyPr wrap="none" lIns="91440" tIns="45720" rIns="91440" bIns="45720">
            <a:spAutoFit/>
          </a:bodyPr>
          <a:lstStyle/>
          <a:p>
            <a:pPr algn="ctr"/>
            <a:r>
              <a:rPr lang="he-IL" sz="5400" b="1" cap="none" spc="0" dirty="0">
                <a:ln w="6600">
                  <a:solidFill>
                    <a:schemeClr val="accent2"/>
                  </a:solidFill>
                  <a:prstDash val="solid"/>
                </a:ln>
                <a:solidFill>
                  <a:srgbClr val="0070C0"/>
                </a:solidFill>
                <a:effectLst>
                  <a:outerShdw dist="38100" dir="2700000" algn="tl" rotWithShape="0">
                    <a:schemeClr val="accent2"/>
                  </a:outerShdw>
                </a:effectLst>
              </a:rPr>
              <a:t>מהן העובדות בקטע?</a:t>
            </a:r>
          </a:p>
        </p:txBody>
      </p:sp>
    </p:spTree>
    <p:extLst>
      <p:ext uri="{BB962C8B-B14F-4D97-AF65-F5344CB8AC3E}">
        <p14:creationId xmlns:p14="http://schemas.microsoft.com/office/powerpoint/2010/main" val="1641752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41" presetClass="entr" presetSubtype="0" fill="hold" grpId="0" nodeType="clickEffect">
                                  <p:stCondLst>
                                    <p:cond delay="0"/>
                                  </p:stCondLst>
                                  <p:iterate type="lt">
                                    <p:tmPct val="10000"/>
                                  </p:iterate>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4"/>
                                        </p:tgtEl>
                                        <p:attrNameLst>
                                          <p:attrName>ppt_y</p:attrName>
                                        </p:attrNameLst>
                                      </p:cBhvr>
                                      <p:tavLst>
                                        <p:tav tm="0">
                                          <p:val>
                                            <p:strVal val="#ppt_y"/>
                                          </p:val>
                                        </p:tav>
                                        <p:tav tm="100000">
                                          <p:val>
                                            <p:strVal val="#ppt_y"/>
                                          </p:val>
                                        </p:tav>
                                      </p:tavLst>
                                    </p:anim>
                                    <p:anim calcmode="lin" valueType="num">
                                      <p:cBhvr>
                                        <p:cTn id="16"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4891316" y="548866"/>
            <a:ext cx="7068458" cy="923330"/>
          </a:xfrm>
          <a:prstGeom prst="rect">
            <a:avLst/>
          </a:prstGeom>
        </p:spPr>
        <p:txBody>
          <a:bodyPr wrap="square">
            <a:spAutoFit/>
          </a:bodyPr>
          <a:lstStyle/>
          <a:p>
            <a:pPr lvl="0" algn="r"/>
            <a:r>
              <a:rPr lang="he-IL" sz="5400" b="1" dirty="0">
                <a:ln w="12700">
                  <a:solidFill>
                    <a:srgbClr val="A53010"/>
                  </a:solidFill>
                  <a:prstDash val="solid"/>
                </a:ln>
                <a:solidFill>
                  <a:srgbClr val="00B0F0"/>
                </a:solidFill>
                <a:effectLst>
                  <a:outerShdw dist="38100" dir="2640000" algn="bl" rotWithShape="0">
                    <a:srgbClr val="A53010"/>
                  </a:outerShdw>
                </a:effectLst>
              </a:rPr>
              <a:t>תשובה לשאלה שנייה</a:t>
            </a:r>
          </a:p>
        </p:txBody>
      </p:sp>
      <p:sp>
        <p:nvSpPr>
          <p:cNvPr id="3" name="מלבן 2"/>
          <p:cNvSpPr/>
          <p:nvPr/>
        </p:nvSpPr>
        <p:spPr>
          <a:xfrm>
            <a:off x="8425545" y="1428827"/>
            <a:ext cx="3514104" cy="923330"/>
          </a:xfrm>
          <a:prstGeom prst="rect">
            <a:avLst/>
          </a:prstGeom>
          <a:noFill/>
        </p:spPr>
        <p:txBody>
          <a:bodyPr wrap="none" lIns="91440" tIns="45720" rIns="91440" bIns="45720">
            <a:spAutoFit/>
          </a:bodyPr>
          <a:lstStyle/>
          <a:p>
            <a:pPr algn="ctr"/>
            <a:r>
              <a:rPr lang="he-IL" sz="5400" b="1" u="sng" cap="none" spc="50" dirty="0">
                <a:ln w="9525" cmpd="sng">
                  <a:solidFill>
                    <a:schemeClr val="accent1"/>
                  </a:solidFill>
                  <a:prstDash val="solid"/>
                </a:ln>
                <a:solidFill>
                  <a:srgbClr val="0070C0"/>
                </a:solidFill>
                <a:effectLst>
                  <a:glow rad="38100">
                    <a:schemeClr val="accent1">
                      <a:alpha val="40000"/>
                    </a:schemeClr>
                  </a:glow>
                </a:effectLst>
              </a:rPr>
              <a:t>העובדות</a:t>
            </a:r>
            <a:r>
              <a:rPr lang="he-IL" sz="5400" b="1" cap="none" spc="50" dirty="0">
                <a:ln w="9525" cmpd="sng">
                  <a:solidFill>
                    <a:schemeClr val="accent1"/>
                  </a:solidFill>
                  <a:prstDash val="solid"/>
                </a:ln>
                <a:solidFill>
                  <a:srgbClr val="0070C0"/>
                </a:solidFill>
                <a:effectLst>
                  <a:glow rad="38100">
                    <a:schemeClr val="accent1">
                      <a:alpha val="40000"/>
                    </a:schemeClr>
                  </a:glow>
                </a:effectLst>
              </a:rPr>
              <a:t> : </a:t>
            </a:r>
          </a:p>
        </p:txBody>
      </p:sp>
      <p:sp>
        <p:nvSpPr>
          <p:cNvPr id="4" name="מלבן 3"/>
          <p:cNvSpPr/>
          <p:nvPr/>
        </p:nvSpPr>
        <p:spPr>
          <a:xfrm>
            <a:off x="3087547" y="2422898"/>
            <a:ext cx="8852102" cy="707886"/>
          </a:xfrm>
          <a:prstGeom prst="rect">
            <a:avLst/>
          </a:prstGeom>
          <a:noFill/>
        </p:spPr>
        <p:txBody>
          <a:bodyPr wrap="none" lIns="91440" tIns="45720" rIns="91440" bIns="45720">
            <a:spAutoFit/>
          </a:bodyPr>
          <a:lstStyle/>
          <a:p>
            <a:pPr algn="ctr"/>
            <a:r>
              <a:rPr lang="he-IL" sz="4000" b="1" cap="none" spc="50" dirty="0">
                <a:ln w="9525" cmpd="sng">
                  <a:solidFill>
                    <a:schemeClr val="accent1"/>
                  </a:solidFill>
                  <a:prstDash val="solid"/>
                </a:ln>
                <a:solidFill>
                  <a:srgbClr val="0070C0"/>
                </a:solidFill>
                <a:effectLst>
                  <a:glow rad="38100">
                    <a:schemeClr val="accent1">
                      <a:alpha val="40000"/>
                    </a:schemeClr>
                  </a:glow>
                </a:effectLst>
              </a:rPr>
              <a:t>- אישה הגיעה באיחו</a:t>
            </a:r>
            <a:r>
              <a:rPr lang="he-IL" sz="4000" b="1" spc="50" dirty="0">
                <a:ln w="9525" cmpd="sng">
                  <a:solidFill>
                    <a:schemeClr val="accent1"/>
                  </a:solidFill>
                  <a:prstDash val="solid"/>
                </a:ln>
                <a:solidFill>
                  <a:srgbClr val="0070C0"/>
                </a:solidFill>
                <a:effectLst>
                  <a:glow rad="38100">
                    <a:schemeClr val="accent1">
                      <a:alpha val="40000"/>
                    </a:schemeClr>
                  </a:glow>
                </a:effectLst>
              </a:rPr>
              <a:t>ר לשדה התעופה.</a:t>
            </a:r>
            <a:endParaRPr lang="he-IL" sz="4000" b="1" cap="none" spc="50" dirty="0">
              <a:ln w="9525" cmpd="sng">
                <a:solidFill>
                  <a:schemeClr val="accent1"/>
                </a:solidFill>
                <a:prstDash val="solid"/>
              </a:ln>
              <a:solidFill>
                <a:srgbClr val="0070C0"/>
              </a:solidFill>
              <a:effectLst>
                <a:glow rad="38100">
                  <a:schemeClr val="accent1">
                    <a:alpha val="40000"/>
                  </a:schemeClr>
                </a:glow>
              </a:effectLst>
            </a:endParaRPr>
          </a:p>
        </p:txBody>
      </p:sp>
      <p:sp>
        <p:nvSpPr>
          <p:cNvPr id="5" name="מלבן 4"/>
          <p:cNvSpPr/>
          <p:nvPr/>
        </p:nvSpPr>
        <p:spPr>
          <a:xfrm>
            <a:off x="4291401" y="3201525"/>
            <a:ext cx="7648248" cy="707886"/>
          </a:xfrm>
          <a:prstGeom prst="rect">
            <a:avLst/>
          </a:prstGeom>
          <a:noFill/>
        </p:spPr>
        <p:txBody>
          <a:bodyPr wrap="none" lIns="91440" tIns="45720" rIns="91440" bIns="45720">
            <a:spAutoFit/>
          </a:bodyPr>
          <a:lstStyle/>
          <a:p>
            <a:pPr algn="ctr"/>
            <a:r>
              <a:rPr lang="he-IL" sz="4000" b="1" cap="none" spc="50" dirty="0">
                <a:ln w="9525" cmpd="sng">
                  <a:solidFill>
                    <a:schemeClr val="accent1"/>
                  </a:solidFill>
                  <a:prstDash val="solid"/>
                </a:ln>
                <a:solidFill>
                  <a:srgbClr val="0070C0"/>
                </a:solidFill>
                <a:effectLst>
                  <a:glow rad="38100">
                    <a:schemeClr val="accent1">
                      <a:alpha val="40000"/>
                    </a:schemeClr>
                  </a:glow>
                </a:effectLst>
              </a:rPr>
              <a:t>- אישה קנתה ספר ושקית עוגיות.</a:t>
            </a:r>
          </a:p>
        </p:txBody>
      </p:sp>
      <p:sp>
        <p:nvSpPr>
          <p:cNvPr id="7" name="מלבן 6"/>
          <p:cNvSpPr/>
          <p:nvPr/>
        </p:nvSpPr>
        <p:spPr>
          <a:xfrm>
            <a:off x="2916914" y="4034172"/>
            <a:ext cx="9042860" cy="707886"/>
          </a:xfrm>
          <a:prstGeom prst="rect">
            <a:avLst/>
          </a:prstGeom>
          <a:noFill/>
        </p:spPr>
        <p:txBody>
          <a:bodyPr wrap="none" lIns="91440" tIns="45720" rIns="91440" bIns="45720">
            <a:spAutoFit/>
          </a:bodyPr>
          <a:lstStyle/>
          <a:p>
            <a:pPr algn="ctr"/>
            <a:r>
              <a:rPr lang="he-IL" sz="4000" b="1" cap="none" spc="50" dirty="0">
                <a:ln w="9525" cmpd="sng">
                  <a:solidFill>
                    <a:schemeClr val="accent1"/>
                  </a:solidFill>
                  <a:prstDash val="solid"/>
                </a:ln>
                <a:solidFill>
                  <a:srgbClr val="0070C0"/>
                </a:solidFill>
                <a:effectLst>
                  <a:glow rad="38100">
                    <a:schemeClr val="accent1">
                      <a:alpha val="40000"/>
                    </a:schemeClr>
                  </a:glow>
                </a:effectLst>
              </a:rPr>
              <a:t>- גבר ואישה יושבים האחד ליד השנייה.</a:t>
            </a:r>
          </a:p>
        </p:txBody>
      </p:sp>
      <p:sp>
        <p:nvSpPr>
          <p:cNvPr id="8" name="מלבן 7"/>
          <p:cNvSpPr/>
          <p:nvPr/>
        </p:nvSpPr>
        <p:spPr>
          <a:xfrm>
            <a:off x="2322199" y="4851524"/>
            <a:ext cx="9637575" cy="707886"/>
          </a:xfrm>
          <a:prstGeom prst="rect">
            <a:avLst/>
          </a:prstGeom>
          <a:noFill/>
        </p:spPr>
        <p:txBody>
          <a:bodyPr wrap="none" lIns="91440" tIns="45720" rIns="91440" bIns="45720">
            <a:spAutoFit/>
          </a:bodyPr>
          <a:lstStyle/>
          <a:p>
            <a:pPr algn="ctr"/>
            <a:r>
              <a:rPr lang="he-IL" sz="4000" b="1" cap="none" spc="50" dirty="0">
                <a:ln w="9525" cmpd="sng">
                  <a:solidFill>
                    <a:schemeClr val="accent1"/>
                  </a:solidFill>
                  <a:prstDash val="solid"/>
                </a:ln>
                <a:solidFill>
                  <a:srgbClr val="0070C0"/>
                </a:solidFill>
                <a:effectLst>
                  <a:glow rad="38100">
                    <a:schemeClr val="accent1">
                      <a:alpha val="40000"/>
                    </a:schemeClr>
                  </a:glow>
                </a:effectLst>
              </a:rPr>
              <a:t>- גבר ואישה אוכלים מאותה שקית עוגיות.</a:t>
            </a:r>
          </a:p>
        </p:txBody>
      </p:sp>
      <p:sp>
        <p:nvSpPr>
          <p:cNvPr id="9" name="מלבן 8"/>
          <p:cNvSpPr/>
          <p:nvPr/>
        </p:nvSpPr>
        <p:spPr>
          <a:xfrm>
            <a:off x="1635714" y="5658695"/>
            <a:ext cx="10416634" cy="707886"/>
          </a:xfrm>
          <a:prstGeom prst="rect">
            <a:avLst/>
          </a:prstGeom>
          <a:noFill/>
        </p:spPr>
        <p:txBody>
          <a:bodyPr wrap="none" lIns="91440" tIns="45720" rIns="91440" bIns="45720">
            <a:spAutoFit/>
          </a:bodyPr>
          <a:lstStyle/>
          <a:p>
            <a:pPr algn="ctr"/>
            <a:r>
              <a:rPr lang="he-IL" sz="4000" b="1" cap="none" spc="50" dirty="0">
                <a:ln w="9525" cmpd="sng">
                  <a:solidFill>
                    <a:schemeClr val="accent1"/>
                  </a:solidFill>
                  <a:prstDash val="solid"/>
                </a:ln>
                <a:solidFill>
                  <a:srgbClr val="0070C0"/>
                </a:solidFill>
                <a:effectLst>
                  <a:glow rad="38100">
                    <a:schemeClr val="accent1">
                      <a:alpha val="40000"/>
                    </a:schemeClr>
                  </a:glow>
                </a:effectLst>
              </a:rPr>
              <a:t>- גבר חולק את העוגייה האחרונה עם האישה.</a:t>
            </a:r>
          </a:p>
        </p:txBody>
      </p:sp>
    </p:spTree>
    <p:extLst>
      <p:ext uri="{BB962C8B-B14F-4D97-AF65-F5344CB8AC3E}">
        <p14:creationId xmlns:p14="http://schemas.microsoft.com/office/powerpoint/2010/main" val="1713911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580">
                                          <p:stCondLst>
                                            <p:cond delay="0"/>
                                          </p:stCondLst>
                                        </p:cTn>
                                        <p:tgtEl>
                                          <p:spTgt spid="3"/>
                                        </p:tgtEl>
                                      </p:cBhvr>
                                    </p:animEffect>
                                    <p:anim calcmode="lin" valueType="num">
                                      <p:cBhvr>
                                        <p:cTn id="15"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gtEl>
                                      </p:cBhvr>
                                      <p:to x="100000" y="60000"/>
                                    </p:animScale>
                                    <p:animScale>
                                      <p:cBhvr>
                                        <p:cTn id="21" dur="166" decel="50000">
                                          <p:stCondLst>
                                            <p:cond delay="676"/>
                                          </p:stCondLst>
                                        </p:cTn>
                                        <p:tgtEl>
                                          <p:spTgt spid="3"/>
                                        </p:tgtEl>
                                      </p:cBhvr>
                                      <p:to x="100000" y="100000"/>
                                    </p:animScale>
                                    <p:animScale>
                                      <p:cBhvr>
                                        <p:cTn id="22" dur="26">
                                          <p:stCondLst>
                                            <p:cond delay="1312"/>
                                          </p:stCondLst>
                                        </p:cTn>
                                        <p:tgtEl>
                                          <p:spTgt spid="3"/>
                                        </p:tgtEl>
                                      </p:cBhvr>
                                      <p:to x="100000" y="80000"/>
                                    </p:animScale>
                                    <p:animScale>
                                      <p:cBhvr>
                                        <p:cTn id="23" dur="166" decel="50000">
                                          <p:stCondLst>
                                            <p:cond delay="1338"/>
                                          </p:stCondLst>
                                        </p:cTn>
                                        <p:tgtEl>
                                          <p:spTgt spid="3"/>
                                        </p:tgtEl>
                                      </p:cBhvr>
                                      <p:to x="100000" y="100000"/>
                                    </p:animScale>
                                    <p:animScale>
                                      <p:cBhvr>
                                        <p:cTn id="24" dur="26">
                                          <p:stCondLst>
                                            <p:cond delay="1642"/>
                                          </p:stCondLst>
                                        </p:cTn>
                                        <p:tgtEl>
                                          <p:spTgt spid="3"/>
                                        </p:tgtEl>
                                      </p:cBhvr>
                                      <p:to x="100000" y="90000"/>
                                    </p:animScale>
                                    <p:animScale>
                                      <p:cBhvr>
                                        <p:cTn id="25" dur="166" decel="50000">
                                          <p:stCondLst>
                                            <p:cond delay="1668"/>
                                          </p:stCondLst>
                                        </p:cTn>
                                        <p:tgtEl>
                                          <p:spTgt spid="3"/>
                                        </p:tgtEl>
                                      </p:cBhvr>
                                      <p:to x="100000" y="100000"/>
                                    </p:animScale>
                                    <p:animScale>
                                      <p:cBhvr>
                                        <p:cTn id="26" dur="26">
                                          <p:stCondLst>
                                            <p:cond delay="1808"/>
                                          </p:stCondLst>
                                        </p:cTn>
                                        <p:tgtEl>
                                          <p:spTgt spid="3"/>
                                        </p:tgtEl>
                                      </p:cBhvr>
                                      <p:to x="100000" y="95000"/>
                                    </p:animScale>
                                    <p:animScale>
                                      <p:cBhvr>
                                        <p:cTn id="27" dur="166" decel="50000">
                                          <p:stCondLst>
                                            <p:cond delay="1834"/>
                                          </p:stCondLst>
                                        </p:cTn>
                                        <p:tgtEl>
                                          <p:spTgt spid="3"/>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41" presetClass="entr" presetSubtype="0" fill="hold" grpId="0" nodeType="clickEffect">
                                  <p:stCondLst>
                                    <p:cond delay="0"/>
                                  </p:stCondLst>
                                  <p:iterate type="lt">
                                    <p:tmPct val="10000"/>
                                  </p:iterate>
                                  <p:childTnLst>
                                    <p:set>
                                      <p:cBhvr>
                                        <p:cTn id="31" dur="1" fill="hold">
                                          <p:stCondLst>
                                            <p:cond delay="0"/>
                                          </p:stCondLst>
                                        </p:cTn>
                                        <p:tgtEl>
                                          <p:spTgt spid="4"/>
                                        </p:tgtEl>
                                        <p:attrNameLst>
                                          <p:attrName>style.visibility</p:attrName>
                                        </p:attrNameLst>
                                      </p:cBhvr>
                                      <p:to>
                                        <p:strVal val="visible"/>
                                      </p:to>
                                    </p:set>
                                    <p:anim calcmode="lin" valueType="num">
                                      <p:cBhvr>
                                        <p:cTn id="32"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4"/>
                                        </p:tgtEl>
                                        <p:attrNameLst>
                                          <p:attrName>ppt_y</p:attrName>
                                        </p:attrNameLst>
                                      </p:cBhvr>
                                      <p:tavLst>
                                        <p:tav tm="0">
                                          <p:val>
                                            <p:strVal val="#ppt_y"/>
                                          </p:val>
                                        </p:tav>
                                        <p:tav tm="100000">
                                          <p:val>
                                            <p:strVal val="#ppt_y"/>
                                          </p:val>
                                        </p:tav>
                                      </p:tavLst>
                                    </p:anim>
                                    <p:anim calcmode="lin" valueType="num">
                                      <p:cBhvr>
                                        <p:cTn id="34"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4"/>
                                        </p:tgtEl>
                                      </p:cBhvr>
                                    </p:animEffect>
                                  </p:childTnLst>
                                </p:cTn>
                              </p:par>
                            </p:childTnLst>
                          </p:cTn>
                        </p:par>
                      </p:childTnLst>
                    </p:cTn>
                  </p:par>
                  <p:par>
                    <p:cTn id="37" fill="hold">
                      <p:stCondLst>
                        <p:cond delay="indefinite"/>
                      </p:stCondLst>
                      <p:childTnLst>
                        <p:par>
                          <p:cTn id="38" fill="hold">
                            <p:stCondLst>
                              <p:cond delay="0"/>
                            </p:stCondLst>
                            <p:childTnLst>
                              <p:par>
                                <p:cTn id="39" presetID="41" presetClass="entr" presetSubtype="0" fill="hold" grpId="0" nodeType="clickEffect">
                                  <p:stCondLst>
                                    <p:cond delay="0"/>
                                  </p:stCondLst>
                                  <p:iterate type="lt">
                                    <p:tmPct val="10000"/>
                                  </p:iterate>
                                  <p:childTnLst>
                                    <p:set>
                                      <p:cBhvr>
                                        <p:cTn id="40" dur="1" fill="hold">
                                          <p:stCondLst>
                                            <p:cond delay="0"/>
                                          </p:stCondLst>
                                        </p:cTn>
                                        <p:tgtEl>
                                          <p:spTgt spid="5"/>
                                        </p:tgtEl>
                                        <p:attrNameLst>
                                          <p:attrName>style.visibility</p:attrName>
                                        </p:attrNameLst>
                                      </p:cBhvr>
                                      <p:to>
                                        <p:strVal val="visible"/>
                                      </p:to>
                                    </p:set>
                                    <p:anim calcmode="lin" valueType="num">
                                      <p:cBhvr>
                                        <p:cTn id="41"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42" dur="500" fill="hold"/>
                                        <p:tgtEl>
                                          <p:spTgt spid="5"/>
                                        </p:tgtEl>
                                        <p:attrNameLst>
                                          <p:attrName>ppt_y</p:attrName>
                                        </p:attrNameLst>
                                      </p:cBhvr>
                                      <p:tavLst>
                                        <p:tav tm="0">
                                          <p:val>
                                            <p:strVal val="#ppt_y"/>
                                          </p:val>
                                        </p:tav>
                                        <p:tav tm="100000">
                                          <p:val>
                                            <p:strVal val="#ppt_y"/>
                                          </p:val>
                                        </p:tav>
                                      </p:tavLst>
                                    </p:anim>
                                    <p:anim calcmode="lin" valueType="num">
                                      <p:cBhvr>
                                        <p:cTn id="43"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44"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45" dur="500" tmFilter="0,0; .5, 1; 1, 1"/>
                                        <p:tgtEl>
                                          <p:spTgt spid="5"/>
                                        </p:tgtEl>
                                      </p:cBhvr>
                                    </p:animEffect>
                                  </p:childTnLst>
                                </p:cTn>
                              </p:par>
                            </p:childTnLst>
                          </p:cTn>
                        </p:par>
                      </p:childTnLst>
                    </p:cTn>
                  </p:par>
                  <p:par>
                    <p:cTn id="46" fill="hold">
                      <p:stCondLst>
                        <p:cond delay="indefinite"/>
                      </p:stCondLst>
                      <p:childTnLst>
                        <p:par>
                          <p:cTn id="47" fill="hold">
                            <p:stCondLst>
                              <p:cond delay="0"/>
                            </p:stCondLst>
                            <p:childTnLst>
                              <p:par>
                                <p:cTn id="48" presetID="41" presetClass="entr" presetSubtype="0" fill="hold" grpId="0" nodeType="clickEffect">
                                  <p:stCondLst>
                                    <p:cond delay="0"/>
                                  </p:stCondLst>
                                  <p:iterate type="lt">
                                    <p:tmPct val="10000"/>
                                  </p:iterate>
                                  <p:childTnLst>
                                    <p:set>
                                      <p:cBhvr>
                                        <p:cTn id="49" dur="1" fill="hold">
                                          <p:stCondLst>
                                            <p:cond delay="0"/>
                                          </p:stCondLst>
                                        </p:cTn>
                                        <p:tgtEl>
                                          <p:spTgt spid="7"/>
                                        </p:tgtEl>
                                        <p:attrNameLst>
                                          <p:attrName>style.visibility</p:attrName>
                                        </p:attrNameLst>
                                      </p:cBhvr>
                                      <p:to>
                                        <p:strVal val="visible"/>
                                      </p:to>
                                    </p:set>
                                    <p:anim calcmode="lin" valueType="num">
                                      <p:cBhvr>
                                        <p:cTn id="50" dur="5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51" dur="500" fill="hold"/>
                                        <p:tgtEl>
                                          <p:spTgt spid="7"/>
                                        </p:tgtEl>
                                        <p:attrNameLst>
                                          <p:attrName>ppt_y</p:attrName>
                                        </p:attrNameLst>
                                      </p:cBhvr>
                                      <p:tavLst>
                                        <p:tav tm="0">
                                          <p:val>
                                            <p:strVal val="#ppt_y"/>
                                          </p:val>
                                        </p:tav>
                                        <p:tav tm="100000">
                                          <p:val>
                                            <p:strVal val="#ppt_y"/>
                                          </p:val>
                                        </p:tav>
                                      </p:tavLst>
                                    </p:anim>
                                    <p:anim calcmode="lin" valueType="num">
                                      <p:cBhvr>
                                        <p:cTn id="52" dur="5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53" dur="5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54" dur="500" tmFilter="0,0; .5, 1; 1, 1"/>
                                        <p:tgtEl>
                                          <p:spTgt spid="7"/>
                                        </p:tgtEl>
                                      </p:cBhvr>
                                    </p:animEffect>
                                  </p:childTnLst>
                                </p:cTn>
                              </p:par>
                            </p:childTnLst>
                          </p:cTn>
                        </p:par>
                      </p:childTnLst>
                    </p:cTn>
                  </p:par>
                  <p:par>
                    <p:cTn id="55" fill="hold">
                      <p:stCondLst>
                        <p:cond delay="indefinite"/>
                      </p:stCondLst>
                      <p:childTnLst>
                        <p:par>
                          <p:cTn id="56" fill="hold">
                            <p:stCondLst>
                              <p:cond delay="0"/>
                            </p:stCondLst>
                            <p:childTnLst>
                              <p:par>
                                <p:cTn id="57" presetID="41" presetClass="entr" presetSubtype="0" fill="hold" grpId="0" nodeType="clickEffect">
                                  <p:stCondLst>
                                    <p:cond delay="0"/>
                                  </p:stCondLst>
                                  <p:iterate type="lt">
                                    <p:tmPct val="10000"/>
                                  </p:iterate>
                                  <p:childTnLst>
                                    <p:set>
                                      <p:cBhvr>
                                        <p:cTn id="58" dur="1" fill="hold">
                                          <p:stCondLst>
                                            <p:cond delay="0"/>
                                          </p:stCondLst>
                                        </p:cTn>
                                        <p:tgtEl>
                                          <p:spTgt spid="8"/>
                                        </p:tgtEl>
                                        <p:attrNameLst>
                                          <p:attrName>style.visibility</p:attrName>
                                        </p:attrNameLst>
                                      </p:cBhvr>
                                      <p:to>
                                        <p:strVal val="visible"/>
                                      </p:to>
                                    </p:set>
                                    <p:anim calcmode="lin" valueType="num">
                                      <p:cBhvr>
                                        <p:cTn id="59"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60" dur="500" fill="hold"/>
                                        <p:tgtEl>
                                          <p:spTgt spid="8"/>
                                        </p:tgtEl>
                                        <p:attrNameLst>
                                          <p:attrName>ppt_y</p:attrName>
                                        </p:attrNameLst>
                                      </p:cBhvr>
                                      <p:tavLst>
                                        <p:tav tm="0">
                                          <p:val>
                                            <p:strVal val="#ppt_y"/>
                                          </p:val>
                                        </p:tav>
                                        <p:tav tm="100000">
                                          <p:val>
                                            <p:strVal val="#ppt_y"/>
                                          </p:val>
                                        </p:tav>
                                      </p:tavLst>
                                    </p:anim>
                                    <p:anim calcmode="lin" valueType="num">
                                      <p:cBhvr>
                                        <p:cTn id="61"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62"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63" dur="500" tmFilter="0,0; .5, 1; 1, 1"/>
                                        <p:tgtEl>
                                          <p:spTgt spid="8"/>
                                        </p:tgtEl>
                                      </p:cBhvr>
                                    </p:animEffect>
                                  </p:childTnLst>
                                </p:cTn>
                              </p:par>
                            </p:childTnLst>
                          </p:cTn>
                        </p:par>
                      </p:childTnLst>
                    </p:cTn>
                  </p:par>
                  <p:par>
                    <p:cTn id="64" fill="hold">
                      <p:stCondLst>
                        <p:cond delay="indefinite"/>
                      </p:stCondLst>
                      <p:childTnLst>
                        <p:par>
                          <p:cTn id="65" fill="hold">
                            <p:stCondLst>
                              <p:cond delay="0"/>
                            </p:stCondLst>
                            <p:childTnLst>
                              <p:par>
                                <p:cTn id="66" presetID="41" presetClass="entr" presetSubtype="0" fill="hold" grpId="0" nodeType="clickEffect">
                                  <p:stCondLst>
                                    <p:cond delay="0"/>
                                  </p:stCondLst>
                                  <p:iterate type="lt">
                                    <p:tmPct val="10000"/>
                                  </p:iterate>
                                  <p:childTnLst>
                                    <p:set>
                                      <p:cBhvr>
                                        <p:cTn id="67" dur="1" fill="hold">
                                          <p:stCondLst>
                                            <p:cond delay="0"/>
                                          </p:stCondLst>
                                        </p:cTn>
                                        <p:tgtEl>
                                          <p:spTgt spid="9"/>
                                        </p:tgtEl>
                                        <p:attrNameLst>
                                          <p:attrName>style.visibility</p:attrName>
                                        </p:attrNameLst>
                                      </p:cBhvr>
                                      <p:to>
                                        <p:strVal val="visible"/>
                                      </p:to>
                                    </p:set>
                                    <p:anim calcmode="lin" valueType="num">
                                      <p:cBhvr>
                                        <p:cTn id="68"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69" dur="500" fill="hold"/>
                                        <p:tgtEl>
                                          <p:spTgt spid="9"/>
                                        </p:tgtEl>
                                        <p:attrNameLst>
                                          <p:attrName>ppt_y</p:attrName>
                                        </p:attrNameLst>
                                      </p:cBhvr>
                                      <p:tavLst>
                                        <p:tav tm="0">
                                          <p:val>
                                            <p:strVal val="#ppt_y"/>
                                          </p:val>
                                        </p:tav>
                                        <p:tav tm="100000">
                                          <p:val>
                                            <p:strVal val="#ppt_y"/>
                                          </p:val>
                                        </p:tav>
                                      </p:tavLst>
                                    </p:anim>
                                    <p:anim calcmode="lin" valueType="num">
                                      <p:cBhvr>
                                        <p:cTn id="70"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71"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72" dur="500" tmFilter="0,0; .5, 1; 1, 1"/>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7" grpId="0"/>
      <p:bldP spid="8"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7125032" y="565332"/>
            <a:ext cx="4572085" cy="923330"/>
          </a:xfrm>
          <a:prstGeom prst="rect">
            <a:avLst/>
          </a:prstGeom>
        </p:spPr>
        <p:txBody>
          <a:bodyPr wrap="none">
            <a:spAutoFit/>
          </a:bodyPr>
          <a:lstStyle/>
          <a:p>
            <a:pPr lvl="0" algn="ctr"/>
            <a:r>
              <a:rPr lang="he-IL" sz="5400" b="1" dirty="0">
                <a:ln w="22225">
                  <a:solidFill>
                    <a:srgbClr val="DE7E18"/>
                  </a:solidFill>
                  <a:prstDash val="solid"/>
                </a:ln>
                <a:solidFill>
                  <a:schemeClr val="accent2"/>
                </a:solidFill>
              </a:rPr>
              <a:t>שאלה שלישית</a:t>
            </a:r>
          </a:p>
        </p:txBody>
      </p:sp>
      <p:sp>
        <p:nvSpPr>
          <p:cNvPr id="3" name="מלבן 2"/>
          <p:cNvSpPr/>
          <p:nvPr/>
        </p:nvSpPr>
        <p:spPr>
          <a:xfrm>
            <a:off x="539609" y="2693405"/>
            <a:ext cx="11280652" cy="1754326"/>
          </a:xfrm>
          <a:prstGeom prst="rect">
            <a:avLst/>
          </a:prstGeom>
          <a:noFill/>
        </p:spPr>
        <p:txBody>
          <a:bodyPr wrap="none" lIns="91440" tIns="45720" rIns="91440" bIns="45720">
            <a:spAutoFit/>
          </a:bodyPr>
          <a:lstStyle/>
          <a:p>
            <a:pPr algn="ctr"/>
            <a:r>
              <a:rPr lang="he-IL" sz="5400" b="1" cap="none" spc="0" dirty="0">
                <a:ln w="6600">
                  <a:solidFill>
                    <a:schemeClr val="accent2"/>
                  </a:solidFill>
                  <a:prstDash val="solid"/>
                </a:ln>
                <a:solidFill>
                  <a:srgbClr val="0070C0"/>
                </a:solidFill>
                <a:effectLst>
                  <a:outerShdw dist="38100" dir="2700000" algn="tl" rotWithShape="0">
                    <a:schemeClr val="accent2"/>
                  </a:outerShdw>
                </a:effectLst>
              </a:rPr>
              <a:t>כתבו מה דעתכם על קריאה לא נכונה</a:t>
            </a:r>
          </a:p>
          <a:p>
            <a:pPr algn="ctr"/>
            <a:r>
              <a:rPr lang="he-IL" sz="5400" b="1" dirty="0">
                <a:ln w="6600">
                  <a:solidFill>
                    <a:schemeClr val="accent2"/>
                  </a:solidFill>
                  <a:prstDash val="solid"/>
                </a:ln>
                <a:solidFill>
                  <a:srgbClr val="0070C0"/>
                </a:solidFill>
                <a:effectLst>
                  <a:outerShdw dist="38100" dir="2700000" algn="tl" rotWithShape="0">
                    <a:schemeClr val="accent2"/>
                  </a:outerShdw>
                </a:effectLst>
              </a:rPr>
              <a:t>של המציאות</a:t>
            </a:r>
            <a:r>
              <a:rPr lang="he-IL" sz="5400" b="1" cap="none" spc="0" dirty="0">
                <a:ln w="6600">
                  <a:solidFill>
                    <a:schemeClr val="accent2"/>
                  </a:solidFill>
                  <a:prstDash val="solid"/>
                </a:ln>
                <a:solidFill>
                  <a:srgbClr val="0070C0"/>
                </a:solidFill>
                <a:effectLst>
                  <a:outerShdw dist="38100" dir="2700000" algn="tl" rotWithShape="0">
                    <a:schemeClr val="accent2"/>
                  </a:outerShdw>
                </a:effectLst>
              </a:rPr>
              <a:t>?</a:t>
            </a:r>
          </a:p>
        </p:txBody>
      </p:sp>
    </p:spTree>
    <p:extLst>
      <p:ext uri="{BB962C8B-B14F-4D97-AF65-F5344CB8AC3E}">
        <p14:creationId xmlns:p14="http://schemas.microsoft.com/office/powerpoint/2010/main" val="130511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1" presetClass="entr" presetSubtype="0" fill="hold" grpId="0" nodeType="clickEffect">
                                  <p:stCondLst>
                                    <p:cond delay="0"/>
                                  </p:stCondLst>
                                  <p:iterate type="lt">
                                    <p:tmPct val="10000"/>
                                  </p:iterate>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3"/>
                                        </p:tgtEl>
                                        <p:attrNameLst>
                                          <p:attrName>ppt_y</p:attrName>
                                        </p:attrNameLst>
                                      </p:cBhvr>
                                      <p:tavLst>
                                        <p:tav tm="0">
                                          <p:val>
                                            <p:strVal val="#ppt_y"/>
                                          </p:val>
                                        </p:tav>
                                        <p:tav tm="100000">
                                          <p:val>
                                            <p:strVal val="#ppt_y"/>
                                          </p:val>
                                        </p:tav>
                                      </p:tavLst>
                                    </p:anim>
                                    <p:anim calcmode="lin" valueType="num">
                                      <p:cBhvr>
                                        <p:cTn id="16"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תיבת טקסט 3">
            <a:extLst>
              <a:ext uri="{FF2B5EF4-FFF2-40B4-BE49-F238E27FC236}">
                <a16:creationId xmlns:a16="http://schemas.microsoft.com/office/drawing/2014/main" id="{ABAE215B-C56C-CAE2-E762-530AE3131636}"/>
              </a:ext>
            </a:extLst>
          </p:cNvPr>
          <p:cNvSpPr txBox="1"/>
          <p:nvPr/>
        </p:nvSpPr>
        <p:spPr>
          <a:xfrm>
            <a:off x="1251858" y="391886"/>
            <a:ext cx="10842171" cy="5632311"/>
          </a:xfrm>
          <a:prstGeom prst="rect">
            <a:avLst/>
          </a:prstGeom>
          <a:noFill/>
        </p:spPr>
        <p:txBody>
          <a:bodyPr wrap="square">
            <a:spAutoFit/>
          </a:bodyPr>
          <a:lstStyle/>
          <a:p>
            <a:pPr algn="r" rtl="1"/>
            <a:r>
              <a:rPr lang="he-IL" sz="2400" b="1" dirty="0">
                <a:solidFill>
                  <a:srgbClr val="002060"/>
                </a:solidFill>
                <a:effectLst/>
                <a:latin typeface="Times New Roman" panose="02020603050405020304" pitchFamily="18" charset="0"/>
                <a:ea typeface="Times New Roman" panose="02020603050405020304" pitchFamily="18" charset="0"/>
                <a:cs typeface="Narkisim" panose="020E0502050101010101" pitchFamily="34" charset="-79"/>
              </a:rPr>
              <a:t>כאשר הגיעה לשדה התעופה, היא הבינה שהקדימה מאוד לטיסה. בשל כך, ניגשה לחנות הספרים הקרובה וקנתה לעצמה ספר. לאחר מכן, ניגשה למעדניה הסמוכה וקנתה לעצמה חבילת עוגיות מדיפות ריח. היא חיפשה מקום לשבת בו כמה שעות עד הטיסה, מצאה מקום והתיישבה. למרות הרעש והעומס בשדה, היא הייתה מרוכזת כולה בספר, אך בזווית העין הבחינה בגבר שהתיישב לידה. היא לא הייתה שמה לב אליו בכלל, אבל, המנוול העז בחוצפתו, לשלוח יד אל שקית העוגיות שהייתה מונחת ביניהם. כלומר, כאילו הייתה השקית שלו – לקח מן העוגיות! היא החליטה להתעלם, אך גנב העוגיות המשיך לחסל את העוגיות בקצב מהיר – כל עוגייה שהוא לקח, גם היא לקחה לפה. כשנשארה רק עוגייה אחת אחרונה, תהתה מה יעשה, והוא ביד רועדת, לקח את העוגייה, חצה אותה לשתיים ונתן לה חצי אחד בחיוך. מפני שכבר ממש לא ידעה מה לעשות חייכה במבוכה חזרה, ובלבה חשבה – הוא אפילו לא אמר תודה. לבסוף, הגיעה הכריזה למטוס. כשבידה כרטיס הטיסה, עלתה האישה אל המטוס והתיישבה. בזמן שפשפשה בתיקה אחר הספר, כדי להמשיך לקרוא – נתקלה בחבילת העוגיות שלה כשהיא שלמה וסגורה. למרבה ההפתעה, היא הבינה שפירושו של דבר הוא, שהיא הייתה גנבת העוגיות ולא הגבר שישב לידה, ובעוד שהיא הביטה בו בכעס כאשר חשבה שהוא גונב לה את העוגיות, הוא הביט בה בחיוך ולא העלה על דעתו להתרגז עליה.</a:t>
            </a:r>
            <a:endParaRPr lang="en-US" sz="2400" b="1" dirty="0">
              <a:solidFill>
                <a:srgbClr val="00206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14365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7227625" y="565332"/>
            <a:ext cx="4366901" cy="923330"/>
          </a:xfrm>
          <a:prstGeom prst="rect">
            <a:avLst/>
          </a:prstGeom>
        </p:spPr>
        <p:txBody>
          <a:bodyPr wrap="none">
            <a:spAutoFit/>
          </a:bodyPr>
          <a:lstStyle/>
          <a:p>
            <a:pPr lvl="0" algn="ctr"/>
            <a:r>
              <a:rPr lang="he-IL" sz="5400" b="1" dirty="0">
                <a:ln w="22225">
                  <a:solidFill>
                    <a:srgbClr val="DE7E18"/>
                  </a:solidFill>
                  <a:prstDash val="solid"/>
                </a:ln>
                <a:solidFill>
                  <a:schemeClr val="accent2"/>
                </a:solidFill>
              </a:rPr>
              <a:t>שאלה רביעית</a:t>
            </a:r>
          </a:p>
        </p:txBody>
      </p:sp>
      <p:sp>
        <p:nvSpPr>
          <p:cNvPr id="3" name="מלבן 2"/>
          <p:cNvSpPr/>
          <p:nvPr/>
        </p:nvSpPr>
        <p:spPr>
          <a:xfrm>
            <a:off x="2068011" y="2675262"/>
            <a:ext cx="9668031" cy="1754326"/>
          </a:xfrm>
          <a:prstGeom prst="rect">
            <a:avLst/>
          </a:prstGeom>
          <a:noFill/>
        </p:spPr>
        <p:txBody>
          <a:bodyPr wrap="none" lIns="91440" tIns="45720" rIns="91440" bIns="45720">
            <a:spAutoFit/>
          </a:bodyPr>
          <a:lstStyle/>
          <a:p>
            <a:pPr algn="ctr"/>
            <a:r>
              <a:rPr lang="he-IL" sz="5400" b="1" cap="none" spc="0" dirty="0">
                <a:ln w="6600">
                  <a:solidFill>
                    <a:schemeClr val="accent2"/>
                  </a:solidFill>
                  <a:prstDash val="solid"/>
                </a:ln>
                <a:solidFill>
                  <a:srgbClr val="0070C0"/>
                </a:solidFill>
                <a:effectLst>
                  <a:outerShdw dist="38100" dir="2700000" algn="tl" rotWithShape="0">
                    <a:schemeClr val="accent2"/>
                  </a:outerShdw>
                </a:effectLst>
              </a:rPr>
              <a:t>מה ההבדל בין המשימות אחת, </a:t>
            </a:r>
          </a:p>
          <a:p>
            <a:pPr algn="r"/>
            <a:r>
              <a:rPr lang="he-IL" sz="5400" b="1" cap="none" spc="0" dirty="0">
                <a:ln w="6600">
                  <a:solidFill>
                    <a:schemeClr val="accent2"/>
                  </a:solidFill>
                  <a:prstDash val="solid"/>
                </a:ln>
                <a:solidFill>
                  <a:srgbClr val="0070C0"/>
                </a:solidFill>
                <a:effectLst>
                  <a:outerShdw dist="38100" dir="2700000" algn="tl" rotWithShape="0">
                    <a:schemeClr val="accent2"/>
                  </a:outerShdw>
                </a:effectLst>
              </a:rPr>
              <a:t>שתיים </a:t>
            </a:r>
            <a:r>
              <a:rPr lang="he-IL" sz="5400" b="1" dirty="0">
                <a:ln w="6600">
                  <a:solidFill>
                    <a:schemeClr val="accent2"/>
                  </a:solidFill>
                  <a:prstDash val="solid"/>
                </a:ln>
                <a:solidFill>
                  <a:srgbClr val="0070C0"/>
                </a:solidFill>
                <a:effectLst>
                  <a:outerShdw dist="38100" dir="2700000" algn="tl" rotWithShape="0">
                    <a:schemeClr val="accent2"/>
                  </a:outerShdw>
                </a:effectLst>
              </a:rPr>
              <a:t>ושלוש?</a:t>
            </a:r>
            <a:endParaRPr lang="he-IL" sz="5400" b="1" cap="none" spc="0" dirty="0">
              <a:ln w="6600">
                <a:solidFill>
                  <a:schemeClr val="accent2"/>
                </a:solidFill>
                <a:prstDash val="solid"/>
              </a:ln>
              <a:solidFill>
                <a:srgbClr val="0070C0"/>
              </a:solidFill>
              <a:effectLst>
                <a:outerShdw dist="38100" dir="2700000" algn="tl" rotWithShape="0">
                  <a:schemeClr val="accent2"/>
                </a:outerShdw>
              </a:effectLst>
            </a:endParaRPr>
          </a:p>
        </p:txBody>
      </p:sp>
    </p:spTree>
    <p:extLst>
      <p:ext uri="{BB962C8B-B14F-4D97-AF65-F5344CB8AC3E}">
        <p14:creationId xmlns:p14="http://schemas.microsoft.com/office/powerpoint/2010/main" val="1342668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1" presetClass="entr" presetSubtype="0" fill="hold" grpId="0" nodeType="clickEffect">
                                  <p:stCondLst>
                                    <p:cond delay="0"/>
                                  </p:stCondLst>
                                  <p:iterate type="lt">
                                    <p:tmPct val="10000"/>
                                  </p:iterate>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3"/>
                                        </p:tgtEl>
                                        <p:attrNameLst>
                                          <p:attrName>ppt_y</p:attrName>
                                        </p:attrNameLst>
                                      </p:cBhvr>
                                      <p:tavLst>
                                        <p:tav tm="0">
                                          <p:val>
                                            <p:strVal val="#ppt_y"/>
                                          </p:val>
                                        </p:tav>
                                        <p:tav tm="100000">
                                          <p:val>
                                            <p:strVal val="#ppt_y"/>
                                          </p:val>
                                        </p:tav>
                                      </p:tavLst>
                                    </p:anim>
                                    <p:anim calcmode="lin" valueType="num">
                                      <p:cBhvr>
                                        <p:cTn id="16"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לבן 2"/>
          <p:cNvSpPr/>
          <p:nvPr/>
        </p:nvSpPr>
        <p:spPr>
          <a:xfrm>
            <a:off x="4528457" y="548866"/>
            <a:ext cx="7431317" cy="923330"/>
          </a:xfrm>
          <a:prstGeom prst="rect">
            <a:avLst/>
          </a:prstGeom>
        </p:spPr>
        <p:txBody>
          <a:bodyPr wrap="square">
            <a:spAutoFit/>
          </a:bodyPr>
          <a:lstStyle/>
          <a:p>
            <a:pPr lvl="0" algn="r"/>
            <a:r>
              <a:rPr lang="he-IL" sz="5400" b="1" dirty="0">
                <a:ln w="12700">
                  <a:solidFill>
                    <a:srgbClr val="A53010"/>
                  </a:solidFill>
                  <a:prstDash val="solid"/>
                </a:ln>
                <a:solidFill>
                  <a:schemeClr val="accent2"/>
                </a:solidFill>
                <a:effectLst>
                  <a:outerShdw dist="38100" dir="2640000" algn="bl" rotWithShape="0">
                    <a:srgbClr val="A53010"/>
                  </a:outerShdw>
                </a:effectLst>
              </a:rPr>
              <a:t>תשובה לשאלה רביעית</a:t>
            </a:r>
          </a:p>
        </p:txBody>
      </p:sp>
      <p:sp>
        <p:nvSpPr>
          <p:cNvPr id="4" name="מלבן 3"/>
          <p:cNvSpPr/>
          <p:nvPr/>
        </p:nvSpPr>
        <p:spPr>
          <a:xfrm>
            <a:off x="6985171" y="1661049"/>
            <a:ext cx="5043368" cy="923330"/>
          </a:xfrm>
          <a:prstGeom prst="rect">
            <a:avLst/>
          </a:prstGeom>
          <a:noFill/>
        </p:spPr>
        <p:txBody>
          <a:bodyPr wrap="none" lIns="91440" tIns="45720" rIns="91440" bIns="45720">
            <a:spAutoFit/>
          </a:bodyPr>
          <a:lstStyle/>
          <a:p>
            <a:pPr algn="ctr"/>
            <a:r>
              <a:rPr lang="he-IL" sz="5400" b="1" u="sng" cap="none" spc="50" dirty="0">
                <a:ln w="9525" cmpd="sng">
                  <a:solidFill>
                    <a:schemeClr val="accent1"/>
                  </a:solidFill>
                  <a:prstDash val="solid"/>
                </a:ln>
                <a:solidFill>
                  <a:srgbClr val="FF0000"/>
                </a:solidFill>
                <a:effectLst>
                  <a:glow rad="38100">
                    <a:schemeClr val="accent1">
                      <a:alpha val="40000"/>
                    </a:schemeClr>
                  </a:glow>
                </a:effectLst>
              </a:rPr>
              <a:t>שאלה ראשונה </a:t>
            </a:r>
            <a:r>
              <a:rPr lang="he-IL" sz="5400" b="1" cap="none" spc="50" dirty="0">
                <a:ln w="9525" cmpd="sng">
                  <a:solidFill>
                    <a:schemeClr val="accent1"/>
                  </a:solidFill>
                  <a:prstDash val="solid"/>
                </a:ln>
                <a:solidFill>
                  <a:srgbClr val="FF0000"/>
                </a:solidFill>
                <a:effectLst>
                  <a:glow rad="38100">
                    <a:schemeClr val="accent1">
                      <a:alpha val="40000"/>
                    </a:schemeClr>
                  </a:glow>
                </a:effectLst>
              </a:rPr>
              <a:t> </a:t>
            </a:r>
          </a:p>
        </p:txBody>
      </p:sp>
      <p:sp>
        <p:nvSpPr>
          <p:cNvPr id="5" name="מלבן 4"/>
          <p:cNvSpPr/>
          <p:nvPr/>
        </p:nvSpPr>
        <p:spPr>
          <a:xfrm>
            <a:off x="275771" y="2860316"/>
            <a:ext cx="11793681" cy="3416320"/>
          </a:xfrm>
          <a:prstGeom prst="rect">
            <a:avLst/>
          </a:prstGeom>
          <a:noFill/>
        </p:spPr>
        <p:txBody>
          <a:bodyPr wrap="square" lIns="91440" tIns="45720" rIns="91440" bIns="45720">
            <a:spAutoFit/>
          </a:bodyPr>
          <a:lstStyle/>
          <a:p>
            <a:pPr algn="r"/>
            <a:r>
              <a:rPr lang="he-IL" sz="5400" b="0" cap="none" spc="0" dirty="0">
                <a:ln w="0"/>
                <a:solidFill>
                  <a:srgbClr val="C00000"/>
                </a:solidFill>
                <a:effectLst>
                  <a:outerShdw blurRad="38100" dist="25400" dir="5400000" algn="ctr" rotWithShape="0">
                    <a:srgbClr val="6E747A">
                      <a:alpha val="43000"/>
                    </a:srgbClr>
                  </a:outerShdw>
                </a:effectLst>
              </a:rPr>
              <a:t>דומה אבל שונה. </a:t>
            </a:r>
          </a:p>
          <a:p>
            <a:pPr algn="r"/>
            <a:endParaRPr lang="he-IL" sz="5400" dirty="0">
              <a:ln w="0"/>
              <a:solidFill>
                <a:schemeClr val="accent1"/>
              </a:solidFill>
              <a:effectLst>
                <a:outerShdw blurRad="38100" dist="25400" dir="5400000" algn="ctr" rotWithShape="0">
                  <a:srgbClr val="6E747A">
                    <a:alpha val="43000"/>
                  </a:srgbClr>
                </a:outerShdw>
              </a:effectLst>
            </a:endParaRPr>
          </a:p>
          <a:p>
            <a:pPr algn="r"/>
            <a:r>
              <a:rPr lang="he-IL" sz="5400" b="0" cap="none" spc="0" dirty="0">
                <a:ln w="0"/>
                <a:solidFill>
                  <a:srgbClr val="C00000"/>
                </a:solidFill>
                <a:effectLst>
                  <a:outerShdw blurRad="38100" dist="25400" dir="5400000" algn="ctr" rotWithShape="0">
                    <a:srgbClr val="6E747A">
                      <a:alpha val="43000"/>
                    </a:srgbClr>
                  </a:outerShdw>
                </a:effectLst>
              </a:rPr>
              <a:t>יכולות להיות תשובות זהות עם </a:t>
            </a:r>
          </a:p>
          <a:p>
            <a:pPr algn="r"/>
            <a:r>
              <a:rPr lang="he-IL" sz="5400" b="0" cap="none" spc="0" dirty="0">
                <a:ln w="0"/>
                <a:solidFill>
                  <a:srgbClr val="C00000"/>
                </a:solidFill>
                <a:effectLst>
                  <a:outerShdw blurRad="38100" dist="25400" dir="5400000" algn="ctr" rotWithShape="0">
                    <a:srgbClr val="6E747A">
                      <a:alpha val="43000"/>
                    </a:srgbClr>
                  </a:outerShdw>
                </a:effectLst>
              </a:rPr>
              <a:t>נוסחים שונים.  </a:t>
            </a:r>
          </a:p>
        </p:txBody>
      </p:sp>
    </p:spTree>
    <p:extLst>
      <p:ext uri="{BB962C8B-B14F-4D97-AF65-F5344CB8AC3E}">
        <p14:creationId xmlns:p14="http://schemas.microsoft.com/office/powerpoint/2010/main" val="2529867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80">
                                          <p:stCondLst>
                                            <p:cond delay="0"/>
                                          </p:stCondLst>
                                        </p:cTn>
                                        <p:tgtEl>
                                          <p:spTgt spid="4"/>
                                        </p:tgtEl>
                                      </p:cBhvr>
                                    </p:animEffect>
                                    <p:anim calcmode="lin" valueType="num">
                                      <p:cBhvr>
                                        <p:cTn id="15"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0" dur="26">
                                          <p:stCondLst>
                                            <p:cond delay="650"/>
                                          </p:stCondLst>
                                        </p:cTn>
                                        <p:tgtEl>
                                          <p:spTgt spid="4"/>
                                        </p:tgtEl>
                                      </p:cBhvr>
                                      <p:to x="100000" y="60000"/>
                                    </p:animScale>
                                    <p:animScale>
                                      <p:cBhvr>
                                        <p:cTn id="21" dur="166" decel="50000">
                                          <p:stCondLst>
                                            <p:cond delay="676"/>
                                          </p:stCondLst>
                                        </p:cTn>
                                        <p:tgtEl>
                                          <p:spTgt spid="4"/>
                                        </p:tgtEl>
                                      </p:cBhvr>
                                      <p:to x="100000" y="100000"/>
                                    </p:animScale>
                                    <p:animScale>
                                      <p:cBhvr>
                                        <p:cTn id="22" dur="26">
                                          <p:stCondLst>
                                            <p:cond delay="1312"/>
                                          </p:stCondLst>
                                        </p:cTn>
                                        <p:tgtEl>
                                          <p:spTgt spid="4"/>
                                        </p:tgtEl>
                                      </p:cBhvr>
                                      <p:to x="100000" y="80000"/>
                                    </p:animScale>
                                    <p:animScale>
                                      <p:cBhvr>
                                        <p:cTn id="23" dur="166" decel="50000">
                                          <p:stCondLst>
                                            <p:cond delay="1338"/>
                                          </p:stCondLst>
                                        </p:cTn>
                                        <p:tgtEl>
                                          <p:spTgt spid="4"/>
                                        </p:tgtEl>
                                      </p:cBhvr>
                                      <p:to x="100000" y="100000"/>
                                    </p:animScale>
                                    <p:animScale>
                                      <p:cBhvr>
                                        <p:cTn id="24" dur="26">
                                          <p:stCondLst>
                                            <p:cond delay="1642"/>
                                          </p:stCondLst>
                                        </p:cTn>
                                        <p:tgtEl>
                                          <p:spTgt spid="4"/>
                                        </p:tgtEl>
                                      </p:cBhvr>
                                      <p:to x="100000" y="90000"/>
                                    </p:animScale>
                                    <p:animScale>
                                      <p:cBhvr>
                                        <p:cTn id="25" dur="166" decel="50000">
                                          <p:stCondLst>
                                            <p:cond delay="1668"/>
                                          </p:stCondLst>
                                        </p:cTn>
                                        <p:tgtEl>
                                          <p:spTgt spid="4"/>
                                        </p:tgtEl>
                                      </p:cBhvr>
                                      <p:to x="100000" y="100000"/>
                                    </p:animScale>
                                    <p:animScale>
                                      <p:cBhvr>
                                        <p:cTn id="26" dur="26">
                                          <p:stCondLst>
                                            <p:cond delay="1808"/>
                                          </p:stCondLst>
                                        </p:cTn>
                                        <p:tgtEl>
                                          <p:spTgt spid="4"/>
                                        </p:tgtEl>
                                      </p:cBhvr>
                                      <p:to x="100000" y="95000"/>
                                    </p:animScale>
                                    <p:animScale>
                                      <p:cBhvr>
                                        <p:cTn id="27" dur="166" decel="50000">
                                          <p:stCondLst>
                                            <p:cond delay="1834"/>
                                          </p:stCondLst>
                                        </p:cTn>
                                        <p:tgtEl>
                                          <p:spTgt spid="4"/>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41" presetClass="entr" presetSubtype="0" fill="hold" nodeType="clickEffect">
                                  <p:stCondLst>
                                    <p:cond delay="0"/>
                                  </p:stCondLst>
                                  <p:iterate type="lt">
                                    <p:tmPct val="10000"/>
                                  </p:iterate>
                                  <p:childTnLst>
                                    <p:set>
                                      <p:cBhvr>
                                        <p:cTn id="31" dur="1" fill="hold">
                                          <p:stCondLst>
                                            <p:cond delay="0"/>
                                          </p:stCondLst>
                                        </p:cTn>
                                        <p:tgtEl>
                                          <p:spTgt spid="5">
                                            <p:txEl>
                                              <p:pRg st="0" end="0"/>
                                            </p:txEl>
                                          </p:spTgt>
                                        </p:tgtEl>
                                        <p:attrNameLst>
                                          <p:attrName>style.visibility</p:attrName>
                                        </p:attrNameLst>
                                      </p:cBhvr>
                                      <p:to>
                                        <p:strVal val="visible"/>
                                      </p:to>
                                    </p:set>
                                    <p:anim calcmode="lin" valueType="num">
                                      <p:cBhvr>
                                        <p:cTn id="32" dur="500" fill="hold"/>
                                        <p:tgtEl>
                                          <p:spTgt spid="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5">
                                            <p:txEl>
                                              <p:pRg st="0" end="0"/>
                                            </p:txEl>
                                          </p:spTgt>
                                        </p:tgtEl>
                                        <p:attrNameLst>
                                          <p:attrName>ppt_y</p:attrName>
                                        </p:attrNameLst>
                                      </p:cBhvr>
                                      <p:tavLst>
                                        <p:tav tm="0">
                                          <p:val>
                                            <p:strVal val="#ppt_y"/>
                                          </p:val>
                                        </p:tav>
                                        <p:tav tm="100000">
                                          <p:val>
                                            <p:strVal val="#ppt_y"/>
                                          </p:val>
                                        </p:tav>
                                      </p:tavLst>
                                    </p:anim>
                                    <p:anim calcmode="lin" valueType="num">
                                      <p:cBhvr>
                                        <p:cTn id="34" dur="500" fill="hold"/>
                                        <p:tgtEl>
                                          <p:spTgt spid="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5">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41" presetClass="entr" presetSubtype="0" fill="hold" nodeType="clickEffect">
                                  <p:stCondLst>
                                    <p:cond delay="0"/>
                                  </p:stCondLst>
                                  <p:iterate type="lt">
                                    <p:tmPct val="10000"/>
                                  </p:iterate>
                                  <p:childTnLst>
                                    <p:set>
                                      <p:cBhvr>
                                        <p:cTn id="40" dur="1" fill="hold">
                                          <p:stCondLst>
                                            <p:cond delay="0"/>
                                          </p:stCondLst>
                                        </p:cTn>
                                        <p:tgtEl>
                                          <p:spTgt spid="5">
                                            <p:txEl>
                                              <p:pRg st="2" end="2"/>
                                            </p:txEl>
                                          </p:spTgt>
                                        </p:tgtEl>
                                        <p:attrNameLst>
                                          <p:attrName>style.visibility</p:attrName>
                                        </p:attrNameLst>
                                      </p:cBhvr>
                                      <p:to>
                                        <p:strVal val="visible"/>
                                      </p:to>
                                    </p:set>
                                    <p:anim calcmode="lin" valueType="num">
                                      <p:cBhvr>
                                        <p:cTn id="41" dur="500" fill="hold"/>
                                        <p:tgtEl>
                                          <p:spTgt spid="5">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42" dur="500" fill="hold"/>
                                        <p:tgtEl>
                                          <p:spTgt spid="5">
                                            <p:txEl>
                                              <p:pRg st="2" end="2"/>
                                            </p:txEl>
                                          </p:spTgt>
                                        </p:tgtEl>
                                        <p:attrNameLst>
                                          <p:attrName>ppt_y</p:attrName>
                                        </p:attrNameLst>
                                      </p:cBhvr>
                                      <p:tavLst>
                                        <p:tav tm="0">
                                          <p:val>
                                            <p:strVal val="#ppt_y"/>
                                          </p:val>
                                        </p:tav>
                                        <p:tav tm="100000">
                                          <p:val>
                                            <p:strVal val="#ppt_y"/>
                                          </p:val>
                                        </p:tav>
                                      </p:tavLst>
                                    </p:anim>
                                    <p:anim calcmode="lin" valueType="num">
                                      <p:cBhvr>
                                        <p:cTn id="43" dur="500" fill="hold"/>
                                        <p:tgtEl>
                                          <p:spTgt spid="5">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4" dur="500" fill="hold"/>
                                        <p:tgtEl>
                                          <p:spTgt spid="5">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5" dur="500" tmFilter="0,0; .5, 1; 1, 1"/>
                                        <p:tgtEl>
                                          <p:spTgt spid="5">
                                            <p:txEl>
                                              <p:pRg st="2" end="2"/>
                                            </p:txEl>
                                          </p:spTgt>
                                        </p:tgtEl>
                                      </p:cBhvr>
                                    </p:animEffect>
                                  </p:childTnLst>
                                </p:cTn>
                              </p:par>
                              <p:par>
                                <p:cTn id="46" presetID="41" presetClass="entr" presetSubtype="0" fill="hold" nodeType="withEffect">
                                  <p:stCondLst>
                                    <p:cond delay="0"/>
                                  </p:stCondLst>
                                  <p:iterate type="lt">
                                    <p:tmPct val="10000"/>
                                  </p:iterate>
                                  <p:childTnLst>
                                    <p:set>
                                      <p:cBhvr>
                                        <p:cTn id="47" dur="1" fill="hold">
                                          <p:stCondLst>
                                            <p:cond delay="0"/>
                                          </p:stCondLst>
                                        </p:cTn>
                                        <p:tgtEl>
                                          <p:spTgt spid="5">
                                            <p:txEl>
                                              <p:pRg st="3" end="3"/>
                                            </p:txEl>
                                          </p:spTgt>
                                        </p:tgtEl>
                                        <p:attrNameLst>
                                          <p:attrName>style.visibility</p:attrName>
                                        </p:attrNameLst>
                                      </p:cBhvr>
                                      <p:to>
                                        <p:strVal val="visible"/>
                                      </p:to>
                                    </p:set>
                                    <p:anim calcmode="lin" valueType="num">
                                      <p:cBhvr>
                                        <p:cTn id="48" dur="500" fill="hold"/>
                                        <p:tgtEl>
                                          <p:spTgt spid="5">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5">
                                            <p:txEl>
                                              <p:pRg st="3" end="3"/>
                                            </p:txEl>
                                          </p:spTgt>
                                        </p:tgtEl>
                                        <p:attrNameLst>
                                          <p:attrName>ppt_y</p:attrName>
                                        </p:attrNameLst>
                                      </p:cBhvr>
                                      <p:tavLst>
                                        <p:tav tm="0">
                                          <p:val>
                                            <p:strVal val="#ppt_y"/>
                                          </p:val>
                                        </p:tav>
                                        <p:tav tm="100000">
                                          <p:val>
                                            <p:strVal val="#ppt_y"/>
                                          </p:val>
                                        </p:tav>
                                      </p:tavLst>
                                    </p:anim>
                                    <p:anim calcmode="lin" valueType="num">
                                      <p:cBhvr>
                                        <p:cTn id="50" dur="500" fill="hold"/>
                                        <p:tgtEl>
                                          <p:spTgt spid="5">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5">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7689939" y="645049"/>
            <a:ext cx="3982180" cy="923330"/>
          </a:xfrm>
          <a:prstGeom prst="rect">
            <a:avLst/>
          </a:prstGeom>
          <a:noFill/>
        </p:spPr>
        <p:txBody>
          <a:bodyPr wrap="none" lIns="91440" tIns="45720" rIns="91440" bIns="45720">
            <a:spAutoFit/>
          </a:bodyPr>
          <a:lstStyle/>
          <a:p>
            <a:pPr algn="ctr"/>
            <a:r>
              <a:rPr lang="he-IL" sz="5400" b="1" u="sng" cap="none" spc="50" dirty="0">
                <a:ln w="9525" cmpd="sng">
                  <a:solidFill>
                    <a:schemeClr val="accent1"/>
                  </a:solidFill>
                  <a:prstDash val="solid"/>
                </a:ln>
                <a:solidFill>
                  <a:srgbClr val="FF0000"/>
                </a:solidFill>
                <a:effectLst>
                  <a:glow rad="38100">
                    <a:schemeClr val="accent1">
                      <a:alpha val="40000"/>
                    </a:schemeClr>
                  </a:glow>
                </a:effectLst>
              </a:rPr>
              <a:t>שאלה שנייה</a:t>
            </a:r>
          </a:p>
        </p:txBody>
      </p:sp>
      <p:sp>
        <p:nvSpPr>
          <p:cNvPr id="3" name="מלבן 2"/>
          <p:cNvSpPr/>
          <p:nvPr/>
        </p:nvSpPr>
        <p:spPr>
          <a:xfrm>
            <a:off x="749517" y="2241621"/>
            <a:ext cx="10921644" cy="3416320"/>
          </a:xfrm>
          <a:prstGeom prst="rect">
            <a:avLst/>
          </a:prstGeom>
          <a:noFill/>
        </p:spPr>
        <p:txBody>
          <a:bodyPr wrap="none" lIns="91440" tIns="45720" rIns="91440" bIns="45720">
            <a:spAutoFit/>
          </a:bodyPr>
          <a:lstStyle/>
          <a:p>
            <a:pPr algn="r"/>
            <a:r>
              <a:rPr lang="he-IL" sz="5400" b="0" cap="none" spc="0" dirty="0">
                <a:ln w="0"/>
                <a:solidFill>
                  <a:srgbClr val="C00000"/>
                </a:solidFill>
                <a:effectLst>
                  <a:outerShdw blurRad="38100" dist="25400" dir="5400000" algn="ctr" rotWithShape="0">
                    <a:srgbClr val="6E747A">
                      <a:alpha val="43000"/>
                    </a:srgbClr>
                  </a:outerShdw>
                </a:effectLst>
              </a:rPr>
              <a:t>אחידה אצל כולם.</a:t>
            </a:r>
          </a:p>
          <a:p>
            <a:pPr algn="r"/>
            <a:endParaRPr lang="he-IL" sz="5400" dirty="0">
              <a:ln w="0"/>
              <a:solidFill>
                <a:schemeClr val="accent1"/>
              </a:solidFill>
              <a:effectLst>
                <a:outerShdw blurRad="38100" dist="25400" dir="5400000" algn="ctr" rotWithShape="0">
                  <a:srgbClr val="6E747A">
                    <a:alpha val="43000"/>
                  </a:srgbClr>
                </a:outerShdw>
              </a:effectLst>
            </a:endParaRPr>
          </a:p>
          <a:p>
            <a:pPr algn="r"/>
            <a:r>
              <a:rPr lang="he-IL" sz="5400" b="0" cap="none" spc="0" dirty="0">
                <a:ln w="0"/>
                <a:solidFill>
                  <a:srgbClr val="C00000"/>
                </a:solidFill>
                <a:effectLst>
                  <a:outerShdw blurRad="38100" dist="25400" dir="5400000" algn="ctr" rotWithShape="0">
                    <a:srgbClr val="6E747A">
                      <a:alpha val="43000"/>
                    </a:srgbClr>
                  </a:outerShdw>
                </a:effectLst>
              </a:rPr>
              <a:t>כאשר שאלה מכוונת לעובדות התשובות</a:t>
            </a:r>
          </a:p>
          <a:p>
            <a:pPr algn="r"/>
            <a:r>
              <a:rPr lang="he-IL" sz="5400" dirty="0">
                <a:ln w="0"/>
                <a:solidFill>
                  <a:srgbClr val="C00000"/>
                </a:solidFill>
                <a:effectLst>
                  <a:outerShdw blurRad="38100" dist="25400" dir="5400000" algn="ctr" rotWithShape="0">
                    <a:srgbClr val="6E747A">
                      <a:alpha val="43000"/>
                    </a:srgbClr>
                  </a:outerShdw>
                </a:effectLst>
              </a:rPr>
              <a:t>נמצאות בגוף הטקסט.</a:t>
            </a:r>
            <a:endParaRPr lang="he-IL" sz="5400" b="0" cap="none" spc="0" dirty="0">
              <a:ln w="0"/>
              <a:solidFill>
                <a:srgbClr val="C00000"/>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669625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1" presetClass="entr" presetSubtype="0" fill="hold" nodeType="clickEffect">
                                  <p:stCondLst>
                                    <p:cond delay="0"/>
                                  </p:stCondLst>
                                  <p:iterate type="lt">
                                    <p:tmPct val="10000"/>
                                  </p:iterate>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1" presetClass="entr" presetSubtype="0" fill="hold" nodeType="clickEffect">
                                  <p:stCondLst>
                                    <p:cond delay="0"/>
                                  </p:stCondLst>
                                  <p:iterate type="lt">
                                    <p:tmPct val="10000"/>
                                  </p:iterate>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5"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3">
                                            <p:txEl>
                                              <p:pRg st="2" end="2"/>
                                            </p:txEl>
                                          </p:spTgt>
                                        </p:tgtEl>
                                      </p:cBhvr>
                                    </p:animEffect>
                                  </p:childTnLst>
                                </p:cTn>
                              </p:par>
                              <p:par>
                                <p:cTn id="28" presetID="41" presetClass="entr" presetSubtype="0" fill="hold" nodeType="withEffect">
                                  <p:stCondLst>
                                    <p:cond delay="0"/>
                                  </p:stCondLst>
                                  <p:iterate type="lt">
                                    <p:tmPct val="10000"/>
                                  </p:iterate>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p:cTn id="30"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1"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32"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3"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4" dur="500" tmFilter="0,0; .5, 1; 1, 1"/>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7185547" y="325735"/>
            <a:ext cx="4642618" cy="923330"/>
          </a:xfrm>
          <a:prstGeom prst="rect">
            <a:avLst/>
          </a:prstGeom>
          <a:noFill/>
        </p:spPr>
        <p:txBody>
          <a:bodyPr wrap="none" lIns="91440" tIns="45720" rIns="91440" bIns="45720">
            <a:spAutoFit/>
          </a:bodyPr>
          <a:lstStyle/>
          <a:p>
            <a:pPr algn="ctr"/>
            <a:r>
              <a:rPr lang="he-IL" sz="5400" b="1" u="sng" cap="none" spc="50" dirty="0">
                <a:ln w="9525" cmpd="sng">
                  <a:solidFill>
                    <a:schemeClr val="accent1"/>
                  </a:solidFill>
                  <a:prstDash val="solid"/>
                </a:ln>
                <a:solidFill>
                  <a:srgbClr val="FF0000"/>
                </a:solidFill>
                <a:effectLst>
                  <a:glow rad="38100">
                    <a:schemeClr val="accent1">
                      <a:alpha val="40000"/>
                    </a:schemeClr>
                  </a:glow>
                </a:effectLst>
              </a:rPr>
              <a:t>שאלה שלישית</a:t>
            </a:r>
          </a:p>
        </p:txBody>
      </p:sp>
      <p:sp>
        <p:nvSpPr>
          <p:cNvPr id="3" name="מלבן 2"/>
          <p:cNvSpPr/>
          <p:nvPr/>
        </p:nvSpPr>
        <p:spPr>
          <a:xfrm>
            <a:off x="639614" y="2575450"/>
            <a:ext cx="11319189" cy="3416320"/>
          </a:xfrm>
          <a:prstGeom prst="rect">
            <a:avLst/>
          </a:prstGeom>
          <a:noFill/>
        </p:spPr>
        <p:txBody>
          <a:bodyPr wrap="none" lIns="91440" tIns="45720" rIns="91440" bIns="45720">
            <a:spAutoFit/>
          </a:bodyPr>
          <a:lstStyle/>
          <a:p>
            <a:pPr algn="r"/>
            <a:r>
              <a:rPr lang="he-IL" sz="5400" b="0" cap="none" spc="0" dirty="0">
                <a:ln w="0"/>
                <a:solidFill>
                  <a:srgbClr val="C00000"/>
                </a:solidFill>
                <a:effectLst>
                  <a:outerShdw blurRad="38100" dist="25400" dir="5400000" algn="ctr" rotWithShape="0">
                    <a:srgbClr val="6E747A">
                      <a:alpha val="43000"/>
                    </a:srgbClr>
                  </a:outerShdw>
                </a:effectLst>
              </a:rPr>
              <a:t>תשובות שונות.</a:t>
            </a:r>
          </a:p>
          <a:p>
            <a:pPr algn="r"/>
            <a:endParaRPr lang="he-IL" sz="5400" dirty="0">
              <a:ln w="0"/>
              <a:solidFill>
                <a:schemeClr val="accent1"/>
              </a:solidFill>
              <a:effectLst>
                <a:outerShdw blurRad="38100" dist="25400" dir="5400000" algn="ctr" rotWithShape="0">
                  <a:srgbClr val="6E747A">
                    <a:alpha val="43000"/>
                  </a:srgbClr>
                </a:outerShdw>
              </a:effectLst>
            </a:endParaRPr>
          </a:p>
          <a:p>
            <a:pPr algn="r"/>
            <a:r>
              <a:rPr lang="he-IL" sz="5400" b="0" cap="none" spc="0" dirty="0">
                <a:ln w="0"/>
                <a:solidFill>
                  <a:srgbClr val="C00000"/>
                </a:solidFill>
                <a:effectLst>
                  <a:outerShdw blurRad="38100" dist="25400" dir="5400000" algn="ctr" rotWithShape="0">
                    <a:srgbClr val="6E747A">
                      <a:alpha val="43000"/>
                    </a:srgbClr>
                  </a:outerShdw>
                </a:effectLst>
              </a:rPr>
              <a:t>לכל אחד יש את הזכות להביע דעה שונה,</a:t>
            </a:r>
          </a:p>
          <a:p>
            <a:pPr algn="r"/>
            <a:r>
              <a:rPr lang="he-IL" sz="5400" dirty="0">
                <a:ln w="0"/>
                <a:solidFill>
                  <a:srgbClr val="C00000"/>
                </a:solidFill>
                <a:effectLst>
                  <a:outerShdw blurRad="38100" dist="25400" dir="5400000" algn="ctr" rotWithShape="0">
                    <a:srgbClr val="6E747A">
                      <a:alpha val="43000"/>
                    </a:srgbClr>
                  </a:outerShdw>
                </a:effectLst>
              </a:rPr>
              <a:t>ללא ויכוח כמובן עם נימוק לעניין.</a:t>
            </a:r>
            <a:r>
              <a:rPr lang="he-IL" sz="5400" b="0" cap="none" spc="0" dirty="0">
                <a:ln w="0"/>
                <a:solidFill>
                  <a:srgbClr val="C00000"/>
                </a:solidFill>
                <a:effectLst>
                  <a:outerShdw blurRad="38100" dist="25400" dir="5400000" algn="ctr" rotWithShape="0">
                    <a:srgbClr val="6E747A">
                      <a:alpha val="43000"/>
                    </a:srgbClr>
                  </a:outerShdw>
                </a:effectLst>
              </a:rPr>
              <a:t> </a:t>
            </a:r>
          </a:p>
        </p:txBody>
      </p:sp>
    </p:spTree>
    <p:extLst>
      <p:ext uri="{BB962C8B-B14F-4D97-AF65-F5344CB8AC3E}">
        <p14:creationId xmlns:p14="http://schemas.microsoft.com/office/powerpoint/2010/main" val="3603702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1" presetClass="entr" presetSubtype="0" fill="hold" nodeType="clickEffect">
                                  <p:stCondLst>
                                    <p:cond delay="0"/>
                                  </p:stCondLst>
                                  <p:iterate type="lt">
                                    <p:tmPct val="10000"/>
                                  </p:iterate>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1" presetClass="entr" presetSubtype="0" fill="hold" nodeType="clickEffect">
                                  <p:stCondLst>
                                    <p:cond delay="0"/>
                                  </p:stCondLst>
                                  <p:iterate type="lt">
                                    <p:tmPct val="10000"/>
                                  </p:iterate>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5"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3">
                                            <p:txEl>
                                              <p:pRg st="2" end="2"/>
                                            </p:txEl>
                                          </p:spTgt>
                                        </p:tgtEl>
                                      </p:cBhvr>
                                    </p:animEffect>
                                  </p:childTnLst>
                                </p:cTn>
                              </p:par>
                              <p:par>
                                <p:cTn id="28" presetID="41" presetClass="entr" presetSubtype="0" fill="hold" nodeType="withEffect">
                                  <p:stCondLst>
                                    <p:cond delay="0"/>
                                  </p:stCondLst>
                                  <p:iterate type="lt">
                                    <p:tmPct val="10000"/>
                                  </p:iterate>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p:cTn id="30"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1"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32"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3"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4" dur="500" tmFilter="0,0; .5, 1; 1, 1"/>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111450" y="637791"/>
            <a:ext cx="12080550" cy="5909310"/>
          </a:xfrm>
          <a:prstGeom prst="rect">
            <a:avLst/>
          </a:prstGeom>
          <a:noFill/>
        </p:spPr>
        <p:txBody>
          <a:bodyPr wrap="none" lIns="91440" tIns="45720" rIns="91440" bIns="45720">
            <a:spAutoFit/>
          </a:bodyPr>
          <a:lstStyle/>
          <a:p>
            <a:pPr algn="r"/>
            <a:r>
              <a:rPr lang="he-IL" sz="5400" b="0" u="sng" cap="none" spc="0" dirty="0">
                <a:ln w="0"/>
                <a:solidFill>
                  <a:srgbClr val="7030A0"/>
                </a:solidFill>
                <a:effectLst>
                  <a:outerShdw blurRad="38100" dist="25400" dir="5400000" algn="ctr" rotWithShape="0">
                    <a:srgbClr val="6E747A">
                      <a:alpha val="43000"/>
                    </a:srgbClr>
                  </a:outerShdw>
                </a:effectLst>
              </a:rPr>
              <a:t>הערה</a:t>
            </a:r>
            <a:r>
              <a:rPr lang="he-IL" sz="5400" b="0" cap="none" spc="0" dirty="0">
                <a:ln w="0"/>
                <a:solidFill>
                  <a:srgbClr val="7030A0"/>
                </a:solidFill>
                <a:effectLst>
                  <a:outerShdw blurRad="38100" dist="25400" dir="5400000" algn="ctr" rotWithShape="0">
                    <a:srgbClr val="6E747A">
                      <a:alpha val="43000"/>
                    </a:srgbClr>
                  </a:outerShdw>
                </a:effectLst>
              </a:rPr>
              <a:t> : </a:t>
            </a:r>
          </a:p>
          <a:p>
            <a:pPr algn="r"/>
            <a:r>
              <a:rPr lang="he-IL" sz="5400" b="0" cap="none" spc="0" dirty="0">
                <a:ln w="0"/>
                <a:solidFill>
                  <a:srgbClr val="7030A0"/>
                </a:solidFill>
                <a:effectLst>
                  <a:outerShdw blurRad="38100" dist="25400" dir="5400000" algn="ctr" rotWithShape="0">
                    <a:srgbClr val="6E747A">
                      <a:alpha val="43000"/>
                    </a:srgbClr>
                  </a:outerShdw>
                </a:effectLst>
              </a:rPr>
              <a:t>כאשר שאלה פונה לדעה או לחוש</a:t>
            </a:r>
          </a:p>
          <a:p>
            <a:pPr algn="r"/>
            <a:r>
              <a:rPr lang="he-IL" sz="5400" b="0" cap="none" spc="0" dirty="0">
                <a:ln w="0"/>
                <a:solidFill>
                  <a:srgbClr val="7030A0"/>
                </a:solidFill>
                <a:effectLst>
                  <a:outerShdw blurRad="38100" dist="25400" dir="5400000" algn="ctr" rotWithShape="0">
                    <a:srgbClr val="6E747A">
                      <a:alpha val="43000"/>
                    </a:srgbClr>
                  </a:outerShdw>
                </a:effectLst>
              </a:rPr>
              <a:t>ביקורת, התשובה לא נמצאת באופן ישיר</a:t>
            </a:r>
          </a:p>
          <a:p>
            <a:pPr algn="r"/>
            <a:r>
              <a:rPr lang="he-IL" sz="5400" dirty="0">
                <a:ln w="0"/>
                <a:solidFill>
                  <a:srgbClr val="7030A0"/>
                </a:solidFill>
                <a:effectLst>
                  <a:outerShdw blurRad="38100" dist="25400" dir="5400000" algn="ctr" rotWithShape="0">
                    <a:srgbClr val="6E747A">
                      <a:alpha val="43000"/>
                    </a:srgbClr>
                  </a:outerShdw>
                </a:effectLst>
              </a:rPr>
              <a:t>בטקסט. חשוב לזכור שבהבעת דעה לא קיים</a:t>
            </a:r>
          </a:p>
          <a:p>
            <a:pPr algn="r"/>
            <a:r>
              <a:rPr lang="he-IL" sz="5400" b="0" cap="none" spc="0" dirty="0">
                <a:ln w="0"/>
                <a:solidFill>
                  <a:srgbClr val="7030A0"/>
                </a:solidFill>
                <a:effectLst>
                  <a:outerShdw blurRad="38100" dist="25400" dir="5400000" algn="ctr" rotWithShape="0">
                    <a:srgbClr val="6E747A">
                      <a:alpha val="43000"/>
                    </a:srgbClr>
                  </a:outerShdw>
                </a:effectLst>
              </a:rPr>
              <a:t>נכון או לא נכון, אולם חשוב להדגיש שחייב</a:t>
            </a:r>
          </a:p>
          <a:p>
            <a:pPr algn="r"/>
            <a:r>
              <a:rPr lang="he-IL" sz="5400" dirty="0">
                <a:ln w="0"/>
                <a:solidFill>
                  <a:srgbClr val="7030A0"/>
                </a:solidFill>
                <a:effectLst>
                  <a:outerShdw blurRad="38100" dist="25400" dir="5400000" algn="ctr" rotWithShape="0">
                    <a:srgbClr val="6E747A">
                      <a:alpha val="43000"/>
                    </a:srgbClr>
                  </a:outerShdw>
                </a:effectLst>
              </a:rPr>
              <a:t>להיות קשר הגיוני לטקסט המדובר וכמובן</a:t>
            </a:r>
          </a:p>
          <a:p>
            <a:pPr algn="r"/>
            <a:r>
              <a:rPr lang="he-IL" sz="5400" b="0" cap="none" spc="0" dirty="0">
                <a:ln w="0"/>
                <a:solidFill>
                  <a:srgbClr val="7030A0"/>
                </a:solidFill>
                <a:effectLst>
                  <a:outerShdw blurRad="38100" dist="25400" dir="5400000" algn="ctr" rotWithShape="0">
                    <a:srgbClr val="6E747A">
                      <a:alpha val="43000"/>
                    </a:srgbClr>
                  </a:outerShdw>
                </a:effectLst>
              </a:rPr>
              <a:t>לשאלה שנשאלה. </a:t>
            </a:r>
          </a:p>
        </p:txBody>
      </p:sp>
    </p:spTree>
    <p:extLst>
      <p:ext uri="{BB962C8B-B14F-4D97-AF65-F5344CB8AC3E}">
        <p14:creationId xmlns:p14="http://schemas.microsoft.com/office/powerpoint/2010/main" val="3716598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nodeType="clickEffect">
                                  <p:stCondLst>
                                    <p:cond delay="0"/>
                                  </p:stCondLst>
                                  <p:iterate type="lt">
                                    <p:tmPct val="10000"/>
                                  </p:iterate>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p:cTn id="12" dur="500" fill="hold"/>
                                        <p:tgtEl>
                                          <p:spTgt spid="2">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2">
                                            <p:txEl>
                                              <p:pRg st="1" end="1"/>
                                            </p:txEl>
                                          </p:spTgt>
                                        </p:tgtEl>
                                        <p:attrNameLst>
                                          <p:attrName>ppt_y</p:attrName>
                                        </p:attrNameLst>
                                      </p:cBhvr>
                                      <p:tavLst>
                                        <p:tav tm="0">
                                          <p:val>
                                            <p:strVal val="#ppt_y"/>
                                          </p:val>
                                        </p:tav>
                                        <p:tav tm="100000">
                                          <p:val>
                                            <p:strVal val="#ppt_y"/>
                                          </p:val>
                                        </p:tav>
                                      </p:tavLst>
                                    </p:anim>
                                    <p:anim calcmode="lin" valueType="num">
                                      <p:cBhvr>
                                        <p:cTn id="14" dur="500" fill="hold"/>
                                        <p:tgtEl>
                                          <p:spTgt spid="2">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2">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2">
                                            <p:txEl>
                                              <p:pRg st="1" end="1"/>
                                            </p:txEl>
                                          </p:spTgt>
                                        </p:tgtEl>
                                      </p:cBhvr>
                                    </p:animEffect>
                                  </p:childTnLst>
                                </p:cTn>
                              </p:par>
                              <p:par>
                                <p:cTn id="17" presetID="41" presetClass="entr" presetSubtype="0" fill="hold" nodeType="withEffect">
                                  <p:stCondLst>
                                    <p:cond delay="0"/>
                                  </p:stCondLst>
                                  <p:iterate type="lt">
                                    <p:tmPct val="10000"/>
                                  </p:iterate>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500" fill="hold"/>
                                        <p:tgtEl>
                                          <p:spTgt spid="2">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2">
                                            <p:txEl>
                                              <p:pRg st="2" end="2"/>
                                            </p:txEl>
                                          </p:spTgt>
                                        </p:tgtEl>
                                        <p:attrNameLst>
                                          <p:attrName>ppt_y</p:attrName>
                                        </p:attrNameLst>
                                      </p:cBhvr>
                                      <p:tavLst>
                                        <p:tav tm="0">
                                          <p:val>
                                            <p:strVal val="#ppt_y"/>
                                          </p:val>
                                        </p:tav>
                                        <p:tav tm="100000">
                                          <p:val>
                                            <p:strVal val="#ppt_y"/>
                                          </p:val>
                                        </p:tav>
                                      </p:tavLst>
                                    </p:anim>
                                    <p:anim calcmode="lin" valueType="num">
                                      <p:cBhvr>
                                        <p:cTn id="21" dur="500" fill="hold"/>
                                        <p:tgtEl>
                                          <p:spTgt spid="2">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2">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2">
                                            <p:txEl>
                                              <p:pRg st="2" end="2"/>
                                            </p:txEl>
                                          </p:spTgt>
                                        </p:tgtEl>
                                      </p:cBhvr>
                                    </p:animEffect>
                                  </p:childTnLst>
                                </p:cTn>
                              </p:par>
                              <p:par>
                                <p:cTn id="24" presetID="41" presetClass="entr" presetSubtype="0" fill="hold" nodeType="withEffect">
                                  <p:stCondLst>
                                    <p:cond delay="0"/>
                                  </p:stCondLst>
                                  <p:iterate type="lt">
                                    <p:tmPct val="10000"/>
                                  </p:iterate>
                                  <p:childTnLst>
                                    <p:set>
                                      <p:cBhvr>
                                        <p:cTn id="25" dur="1" fill="hold">
                                          <p:stCondLst>
                                            <p:cond delay="0"/>
                                          </p:stCondLst>
                                        </p:cTn>
                                        <p:tgtEl>
                                          <p:spTgt spid="2">
                                            <p:txEl>
                                              <p:pRg st="3" end="3"/>
                                            </p:txEl>
                                          </p:spTgt>
                                        </p:tgtEl>
                                        <p:attrNameLst>
                                          <p:attrName>style.visibility</p:attrName>
                                        </p:attrNameLst>
                                      </p:cBhvr>
                                      <p:to>
                                        <p:strVal val="visible"/>
                                      </p:to>
                                    </p:set>
                                    <p:anim calcmode="lin" valueType="num">
                                      <p:cBhvr>
                                        <p:cTn id="26" dur="500" fill="hold"/>
                                        <p:tgtEl>
                                          <p:spTgt spid="2">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7" dur="500" fill="hold"/>
                                        <p:tgtEl>
                                          <p:spTgt spid="2">
                                            <p:txEl>
                                              <p:pRg st="3" end="3"/>
                                            </p:txEl>
                                          </p:spTgt>
                                        </p:tgtEl>
                                        <p:attrNameLst>
                                          <p:attrName>ppt_y</p:attrName>
                                        </p:attrNameLst>
                                      </p:cBhvr>
                                      <p:tavLst>
                                        <p:tav tm="0">
                                          <p:val>
                                            <p:strVal val="#ppt_y"/>
                                          </p:val>
                                        </p:tav>
                                        <p:tav tm="100000">
                                          <p:val>
                                            <p:strVal val="#ppt_y"/>
                                          </p:val>
                                        </p:tav>
                                      </p:tavLst>
                                    </p:anim>
                                    <p:anim calcmode="lin" valueType="num">
                                      <p:cBhvr>
                                        <p:cTn id="28" dur="500" fill="hold"/>
                                        <p:tgtEl>
                                          <p:spTgt spid="2">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9" dur="500" fill="hold"/>
                                        <p:tgtEl>
                                          <p:spTgt spid="2">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0" dur="500" tmFilter="0,0; .5, 1; 1, 1"/>
                                        <p:tgtEl>
                                          <p:spTgt spid="2">
                                            <p:txEl>
                                              <p:pRg st="3" end="3"/>
                                            </p:txEl>
                                          </p:spTgt>
                                        </p:tgtEl>
                                      </p:cBhvr>
                                    </p:animEffect>
                                  </p:childTnLst>
                                </p:cTn>
                              </p:par>
                              <p:par>
                                <p:cTn id="31" presetID="41" presetClass="entr" presetSubtype="0" fill="hold" nodeType="withEffect">
                                  <p:stCondLst>
                                    <p:cond delay="0"/>
                                  </p:stCondLst>
                                  <p:iterate type="lt">
                                    <p:tmPct val="10000"/>
                                  </p:iterate>
                                  <p:childTnLst>
                                    <p:set>
                                      <p:cBhvr>
                                        <p:cTn id="32" dur="1" fill="hold">
                                          <p:stCondLst>
                                            <p:cond delay="0"/>
                                          </p:stCondLst>
                                        </p:cTn>
                                        <p:tgtEl>
                                          <p:spTgt spid="2">
                                            <p:txEl>
                                              <p:pRg st="4" end="4"/>
                                            </p:txEl>
                                          </p:spTgt>
                                        </p:tgtEl>
                                        <p:attrNameLst>
                                          <p:attrName>style.visibility</p:attrName>
                                        </p:attrNameLst>
                                      </p:cBhvr>
                                      <p:to>
                                        <p:strVal val="visible"/>
                                      </p:to>
                                    </p:set>
                                    <p:anim calcmode="lin" valueType="num">
                                      <p:cBhvr>
                                        <p:cTn id="33" dur="500" fill="hold"/>
                                        <p:tgtEl>
                                          <p:spTgt spid="2">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4" dur="500" fill="hold"/>
                                        <p:tgtEl>
                                          <p:spTgt spid="2">
                                            <p:txEl>
                                              <p:pRg st="4" end="4"/>
                                            </p:txEl>
                                          </p:spTgt>
                                        </p:tgtEl>
                                        <p:attrNameLst>
                                          <p:attrName>ppt_y</p:attrName>
                                        </p:attrNameLst>
                                      </p:cBhvr>
                                      <p:tavLst>
                                        <p:tav tm="0">
                                          <p:val>
                                            <p:strVal val="#ppt_y"/>
                                          </p:val>
                                        </p:tav>
                                        <p:tav tm="100000">
                                          <p:val>
                                            <p:strVal val="#ppt_y"/>
                                          </p:val>
                                        </p:tav>
                                      </p:tavLst>
                                    </p:anim>
                                    <p:anim calcmode="lin" valueType="num">
                                      <p:cBhvr>
                                        <p:cTn id="35" dur="500" fill="hold"/>
                                        <p:tgtEl>
                                          <p:spTgt spid="2">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6" dur="500" fill="hold"/>
                                        <p:tgtEl>
                                          <p:spTgt spid="2">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7" dur="500" tmFilter="0,0; .5, 1; 1, 1"/>
                                        <p:tgtEl>
                                          <p:spTgt spid="2">
                                            <p:txEl>
                                              <p:pRg st="4" end="4"/>
                                            </p:txEl>
                                          </p:spTgt>
                                        </p:tgtEl>
                                      </p:cBhvr>
                                    </p:animEffect>
                                  </p:childTnLst>
                                </p:cTn>
                              </p:par>
                              <p:par>
                                <p:cTn id="38" presetID="41" presetClass="entr" presetSubtype="0" fill="hold" nodeType="withEffect">
                                  <p:stCondLst>
                                    <p:cond delay="0"/>
                                  </p:stCondLst>
                                  <p:iterate type="lt">
                                    <p:tmPct val="10000"/>
                                  </p:iterate>
                                  <p:childTnLst>
                                    <p:set>
                                      <p:cBhvr>
                                        <p:cTn id="39" dur="1" fill="hold">
                                          <p:stCondLst>
                                            <p:cond delay="0"/>
                                          </p:stCondLst>
                                        </p:cTn>
                                        <p:tgtEl>
                                          <p:spTgt spid="2">
                                            <p:txEl>
                                              <p:pRg st="5" end="5"/>
                                            </p:txEl>
                                          </p:spTgt>
                                        </p:tgtEl>
                                        <p:attrNameLst>
                                          <p:attrName>style.visibility</p:attrName>
                                        </p:attrNameLst>
                                      </p:cBhvr>
                                      <p:to>
                                        <p:strVal val="visible"/>
                                      </p:to>
                                    </p:set>
                                    <p:anim calcmode="lin" valueType="num">
                                      <p:cBhvr>
                                        <p:cTn id="40" dur="500" fill="hold"/>
                                        <p:tgtEl>
                                          <p:spTgt spid="2">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2">
                                            <p:txEl>
                                              <p:pRg st="5" end="5"/>
                                            </p:txEl>
                                          </p:spTgt>
                                        </p:tgtEl>
                                        <p:attrNameLst>
                                          <p:attrName>ppt_y</p:attrName>
                                        </p:attrNameLst>
                                      </p:cBhvr>
                                      <p:tavLst>
                                        <p:tav tm="0">
                                          <p:val>
                                            <p:strVal val="#ppt_y"/>
                                          </p:val>
                                        </p:tav>
                                        <p:tav tm="100000">
                                          <p:val>
                                            <p:strVal val="#ppt_y"/>
                                          </p:val>
                                        </p:tav>
                                      </p:tavLst>
                                    </p:anim>
                                    <p:anim calcmode="lin" valueType="num">
                                      <p:cBhvr>
                                        <p:cTn id="42" dur="500" fill="hold"/>
                                        <p:tgtEl>
                                          <p:spTgt spid="2">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2">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2">
                                            <p:txEl>
                                              <p:pRg st="5" end="5"/>
                                            </p:txEl>
                                          </p:spTgt>
                                        </p:tgtEl>
                                      </p:cBhvr>
                                    </p:animEffect>
                                  </p:childTnLst>
                                </p:cTn>
                              </p:par>
                              <p:par>
                                <p:cTn id="45" presetID="41" presetClass="entr" presetSubtype="0" fill="hold" nodeType="withEffect">
                                  <p:stCondLst>
                                    <p:cond delay="0"/>
                                  </p:stCondLst>
                                  <p:iterate type="lt">
                                    <p:tmPct val="10000"/>
                                  </p:iterate>
                                  <p:childTnLst>
                                    <p:set>
                                      <p:cBhvr>
                                        <p:cTn id="46" dur="1" fill="hold">
                                          <p:stCondLst>
                                            <p:cond delay="0"/>
                                          </p:stCondLst>
                                        </p:cTn>
                                        <p:tgtEl>
                                          <p:spTgt spid="2">
                                            <p:txEl>
                                              <p:pRg st="6" end="6"/>
                                            </p:txEl>
                                          </p:spTgt>
                                        </p:tgtEl>
                                        <p:attrNameLst>
                                          <p:attrName>style.visibility</p:attrName>
                                        </p:attrNameLst>
                                      </p:cBhvr>
                                      <p:to>
                                        <p:strVal val="visible"/>
                                      </p:to>
                                    </p:set>
                                    <p:anim calcmode="lin" valueType="num">
                                      <p:cBhvr>
                                        <p:cTn id="47" dur="500" fill="hold"/>
                                        <p:tgtEl>
                                          <p:spTgt spid="2">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48" dur="500" fill="hold"/>
                                        <p:tgtEl>
                                          <p:spTgt spid="2">
                                            <p:txEl>
                                              <p:pRg st="6" end="6"/>
                                            </p:txEl>
                                          </p:spTgt>
                                        </p:tgtEl>
                                        <p:attrNameLst>
                                          <p:attrName>ppt_y</p:attrName>
                                        </p:attrNameLst>
                                      </p:cBhvr>
                                      <p:tavLst>
                                        <p:tav tm="0">
                                          <p:val>
                                            <p:strVal val="#ppt_y"/>
                                          </p:val>
                                        </p:tav>
                                        <p:tav tm="100000">
                                          <p:val>
                                            <p:strVal val="#ppt_y"/>
                                          </p:val>
                                        </p:tav>
                                      </p:tavLst>
                                    </p:anim>
                                    <p:anim calcmode="lin" valueType="num">
                                      <p:cBhvr>
                                        <p:cTn id="49" dur="500" fill="hold"/>
                                        <p:tgtEl>
                                          <p:spTgt spid="2">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0" dur="500" fill="hold"/>
                                        <p:tgtEl>
                                          <p:spTgt spid="2">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1" dur="500" tmFilter="0,0; .5, 1; 1, 1"/>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1672891" y="576832"/>
            <a:ext cx="9342622" cy="923330"/>
          </a:xfrm>
          <a:prstGeom prst="rect">
            <a:avLst/>
          </a:prstGeom>
          <a:noFill/>
        </p:spPr>
        <p:txBody>
          <a:bodyPr wrap="none" lIns="91440" tIns="45720" rIns="91440" bIns="45720">
            <a:spAutoFit/>
          </a:bodyPr>
          <a:lstStyle/>
          <a:p>
            <a:pPr algn="ctr"/>
            <a:r>
              <a:rPr lang="he-IL" sz="5400" b="1" cap="none" spc="50" dirty="0">
                <a:ln w="9525" cmpd="sng">
                  <a:solidFill>
                    <a:schemeClr val="accent1"/>
                  </a:solidFill>
                  <a:prstDash val="solid"/>
                </a:ln>
                <a:solidFill>
                  <a:srgbClr val="0070C0"/>
                </a:solidFill>
                <a:effectLst>
                  <a:glow rad="38100">
                    <a:schemeClr val="accent1">
                      <a:alpha val="40000"/>
                    </a:schemeClr>
                  </a:glow>
                </a:effectLst>
              </a:rPr>
              <a:t>ממה לדעתכם מורכב הטקסט?</a:t>
            </a:r>
          </a:p>
        </p:txBody>
      </p:sp>
      <p:sp>
        <p:nvSpPr>
          <p:cNvPr id="6" name="מלבן 5"/>
          <p:cNvSpPr/>
          <p:nvPr/>
        </p:nvSpPr>
        <p:spPr>
          <a:xfrm>
            <a:off x="8431151" y="1687176"/>
            <a:ext cx="2337499" cy="923330"/>
          </a:xfrm>
          <a:prstGeom prst="rect">
            <a:avLst/>
          </a:prstGeom>
          <a:noFill/>
        </p:spPr>
        <p:txBody>
          <a:bodyPr wrap="none" lIns="91440" tIns="45720" rIns="91440" bIns="45720">
            <a:spAutoFit/>
          </a:bodyPr>
          <a:lstStyle/>
          <a:p>
            <a:pPr algn="ctr"/>
            <a:r>
              <a:rPr lang="he-IL" sz="5400" b="1" dirty="0">
                <a:ln w="22225">
                  <a:solidFill>
                    <a:schemeClr val="accent2"/>
                  </a:solidFill>
                  <a:prstDash val="solid"/>
                </a:ln>
                <a:solidFill>
                  <a:schemeClr val="accent2">
                    <a:lumMod val="40000"/>
                    <a:lumOff val="60000"/>
                  </a:schemeClr>
                </a:solidFill>
              </a:rPr>
              <a:t>אותיות</a:t>
            </a:r>
            <a:endParaRPr lang="he-IL" sz="5400" b="0" cap="none" spc="0" dirty="0">
              <a:ln w="0"/>
              <a:solidFill>
                <a:srgbClr val="7030A0"/>
              </a:solidFill>
              <a:effectLst>
                <a:outerShdw blurRad="38100" dist="25400" dir="5400000" algn="ctr" rotWithShape="0">
                  <a:srgbClr val="6E747A">
                    <a:alpha val="43000"/>
                  </a:srgbClr>
                </a:outerShdw>
              </a:effectLst>
            </a:endParaRPr>
          </a:p>
        </p:txBody>
      </p:sp>
      <p:sp>
        <p:nvSpPr>
          <p:cNvPr id="7" name="מלבן 6"/>
          <p:cNvSpPr/>
          <p:nvPr/>
        </p:nvSpPr>
        <p:spPr>
          <a:xfrm>
            <a:off x="9040292" y="2610506"/>
            <a:ext cx="1728358" cy="923330"/>
          </a:xfrm>
          <a:prstGeom prst="rect">
            <a:avLst/>
          </a:prstGeom>
        </p:spPr>
        <p:txBody>
          <a:bodyPr wrap="none">
            <a:spAutoFit/>
          </a:bodyPr>
          <a:lstStyle/>
          <a:p>
            <a:pPr algn="ctr"/>
            <a:r>
              <a:rPr lang="he-IL" sz="5400" b="1" dirty="0">
                <a:ln w="22225">
                  <a:solidFill>
                    <a:schemeClr val="accent2"/>
                  </a:solidFill>
                  <a:prstDash val="solid"/>
                </a:ln>
                <a:solidFill>
                  <a:schemeClr val="accent2">
                    <a:lumMod val="40000"/>
                    <a:lumOff val="60000"/>
                  </a:schemeClr>
                </a:solidFill>
              </a:rPr>
              <a:t>ניקוד</a:t>
            </a:r>
            <a:endParaRPr lang="he-IL" sz="5400" dirty="0">
              <a:ln w="0"/>
              <a:solidFill>
                <a:srgbClr val="7030A0"/>
              </a:solidFill>
              <a:effectLst>
                <a:outerShdw blurRad="38100" dist="25400" dir="5400000" algn="ctr" rotWithShape="0">
                  <a:srgbClr val="6E747A">
                    <a:alpha val="43000"/>
                  </a:srgbClr>
                </a:outerShdw>
              </a:effectLst>
            </a:endParaRPr>
          </a:p>
        </p:txBody>
      </p:sp>
      <p:sp>
        <p:nvSpPr>
          <p:cNvPr id="9" name="מלבן 8"/>
          <p:cNvSpPr/>
          <p:nvPr/>
        </p:nvSpPr>
        <p:spPr>
          <a:xfrm>
            <a:off x="8878581" y="3533836"/>
            <a:ext cx="1911101" cy="923330"/>
          </a:xfrm>
          <a:prstGeom prst="rect">
            <a:avLst/>
          </a:prstGeom>
        </p:spPr>
        <p:txBody>
          <a:bodyPr wrap="none">
            <a:spAutoFit/>
          </a:bodyPr>
          <a:lstStyle/>
          <a:p>
            <a:pPr algn="ctr"/>
            <a:r>
              <a:rPr lang="he-IL" sz="5400" b="1" dirty="0">
                <a:ln w="22225">
                  <a:solidFill>
                    <a:schemeClr val="accent2"/>
                  </a:solidFill>
                  <a:prstDash val="solid"/>
                </a:ln>
                <a:solidFill>
                  <a:schemeClr val="accent2">
                    <a:lumMod val="40000"/>
                    <a:lumOff val="60000"/>
                  </a:schemeClr>
                </a:solidFill>
              </a:rPr>
              <a:t>מילים</a:t>
            </a:r>
            <a:endParaRPr lang="he-IL" sz="5400" dirty="0">
              <a:ln w="0"/>
              <a:solidFill>
                <a:srgbClr val="7030A0"/>
              </a:solidFill>
              <a:effectLst>
                <a:outerShdw blurRad="38100" dist="25400" dir="5400000" algn="ctr" rotWithShape="0">
                  <a:srgbClr val="6E747A">
                    <a:alpha val="43000"/>
                  </a:srgbClr>
                </a:outerShdw>
              </a:effectLst>
            </a:endParaRPr>
          </a:p>
        </p:txBody>
      </p:sp>
      <p:sp>
        <p:nvSpPr>
          <p:cNvPr id="10" name="מלבן 9"/>
          <p:cNvSpPr/>
          <p:nvPr/>
        </p:nvSpPr>
        <p:spPr>
          <a:xfrm>
            <a:off x="8057844" y="4426738"/>
            <a:ext cx="2731838" cy="923330"/>
          </a:xfrm>
          <a:prstGeom prst="rect">
            <a:avLst/>
          </a:prstGeom>
        </p:spPr>
        <p:txBody>
          <a:bodyPr wrap="none">
            <a:spAutoFit/>
          </a:bodyPr>
          <a:lstStyle/>
          <a:p>
            <a:pPr algn="ctr"/>
            <a:r>
              <a:rPr lang="he-IL" sz="5400" b="1" dirty="0">
                <a:ln w="22225">
                  <a:solidFill>
                    <a:schemeClr val="accent2"/>
                  </a:solidFill>
                  <a:prstDash val="solid"/>
                </a:ln>
                <a:solidFill>
                  <a:schemeClr val="accent2">
                    <a:lumMod val="40000"/>
                    <a:lumOff val="60000"/>
                  </a:schemeClr>
                </a:solidFill>
              </a:rPr>
              <a:t>משפטים</a:t>
            </a:r>
            <a:endParaRPr lang="he-IL" sz="5400" dirty="0">
              <a:ln w="0"/>
              <a:solidFill>
                <a:srgbClr val="7030A0"/>
              </a:solidFill>
              <a:effectLst>
                <a:outerShdw blurRad="38100" dist="25400" dir="5400000" algn="ctr" rotWithShape="0">
                  <a:srgbClr val="6E747A">
                    <a:alpha val="43000"/>
                  </a:srgbClr>
                </a:outerShdw>
              </a:effectLst>
            </a:endParaRPr>
          </a:p>
        </p:txBody>
      </p:sp>
      <p:sp>
        <p:nvSpPr>
          <p:cNvPr id="11" name="מלבן 10"/>
          <p:cNvSpPr/>
          <p:nvPr/>
        </p:nvSpPr>
        <p:spPr>
          <a:xfrm>
            <a:off x="8101124" y="5276644"/>
            <a:ext cx="2688558" cy="923330"/>
          </a:xfrm>
          <a:prstGeom prst="rect">
            <a:avLst/>
          </a:prstGeom>
        </p:spPr>
        <p:txBody>
          <a:bodyPr wrap="none">
            <a:spAutoFit/>
          </a:bodyPr>
          <a:lstStyle/>
          <a:p>
            <a:pPr algn="ctr"/>
            <a:r>
              <a:rPr lang="he-IL" sz="5400" b="1" dirty="0">
                <a:ln w="22225">
                  <a:solidFill>
                    <a:schemeClr val="accent2"/>
                  </a:solidFill>
                  <a:prstDash val="solid"/>
                </a:ln>
                <a:solidFill>
                  <a:schemeClr val="accent2">
                    <a:lumMod val="40000"/>
                    <a:lumOff val="60000"/>
                  </a:schemeClr>
                </a:solidFill>
              </a:rPr>
              <a:t>פסקאות</a:t>
            </a:r>
            <a:endParaRPr lang="he-IL" sz="5400" dirty="0">
              <a:ln w="0"/>
              <a:solidFill>
                <a:srgbClr val="7030A0"/>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76106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6"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down)">
                                      <p:cBhvr>
                                        <p:cTn id="16" dur="580">
                                          <p:stCondLst>
                                            <p:cond delay="0"/>
                                          </p:stCondLst>
                                        </p:cTn>
                                        <p:tgtEl>
                                          <p:spTgt spid="6"/>
                                        </p:tgtEl>
                                      </p:cBhvr>
                                    </p:animEffect>
                                    <p:anim calcmode="lin" valueType="num">
                                      <p:cBhvr>
                                        <p:cTn id="17"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2" dur="26">
                                          <p:stCondLst>
                                            <p:cond delay="650"/>
                                          </p:stCondLst>
                                        </p:cTn>
                                        <p:tgtEl>
                                          <p:spTgt spid="6"/>
                                        </p:tgtEl>
                                      </p:cBhvr>
                                      <p:to x="100000" y="60000"/>
                                    </p:animScale>
                                    <p:animScale>
                                      <p:cBhvr>
                                        <p:cTn id="23" dur="166" decel="50000">
                                          <p:stCondLst>
                                            <p:cond delay="676"/>
                                          </p:stCondLst>
                                        </p:cTn>
                                        <p:tgtEl>
                                          <p:spTgt spid="6"/>
                                        </p:tgtEl>
                                      </p:cBhvr>
                                      <p:to x="100000" y="100000"/>
                                    </p:animScale>
                                    <p:animScale>
                                      <p:cBhvr>
                                        <p:cTn id="24" dur="26">
                                          <p:stCondLst>
                                            <p:cond delay="1312"/>
                                          </p:stCondLst>
                                        </p:cTn>
                                        <p:tgtEl>
                                          <p:spTgt spid="6"/>
                                        </p:tgtEl>
                                      </p:cBhvr>
                                      <p:to x="100000" y="80000"/>
                                    </p:animScale>
                                    <p:animScale>
                                      <p:cBhvr>
                                        <p:cTn id="25" dur="166" decel="50000">
                                          <p:stCondLst>
                                            <p:cond delay="1338"/>
                                          </p:stCondLst>
                                        </p:cTn>
                                        <p:tgtEl>
                                          <p:spTgt spid="6"/>
                                        </p:tgtEl>
                                      </p:cBhvr>
                                      <p:to x="100000" y="100000"/>
                                    </p:animScale>
                                    <p:animScale>
                                      <p:cBhvr>
                                        <p:cTn id="26" dur="26">
                                          <p:stCondLst>
                                            <p:cond delay="1642"/>
                                          </p:stCondLst>
                                        </p:cTn>
                                        <p:tgtEl>
                                          <p:spTgt spid="6"/>
                                        </p:tgtEl>
                                      </p:cBhvr>
                                      <p:to x="100000" y="90000"/>
                                    </p:animScale>
                                    <p:animScale>
                                      <p:cBhvr>
                                        <p:cTn id="27" dur="166" decel="50000">
                                          <p:stCondLst>
                                            <p:cond delay="1668"/>
                                          </p:stCondLst>
                                        </p:cTn>
                                        <p:tgtEl>
                                          <p:spTgt spid="6"/>
                                        </p:tgtEl>
                                      </p:cBhvr>
                                      <p:to x="100000" y="100000"/>
                                    </p:animScale>
                                    <p:animScale>
                                      <p:cBhvr>
                                        <p:cTn id="28" dur="26">
                                          <p:stCondLst>
                                            <p:cond delay="1808"/>
                                          </p:stCondLst>
                                        </p:cTn>
                                        <p:tgtEl>
                                          <p:spTgt spid="6"/>
                                        </p:tgtEl>
                                      </p:cBhvr>
                                      <p:to x="100000" y="95000"/>
                                    </p:animScale>
                                    <p:animScale>
                                      <p:cBhvr>
                                        <p:cTn id="29" dur="166" decel="50000">
                                          <p:stCondLst>
                                            <p:cond delay="1834"/>
                                          </p:stCondLst>
                                        </p:cTn>
                                        <p:tgtEl>
                                          <p:spTgt spid="6"/>
                                        </p:tgtEl>
                                      </p:cBhvr>
                                      <p:to x="100000" y="100000"/>
                                    </p:animScale>
                                  </p:childTnLst>
                                </p:cTn>
                              </p:par>
                            </p:childTnLst>
                          </p:cTn>
                        </p:par>
                      </p:childTnLst>
                    </p:cTn>
                  </p:par>
                  <p:par>
                    <p:cTn id="30" fill="hold">
                      <p:stCondLst>
                        <p:cond delay="indefinite"/>
                      </p:stCondLst>
                      <p:childTnLst>
                        <p:par>
                          <p:cTn id="31" fill="hold">
                            <p:stCondLst>
                              <p:cond delay="0"/>
                            </p:stCondLst>
                            <p:childTnLst>
                              <p:par>
                                <p:cTn id="32" presetID="26"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wipe(down)">
                                      <p:cBhvr>
                                        <p:cTn id="34" dur="580">
                                          <p:stCondLst>
                                            <p:cond delay="0"/>
                                          </p:stCondLst>
                                        </p:cTn>
                                        <p:tgtEl>
                                          <p:spTgt spid="7"/>
                                        </p:tgtEl>
                                      </p:cBhvr>
                                    </p:animEffect>
                                    <p:anim calcmode="lin" valueType="num">
                                      <p:cBhvr>
                                        <p:cTn id="35"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36"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37"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38"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9"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40" dur="26">
                                          <p:stCondLst>
                                            <p:cond delay="650"/>
                                          </p:stCondLst>
                                        </p:cTn>
                                        <p:tgtEl>
                                          <p:spTgt spid="7"/>
                                        </p:tgtEl>
                                      </p:cBhvr>
                                      <p:to x="100000" y="60000"/>
                                    </p:animScale>
                                    <p:animScale>
                                      <p:cBhvr>
                                        <p:cTn id="41" dur="166" decel="50000">
                                          <p:stCondLst>
                                            <p:cond delay="676"/>
                                          </p:stCondLst>
                                        </p:cTn>
                                        <p:tgtEl>
                                          <p:spTgt spid="7"/>
                                        </p:tgtEl>
                                      </p:cBhvr>
                                      <p:to x="100000" y="100000"/>
                                    </p:animScale>
                                    <p:animScale>
                                      <p:cBhvr>
                                        <p:cTn id="42" dur="26">
                                          <p:stCondLst>
                                            <p:cond delay="1312"/>
                                          </p:stCondLst>
                                        </p:cTn>
                                        <p:tgtEl>
                                          <p:spTgt spid="7"/>
                                        </p:tgtEl>
                                      </p:cBhvr>
                                      <p:to x="100000" y="80000"/>
                                    </p:animScale>
                                    <p:animScale>
                                      <p:cBhvr>
                                        <p:cTn id="43" dur="166" decel="50000">
                                          <p:stCondLst>
                                            <p:cond delay="1338"/>
                                          </p:stCondLst>
                                        </p:cTn>
                                        <p:tgtEl>
                                          <p:spTgt spid="7"/>
                                        </p:tgtEl>
                                      </p:cBhvr>
                                      <p:to x="100000" y="100000"/>
                                    </p:animScale>
                                    <p:animScale>
                                      <p:cBhvr>
                                        <p:cTn id="44" dur="26">
                                          <p:stCondLst>
                                            <p:cond delay="1642"/>
                                          </p:stCondLst>
                                        </p:cTn>
                                        <p:tgtEl>
                                          <p:spTgt spid="7"/>
                                        </p:tgtEl>
                                      </p:cBhvr>
                                      <p:to x="100000" y="90000"/>
                                    </p:animScale>
                                    <p:animScale>
                                      <p:cBhvr>
                                        <p:cTn id="45" dur="166" decel="50000">
                                          <p:stCondLst>
                                            <p:cond delay="1668"/>
                                          </p:stCondLst>
                                        </p:cTn>
                                        <p:tgtEl>
                                          <p:spTgt spid="7"/>
                                        </p:tgtEl>
                                      </p:cBhvr>
                                      <p:to x="100000" y="100000"/>
                                    </p:animScale>
                                    <p:animScale>
                                      <p:cBhvr>
                                        <p:cTn id="46" dur="26">
                                          <p:stCondLst>
                                            <p:cond delay="1808"/>
                                          </p:stCondLst>
                                        </p:cTn>
                                        <p:tgtEl>
                                          <p:spTgt spid="7"/>
                                        </p:tgtEl>
                                      </p:cBhvr>
                                      <p:to x="100000" y="95000"/>
                                    </p:animScale>
                                    <p:animScale>
                                      <p:cBhvr>
                                        <p:cTn id="47" dur="166" decel="50000">
                                          <p:stCondLst>
                                            <p:cond delay="1834"/>
                                          </p:stCondLst>
                                        </p:cTn>
                                        <p:tgtEl>
                                          <p:spTgt spid="7"/>
                                        </p:tgtEl>
                                      </p:cBhvr>
                                      <p:to x="100000" y="100000"/>
                                    </p:animScale>
                                  </p:childTnLst>
                                </p:cTn>
                              </p:par>
                            </p:childTnLst>
                          </p:cTn>
                        </p:par>
                      </p:childTnLst>
                    </p:cTn>
                  </p:par>
                  <p:par>
                    <p:cTn id="48" fill="hold">
                      <p:stCondLst>
                        <p:cond delay="indefinite"/>
                      </p:stCondLst>
                      <p:childTnLst>
                        <p:par>
                          <p:cTn id="49" fill="hold">
                            <p:stCondLst>
                              <p:cond delay="0"/>
                            </p:stCondLst>
                            <p:childTnLst>
                              <p:par>
                                <p:cTn id="50" presetID="26" presetClass="entr" presetSubtype="0" fill="hold" grpId="0" nodeType="click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wipe(down)">
                                      <p:cBhvr>
                                        <p:cTn id="52" dur="580">
                                          <p:stCondLst>
                                            <p:cond delay="0"/>
                                          </p:stCondLst>
                                        </p:cTn>
                                        <p:tgtEl>
                                          <p:spTgt spid="9"/>
                                        </p:tgtEl>
                                      </p:cBhvr>
                                    </p:animEffect>
                                    <p:anim calcmode="lin" valueType="num">
                                      <p:cBhvr>
                                        <p:cTn id="53"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54"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55"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56"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57"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58" dur="26">
                                          <p:stCondLst>
                                            <p:cond delay="650"/>
                                          </p:stCondLst>
                                        </p:cTn>
                                        <p:tgtEl>
                                          <p:spTgt spid="9"/>
                                        </p:tgtEl>
                                      </p:cBhvr>
                                      <p:to x="100000" y="60000"/>
                                    </p:animScale>
                                    <p:animScale>
                                      <p:cBhvr>
                                        <p:cTn id="59" dur="166" decel="50000">
                                          <p:stCondLst>
                                            <p:cond delay="676"/>
                                          </p:stCondLst>
                                        </p:cTn>
                                        <p:tgtEl>
                                          <p:spTgt spid="9"/>
                                        </p:tgtEl>
                                      </p:cBhvr>
                                      <p:to x="100000" y="100000"/>
                                    </p:animScale>
                                    <p:animScale>
                                      <p:cBhvr>
                                        <p:cTn id="60" dur="26">
                                          <p:stCondLst>
                                            <p:cond delay="1312"/>
                                          </p:stCondLst>
                                        </p:cTn>
                                        <p:tgtEl>
                                          <p:spTgt spid="9"/>
                                        </p:tgtEl>
                                      </p:cBhvr>
                                      <p:to x="100000" y="80000"/>
                                    </p:animScale>
                                    <p:animScale>
                                      <p:cBhvr>
                                        <p:cTn id="61" dur="166" decel="50000">
                                          <p:stCondLst>
                                            <p:cond delay="1338"/>
                                          </p:stCondLst>
                                        </p:cTn>
                                        <p:tgtEl>
                                          <p:spTgt spid="9"/>
                                        </p:tgtEl>
                                      </p:cBhvr>
                                      <p:to x="100000" y="100000"/>
                                    </p:animScale>
                                    <p:animScale>
                                      <p:cBhvr>
                                        <p:cTn id="62" dur="26">
                                          <p:stCondLst>
                                            <p:cond delay="1642"/>
                                          </p:stCondLst>
                                        </p:cTn>
                                        <p:tgtEl>
                                          <p:spTgt spid="9"/>
                                        </p:tgtEl>
                                      </p:cBhvr>
                                      <p:to x="100000" y="90000"/>
                                    </p:animScale>
                                    <p:animScale>
                                      <p:cBhvr>
                                        <p:cTn id="63" dur="166" decel="50000">
                                          <p:stCondLst>
                                            <p:cond delay="1668"/>
                                          </p:stCondLst>
                                        </p:cTn>
                                        <p:tgtEl>
                                          <p:spTgt spid="9"/>
                                        </p:tgtEl>
                                      </p:cBhvr>
                                      <p:to x="100000" y="100000"/>
                                    </p:animScale>
                                    <p:animScale>
                                      <p:cBhvr>
                                        <p:cTn id="64" dur="26">
                                          <p:stCondLst>
                                            <p:cond delay="1808"/>
                                          </p:stCondLst>
                                        </p:cTn>
                                        <p:tgtEl>
                                          <p:spTgt spid="9"/>
                                        </p:tgtEl>
                                      </p:cBhvr>
                                      <p:to x="100000" y="95000"/>
                                    </p:animScale>
                                    <p:animScale>
                                      <p:cBhvr>
                                        <p:cTn id="65" dur="166" decel="50000">
                                          <p:stCondLst>
                                            <p:cond delay="1834"/>
                                          </p:stCondLst>
                                        </p:cTn>
                                        <p:tgtEl>
                                          <p:spTgt spid="9"/>
                                        </p:tgtEl>
                                      </p:cBhvr>
                                      <p:to x="100000" y="100000"/>
                                    </p:animScale>
                                  </p:childTnLst>
                                </p:cTn>
                              </p:par>
                            </p:childTnLst>
                          </p:cTn>
                        </p:par>
                      </p:childTnLst>
                    </p:cTn>
                  </p:par>
                  <p:par>
                    <p:cTn id="66" fill="hold">
                      <p:stCondLst>
                        <p:cond delay="indefinite"/>
                      </p:stCondLst>
                      <p:childTnLst>
                        <p:par>
                          <p:cTn id="67" fill="hold">
                            <p:stCondLst>
                              <p:cond delay="0"/>
                            </p:stCondLst>
                            <p:childTnLst>
                              <p:par>
                                <p:cTn id="68" presetID="26" presetClass="entr" presetSubtype="0" fill="hold" grpId="0" nodeType="clickEffect">
                                  <p:stCondLst>
                                    <p:cond delay="0"/>
                                  </p:stCondLst>
                                  <p:childTnLst>
                                    <p:set>
                                      <p:cBhvr>
                                        <p:cTn id="69" dur="1" fill="hold">
                                          <p:stCondLst>
                                            <p:cond delay="0"/>
                                          </p:stCondLst>
                                        </p:cTn>
                                        <p:tgtEl>
                                          <p:spTgt spid="10"/>
                                        </p:tgtEl>
                                        <p:attrNameLst>
                                          <p:attrName>style.visibility</p:attrName>
                                        </p:attrNameLst>
                                      </p:cBhvr>
                                      <p:to>
                                        <p:strVal val="visible"/>
                                      </p:to>
                                    </p:set>
                                    <p:animEffect transition="in" filter="wipe(down)">
                                      <p:cBhvr>
                                        <p:cTn id="70" dur="580">
                                          <p:stCondLst>
                                            <p:cond delay="0"/>
                                          </p:stCondLst>
                                        </p:cTn>
                                        <p:tgtEl>
                                          <p:spTgt spid="10"/>
                                        </p:tgtEl>
                                      </p:cBhvr>
                                    </p:animEffect>
                                    <p:anim calcmode="lin" valueType="num">
                                      <p:cBhvr>
                                        <p:cTn id="71"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72"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73"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74"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75"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76" dur="26">
                                          <p:stCondLst>
                                            <p:cond delay="650"/>
                                          </p:stCondLst>
                                        </p:cTn>
                                        <p:tgtEl>
                                          <p:spTgt spid="10"/>
                                        </p:tgtEl>
                                      </p:cBhvr>
                                      <p:to x="100000" y="60000"/>
                                    </p:animScale>
                                    <p:animScale>
                                      <p:cBhvr>
                                        <p:cTn id="77" dur="166" decel="50000">
                                          <p:stCondLst>
                                            <p:cond delay="676"/>
                                          </p:stCondLst>
                                        </p:cTn>
                                        <p:tgtEl>
                                          <p:spTgt spid="10"/>
                                        </p:tgtEl>
                                      </p:cBhvr>
                                      <p:to x="100000" y="100000"/>
                                    </p:animScale>
                                    <p:animScale>
                                      <p:cBhvr>
                                        <p:cTn id="78" dur="26">
                                          <p:stCondLst>
                                            <p:cond delay="1312"/>
                                          </p:stCondLst>
                                        </p:cTn>
                                        <p:tgtEl>
                                          <p:spTgt spid="10"/>
                                        </p:tgtEl>
                                      </p:cBhvr>
                                      <p:to x="100000" y="80000"/>
                                    </p:animScale>
                                    <p:animScale>
                                      <p:cBhvr>
                                        <p:cTn id="79" dur="166" decel="50000">
                                          <p:stCondLst>
                                            <p:cond delay="1338"/>
                                          </p:stCondLst>
                                        </p:cTn>
                                        <p:tgtEl>
                                          <p:spTgt spid="10"/>
                                        </p:tgtEl>
                                      </p:cBhvr>
                                      <p:to x="100000" y="100000"/>
                                    </p:animScale>
                                    <p:animScale>
                                      <p:cBhvr>
                                        <p:cTn id="80" dur="26">
                                          <p:stCondLst>
                                            <p:cond delay="1642"/>
                                          </p:stCondLst>
                                        </p:cTn>
                                        <p:tgtEl>
                                          <p:spTgt spid="10"/>
                                        </p:tgtEl>
                                      </p:cBhvr>
                                      <p:to x="100000" y="90000"/>
                                    </p:animScale>
                                    <p:animScale>
                                      <p:cBhvr>
                                        <p:cTn id="81" dur="166" decel="50000">
                                          <p:stCondLst>
                                            <p:cond delay="1668"/>
                                          </p:stCondLst>
                                        </p:cTn>
                                        <p:tgtEl>
                                          <p:spTgt spid="10"/>
                                        </p:tgtEl>
                                      </p:cBhvr>
                                      <p:to x="100000" y="100000"/>
                                    </p:animScale>
                                    <p:animScale>
                                      <p:cBhvr>
                                        <p:cTn id="82" dur="26">
                                          <p:stCondLst>
                                            <p:cond delay="1808"/>
                                          </p:stCondLst>
                                        </p:cTn>
                                        <p:tgtEl>
                                          <p:spTgt spid="10"/>
                                        </p:tgtEl>
                                      </p:cBhvr>
                                      <p:to x="100000" y="95000"/>
                                    </p:animScale>
                                    <p:animScale>
                                      <p:cBhvr>
                                        <p:cTn id="83" dur="166" decel="50000">
                                          <p:stCondLst>
                                            <p:cond delay="1834"/>
                                          </p:stCondLst>
                                        </p:cTn>
                                        <p:tgtEl>
                                          <p:spTgt spid="10"/>
                                        </p:tgtEl>
                                      </p:cBhvr>
                                      <p:to x="100000" y="100000"/>
                                    </p:animScale>
                                  </p:childTnLst>
                                </p:cTn>
                              </p:par>
                            </p:childTnLst>
                          </p:cTn>
                        </p:par>
                      </p:childTnLst>
                    </p:cTn>
                  </p:par>
                  <p:par>
                    <p:cTn id="84" fill="hold">
                      <p:stCondLst>
                        <p:cond delay="indefinite"/>
                      </p:stCondLst>
                      <p:childTnLst>
                        <p:par>
                          <p:cTn id="85" fill="hold">
                            <p:stCondLst>
                              <p:cond delay="0"/>
                            </p:stCondLst>
                            <p:childTnLst>
                              <p:par>
                                <p:cTn id="86" presetID="26" presetClass="entr" presetSubtype="0" fill="hold" grpId="0" nodeType="clickEffect">
                                  <p:stCondLst>
                                    <p:cond delay="0"/>
                                  </p:stCondLst>
                                  <p:childTnLst>
                                    <p:set>
                                      <p:cBhvr>
                                        <p:cTn id="87" dur="1" fill="hold">
                                          <p:stCondLst>
                                            <p:cond delay="0"/>
                                          </p:stCondLst>
                                        </p:cTn>
                                        <p:tgtEl>
                                          <p:spTgt spid="11"/>
                                        </p:tgtEl>
                                        <p:attrNameLst>
                                          <p:attrName>style.visibility</p:attrName>
                                        </p:attrNameLst>
                                      </p:cBhvr>
                                      <p:to>
                                        <p:strVal val="visible"/>
                                      </p:to>
                                    </p:set>
                                    <p:animEffect transition="in" filter="wipe(down)">
                                      <p:cBhvr>
                                        <p:cTn id="88" dur="580">
                                          <p:stCondLst>
                                            <p:cond delay="0"/>
                                          </p:stCondLst>
                                        </p:cTn>
                                        <p:tgtEl>
                                          <p:spTgt spid="11"/>
                                        </p:tgtEl>
                                      </p:cBhvr>
                                    </p:animEffect>
                                    <p:anim calcmode="lin" valueType="num">
                                      <p:cBhvr>
                                        <p:cTn id="89"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90"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91"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92"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93"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94" dur="26">
                                          <p:stCondLst>
                                            <p:cond delay="650"/>
                                          </p:stCondLst>
                                        </p:cTn>
                                        <p:tgtEl>
                                          <p:spTgt spid="11"/>
                                        </p:tgtEl>
                                      </p:cBhvr>
                                      <p:to x="100000" y="60000"/>
                                    </p:animScale>
                                    <p:animScale>
                                      <p:cBhvr>
                                        <p:cTn id="95" dur="166" decel="50000">
                                          <p:stCondLst>
                                            <p:cond delay="676"/>
                                          </p:stCondLst>
                                        </p:cTn>
                                        <p:tgtEl>
                                          <p:spTgt spid="11"/>
                                        </p:tgtEl>
                                      </p:cBhvr>
                                      <p:to x="100000" y="100000"/>
                                    </p:animScale>
                                    <p:animScale>
                                      <p:cBhvr>
                                        <p:cTn id="96" dur="26">
                                          <p:stCondLst>
                                            <p:cond delay="1312"/>
                                          </p:stCondLst>
                                        </p:cTn>
                                        <p:tgtEl>
                                          <p:spTgt spid="11"/>
                                        </p:tgtEl>
                                      </p:cBhvr>
                                      <p:to x="100000" y="80000"/>
                                    </p:animScale>
                                    <p:animScale>
                                      <p:cBhvr>
                                        <p:cTn id="97" dur="166" decel="50000">
                                          <p:stCondLst>
                                            <p:cond delay="1338"/>
                                          </p:stCondLst>
                                        </p:cTn>
                                        <p:tgtEl>
                                          <p:spTgt spid="11"/>
                                        </p:tgtEl>
                                      </p:cBhvr>
                                      <p:to x="100000" y="100000"/>
                                    </p:animScale>
                                    <p:animScale>
                                      <p:cBhvr>
                                        <p:cTn id="98" dur="26">
                                          <p:stCondLst>
                                            <p:cond delay="1642"/>
                                          </p:stCondLst>
                                        </p:cTn>
                                        <p:tgtEl>
                                          <p:spTgt spid="11"/>
                                        </p:tgtEl>
                                      </p:cBhvr>
                                      <p:to x="100000" y="90000"/>
                                    </p:animScale>
                                    <p:animScale>
                                      <p:cBhvr>
                                        <p:cTn id="99" dur="166" decel="50000">
                                          <p:stCondLst>
                                            <p:cond delay="1668"/>
                                          </p:stCondLst>
                                        </p:cTn>
                                        <p:tgtEl>
                                          <p:spTgt spid="11"/>
                                        </p:tgtEl>
                                      </p:cBhvr>
                                      <p:to x="100000" y="100000"/>
                                    </p:animScale>
                                    <p:animScale>
                                      <p:cBhvr>
                                        <p:cTn id="100" dur="26">
                                          <p:stCondLst>
                                            <p:cond delay="1808"/>
                                          </p:stCondLst>
                                        </p:cTn>
                                        <p:tgtEl>
                                          <p:spTgt spid="11"/>
                                        </p:tgtEl>
                                      </p:cBhvr>
                                      <p:to x="100000" y="95000"/>
                                    </p:animScale>
                                    <p:animScale>
                                      <p:cBhvr>
                                        <p:cTn id="101"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9"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1461592" y="941587"/>
            <a:ext cx="9831539" cy="923330"/>
          </a:xfrm>
          <a:prstGeom prst="rect">
            <a:avLst/>
          </a:prstGeom>
          <a:noFill/>
        </p:spPr>
        <p:txBody>
          <a:bodyPr wrap="none" lIns="91440" tIns="45720" rIns="91440" bIns="45720">
            <a:spAutoFit/>
          </a:bodyPr>
          <a:lstStyle/>
          <a:p>
            <a:pPr algn="ctr"/>
            <a:r>
              <a:rPr lang="he-IL" sz="5400" b="1" cap="none" spc="0" dirty="0">
                <a:ln w="6600">
                  <a:solidFill>
                    <a:schemeClr val="accent2"/>
                  </a:solidFill>
                  <a:prstDash val="solid"/>
                </a:ln>
                <a:solidFill>
                  <a:srgbClr val="FF0000"/>
                </a:solidFill>
                <a:effectLst>
                  <a:outerShdw dist="38100" dir="2700000" algn="tl" rotWithShape="0">
                    <a:schemeClr val="accent2"/>
                  </a:outerShdw>
                </a:effectLst>
              </a:rPr>
              <a:t>הלשון מורכבת מארבעה ענפים :</a:t>
            </a:r>
          </a:p>
        </p:txBody>
      </p:sp>
      <p:sp>
        <p:nvSpPr>
          <p:cNvPr id="3" name="אליפסה 2"/>
          <p:cNvSpPr/>
          <p:nvPr/>
        </p:nvSpPr>
        <p:spPr>
          <a:xfrm>
            <a:off x="4248442" y="2124219"/>
            <a:ext cx="3699804" cy="1336431"/>
          </a:xfrm>
          <a:prstGeom prst="ellipse">
            <a:avLst/>
          </a:prstGeom>
          <a:gradFill>
            <a:gsLst>
              <a:gs pos="0">
                <a:srgbClr val="FF0000"/>
              </a:gs>
              <a:gs pos="100000">
                <a:schemeClr val="accent1">
                  <a:shade val="98000"/>
                  <a:lumMod val="94000"/>
                </a:schemeClr>
              </a:gs>
            </a:gsLst>
          </a:gradFill>
        </p:spPr>
        <p:style>
          <a:lnRef idx="1">
            <a:schemeClr val="accent1"/>
          </a:lnRef>
          <a:fillRef idx="3">
            <a:schemeClr val="accent1"/>
          </a:fillRef>
          <a:effectRef idx="2">
            <a:schemeClr val="accent1"/>
          </a:effectRef>
          <a:fontRef idx="minor">
            <a:schemeClr val="lt1"/>
          </a:fontRef>
        </p:style>
        <p:txBody>
          <a:bodyPr rtlCol="1" anchor="ctr"/>
          <a:lstStyle/>
          <a:p>
            <a:pPr algn="ctr"/>
            <a:r>
              <a:rPr lang="he-IL" sz="4800" dirty="0"/>
              <a:t>לשון</a:t>
            </a:r>
          </a:p>
        </p:txBody>
      </p:sp>
      <p:cxnSp>
        <p:nvCxnSpPr>
          <p:cNvPr id="24" name="מחבר חץ ישר 23"/>
          <p:cNvCxnSpPr/>
          <p:nvPr/>
        </p:nvCxnSpPr>
        <p:spPr>
          <a:xfrm>
            <a:off x="6752492" y="3460650"/>
            <a:ext cx="422031" cy="144897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מחבר חץ ישר 25"/>
          <p:cNvCxnSpPr/>
          <p:nvPr/>
        </p:nvCxnSpPr>
        <p:spPr>
          <a:xfrm flipH="1">
            <a:off x="5008098" y="3460650"/>
            <a:ext cx="365760" cy="144897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9" name="מחבר חץ ישר 28"/>
          <p:cNvCxnSpPr/>
          <p:nvPr/>
        </p:nvCxnSpPr>
        <p:spPr>
          <a:xfrm>
            <a:off x="7723163" y="3165231"/>
            <a:ext cx="1716257" cy="159573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מחבר חץ ישר 30"/>
          <p:cNvCxnSpPr/>
          <p:nvPr/>
        </p:nvCxnSpPr>
        <p:spPr>
          <a:xfrm flipH="1">
            <a:off x="2757268" y="3165231"/>
            <a:ext cx="1631852" cy="144897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6" name="מלבן 35"/>
          <p:cNvSpPr/>
          <p:nvPr/>
        </p:nvSpPr>
        <p:spPr>
          <a:xfrm>
            <a:off x="8956433" y="4760964"/>
            <a:ext cx="2319866" cy="1077218"/>
          </a:xfrm>
          <a:prstGeom prst="rect">
            <a:avLst/>
          </a:prstGeom>
          <a:noFill/>
        </p:spPr>
        <p:txBody>
          <a:bodyPr wrap="none" lIns="91440" tIns="45720" rIns="91440" bIns="45720">
            <a:spAutoFit/>
          </a:bodyPr>
          <a:lstStyle/>
          <a:p>
            <a:pPr algn="ctr"/>
            <a:r>
              <a:rPr lang="he-IL" sz="3200" b="1" cap="none" spc="50" dirty="0">
                <a:ln w="9525" cmpd="sng">
                  <a:solidFill>
                    <a:schemeClr val="accent1"/>
                  </a:solidFill>
                  <a:prstDash val="solid"/>
                </a:ln>
                <a:solidFill>
                  <a:srgbClr val="FF0000"/>
                </a:solidFill>
                <a:effectLst>
                  <a:glow rad="38100">
                    <a:schemeClr val="accent1">
                      <a:alpha val="40000"/>
                    </a:schemeClr>
                  </a:glow>
                </a:effectLst>
              </a:rPr>
              <a:t>ענף ראשון :</a:t>
            </a:r>
          </a:p>
          <a:p>
            <a:pPr algn="ctr"/>
            <a:r>
              <a:rPr lang="he-IL" sz="3200" b="1" spc="50" dirty="0">
                <a:ln w="9525" cmpd="sng">
                  <a:solidFill>
                    <a:schemeClr val="accent1"/>
                  </a:solidFill>
                  <a:prstDash val="solid"/>
                </a:ln>
                <a:solidFill>
                  <a:srgbClr val="FF0000"/>
                </a:solidFill>
                <a:effectLst>
                  <a:glow rad="38100">
                    <a:schemeClr val="accent1">
                      <a:alpha val="40000"/>
                    </a:schemeClr>
                  </a:glow>
                </a:effectLst>
              </a:rPr>
              <a:t>תורת ההגה</a:t>
            </a:r>
            <a:endParaRPr lang="he-IL" sz="3200" b="1" cap="none" spc="50" dirty="0">
              <a:ln w="9525" cmpd="sng">
                <a:solidFill>
                  <a:schemeClr val="accent1"/>
                </a:solidFill>
                <a:prstDash val="solid"/>
              </a:ln>
              <a:solidFill>
                <a:srgbClr val="FF0000"/>
              </a:solidFill>
              <a:effectLst>
                <a:glow rad="38100">
                  <a:schemeClr val="accent1">
                    <a:alpha val="40000"/>
                  </a:schemeClr>
                </a:glow>
              </a:effectLst>
            </a:endParaRPr>
          </a:p>
        </p:txBody>
      </p:sp>
      <p:sp>
        <p:nvSpPr>
          <p:cNvPr id="37" name="מלבן 36"/>
          <p:cNvSpPr/>
          <p:nvPr/>
        </p:nvSpPr>
        <p:spPr>
          <a:xfrm>
            <a:off x="6098344" y="4815250"/>
            <a:ext cx="2646879" cy="1077218"/>
          </a:xfrm>
          <a:prstGeom prst="rect">
            <a:avLst/>
          </a:prstGeom>
          <a:noFill/>
        </p:spPr>
        <p:txBody>
          <a:bodyPr wrap="none" lIns="91440" tIns="45720" rIns="91440" bIns="45720">
            <a:spAutoFit/>
          </a:bodyPr>
          <a:lstStyle/>
          <a:p>
            <a:pPr algn="ctr"/>
            <a:r>
              <a:rPr lang="he-IL" sz="3200" b="1" cap="none" spc="50" dirty="0">
                <a:ln w="9525" cmpd="sng">
                  <a:solidFill>
                    <a:schemeClr val="accent1"/>
                  </a:solidFill>
                  <a:prstDash val="solid"/>
                </a:ln>
                <a:solidFill>
                  <a:srgbClr val="7030A0"/>
                </a:solidFill>
                <a:effectLst>
                  <a:glow rad="38100">
                    <a:schemeClr val="accent1">
                      <a:alpha val="40000"/>
                    </a:schemeClr>
                  </a:glow>
                </a:effectLst>
              </a:rPr>
              <a:t>ענף שני :</a:t>
            </a:r>
          </a:p>
          <a:p>
            <a:pPr algn="ctr"/>
            <a:r>
              <a:rPr lang="he-IL" sz="3200" b="1" spc="50" dirty="0">
                <a:ln w="9525" cmpd="sng">
                  <a:solidFill>
                    <a:schemeClr val="accent1"/>
                  </a:solidFill>
                  <a:prstDash val="solid"/>
                </a:ln>
                <a:solidFill>
                  <a:srgbClr val="7030A0"/>
                </a:solidFill>
                <a:effectLst>
                  <a:glow rad="38100">
                    <a:schemeClr val="accent1">
                      <a:alpha val="40000"/>
                    </a:schemeClr>
                  </a:glow>
                </a:effectLst>
              </a:rPr>
              <a:t>תורת הצורות</a:t>
            </a:r>
            <a:endParaRPr lang="he-IL" sz="3200" b="1" cap="none" spc="50" dirty="0">
              <a:ln w="9525" cmpd="sng">
                <a:solidFill>
                  <a:schemeClr val="accent1"/>
                </a:solidFill>
                <a:prstDash val="solid"/>
              </a:ln>
              <a:solidFill>
                <a:srgbClr val="7030A0"/>
              </a:solidFill>
              <a:effectLst>
                <a:glow rad="38100">
                  <a:schemeClr val="accent1">
                    <a:alpha val="40000"/>
                  </a:schemeClr>
                </a:glow>
              </a:effectLst>
            </a:endParaRPr>
          </a:p>
        </p:txBody>
      </p:sp>
      <p:sp>
        <p:nvSpPr>
          <p:cNvPr id="38" name="מלבן 37"/>
          <p:cNvSpPr/>
          <p:nvPr/>
        </p:nvSpPr>
        <p:spPr>
          <a:xfrm>
            <a:off x="3117385" y="4815250"/>
            <a:ext cx="2802370" cy="1077218"/>
          </a:xfrm>
          <a:prstGeom prst="rect">
            <a:avLst/>
          </a:prstGeom>
          <a:noFill/>
        </p:spPr>
        <p:txBody>
          <a:bodyPr wrap="none" lIns="91440" tIns="45720" rIns="91440" bIns="45720">
            <a:spAutoFit/>
          </a:bodyPr>
          <a:lstStyle/>
          <a:p>
            <a:pPr algn="ctr"/>
            <a:r>
              <a:rPr lang="he-IL" sz="3200" b="1" cap="none" spc="50" dirty="0">
                <a:ln w="9525" cmpd="sng">
                  <a:solidFill>
                    <a:schemeClr val="accent1"/>
                  </a:solidFill>
                  <a:prstDash val="solid"/>
                </a:ln>
                <a:solidFill>
                  <a:schemeClr val="accent2"/>
                </a:solidFill>
                <a:effectLst>
                  <a:glow rad="38100">
                    <a:schemeClr val="accent1">
                      <a:alpha val="40000"/>
                    </a:schemeClr>
                  </a:glow>
                </a:effectLst>
              </a:rPr>
              <a:t>ענף שלישי :</a:t>
            </a:r>
          </a:p>
          <a:p>
            <a:pPr algn="ctr"/>
            <a:r>
              <a:rPr lang="he-IL" sz="3200" b="1" spc="50" dirty="0">
                <a:ln w="9525" cmpd="sng">
                  <a:solidFill>
                    <a:schemeClr val="accent1"/>
                  </a:solidFill>
                  <a:prstDash val="solid"/>
                </a:ln>
                <a:solidFill>
                  <a:schemeClr val="accent2"/>
                </a:solidFill>
                <a:effectLst>
                  <a:glow rad="38100">
                    <a:schemeClr val="accent1">
                      <a:alpha val="40000"/>
                    </a:schemeClr>
                  </a:glow>
                </a:effectLst>
              </a:rPr>
              <a:t>תורת התחביר</a:t>
            </a:r>
            <a:endParaRPr lang="he-IL" sz="3200" b="1" cap="none" spc="50" dirty="0">
              <a:ln w="9525" cmpd="sng">
                <a:solidFill>
                  <a:schemeClr val="accent1"/>
                </a:solidFill>
                <a:prstDash val="solid"/>
              </a:ln>
              <a:solidFill>
                <a:schemeClr val="accent2"/>
              </a:solidFill>
              <a:effectLst>
                <a:glow rad="38100">
                  <a:schemeClr val="accent1">
                    <a:alpha val="40000"/>
                  </a:schemeClr>
                </a:glow>
              </a:effectLst>
            </a:endParaRPr>
          </a:p>
        </p:txBody>
      </p:sp>
      <p:sp>
        <p:nvSpPr>
          <p:cNvPr id="40" name="מלבן 39"/>
          <p:cNvSpPr/>
          <p:nvPr/>
        </p:nvSpPr>
        <p:spPr>
          <a:xfrm>
            <a:off x="627023" y="4805371"/>
            <a:ext cx="2324675" cy="1077218"/>
          </a:xfrm>
          <a:prstGeom prst="rect">
            <a:avLst/>
          </a:prstGeom>
          <a:noFill/>
        </p:spPr>
        <p:txBody>
          <a:bodyPr wrap="none" lIns="91440" tIns="45720" rIns="91440" bIns="45720">
            <a:spAutoFit/>
          </a:bodyPr>
          <a:lstStyle/>
          <a:p>
            <a:pPr algn="ctr"/>
            <a:r>
              <a:rPr lang="he-IL" sz="3200" b="1" cap="none" spc="50" dirty="0">
                <a:ln w="9525" cmpd="sng">
                  <a:solidFill>
                    <a:schemeClr val="accent1"/>
                  </a:solidFill>
                  <a:prstDash val="solid"/>
                </a:ln>
                <a:solidFill>
                  <a:srgbClr val="00B050"/>
                </a:solidFill>
                <a:effectLst>
                  <a:glow rad="38100">
                    <a:schemeClr val="accent1">
                      <a:alpha val="40000"/>
                    </a:schemeClr>
                  </a:glow>
                </a:effectLst>
              </a:rPr>
              <a:t>ענף רביעי :</a:t>
            </a:r>
          </a:p>
          <a:p>
            <a:pPr algn="ctr"/>
            <a:r>
              <a:rPr lang="he-IL" sz="3200" b="1" spc="50" dirty="0">
                <a:ln w="9525" cmpd="sng">
                  <a:solidFill>
                    <a:schemeClr val="accent1"/>
                  </a:solidFill>
                  <a:prstDash val="solid"/>
                </a:ln>
                <a:solidFill>
                  <a:srgbClr val="00B050"/>
                </a:solidFill>
                <a:effectLst>
                  <a:glow rad="38100">
                    <a:schemeClr val="accent1">
                      <a:alpha val="40000"/>
                    </a:schemeClr>
                  </a:glow>
                </a:effectLst>
              </a:rPr>
              <a:t>תורת השיח</a:t>
            </a:r>
            <a:endParaRPr lang="he-IL" sz="3200" b="1" cap="none" spc="50" dirty="0">
              <a:ln w="9525" cmpd="sng">
                <a:solidFill>
                  <a:schemeClr val="accent1"/>
                </a:solidFill>
                <a:prstDash val="solid"/>
              </a:ln>
              <a:solidFill>
                <a:srgbClr val="00B050"/>
              </a:solidFill>
              <a:effectLst>
                <a:glow rad="38100">
                  <a:schemeClr val="accent1">
                    <a:alpha val="40000"/>
                  </a:schemeClr>
                </a:glow>
              </a:effectLst>
            </a:endParaRPr>
          </a:p>
        </p:txBody>
      </p:sp>
    </p:spTree>
    <p:extLst>
      <p:ext uri="{BB962C8B-B14F-4D97-AF65-F5344CB8AC3E}">
        <p14:creationId xmlns:p14="http://schemas.microsoft.com/office/powerpoint/2010/main" val="3805336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wipe(down)">
                                      <p:cBhvr>
                                        <p:cTn id="19" dur="500"/>
                                        <p:tgtEl>
                                          <p:spTgt spid="29"/>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36"/>
                                        </p:tgtEl>
                                        <p:attrNameLst>
                                          <p:attrName>style.visibility</p:attrName>
                                        </p:attrNameLst>
                                      </p:cBhvr>
                                      <p:to>
                                        <p:strVal val="visible"/>
                                      </p:to>
                                    </p:set>
                                    <p:anim calcmode="lin" valueType="num">
                                      <p:cBhvr>
                                        <p:cTn id="24" dur="500" fill="hold"/>
                                        <p:tgtEl>
                                          <p:spTgt spid="36"/>
                                        </p:tgtEl>
                                        <p:attrNameLst>
                                          <p:attrName>ppt_w</p:attrName>
                                        </p:attrNameLst>
                                      </p:cBhvr>
                                      <p:tavLst>
                                        <p:tav tm="0">
                                          <p:val>
                                            <p:fltVal val="0"/>
                                          </p:val>
                                        </p:tav>
                                        <p:tav tm="100000">
                                          <p:val>
                                            <p:strVal val="#ppt_w"/>
                                          </p:val>
                                        </p:tav>
                                      </p:tavLst>
                                    </p:anim>
                                    <p:anim calcmode="lin" valueType="num">
                                      <p:cBhvr>
                                        <p:cTn id="25" dur="500" fill="hold"/>
                                        <p:tgtEl>
                                          <p:spTgt spid="36"/>
                                        </p:tgtEl>
                                        <p:attrNameLst>
                                          <p:attrName>ppt_h</p:attrName>
                                        </p:attrNameLst>
                                      </p:cBhvr>
                                      <p:tavLst>
                                        <p:tav tm="0">
                                          <p:val>
                                            <p:fltVal val="0"/>
                                          </p:val>
                                        </p:tav>
                                        <p:tav tm="100000">
                                          <p:val>
                                            <p:strVal val="#ppt_h"/>
                                          </p:val>
                                        </p:tav>
                                      </p:tavLst>
                                    </p:anim>
                                    <p:animEffect transition="in" filter="fade">
                                      <p:cBhvr>
                                        <p:cTn id="26" dur="500"/>
                                        <p:tgtEl>
                                          <p:spTgt spid="36"/>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ipe(down)">
                                      <p:cBhvr>
                                        <p:cTn id="31" dur="500"/>
                                        <p:tgtEl>
                                          <p:spTgt spid="24"/>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37"/>
                                        </p:tgtEl>
                                        <p:attrNameLst>
                                          <p:attrName>style.visibility</p:attrName>
                                        </p:attrNameLst>
                                      </p:cBhvr>
                                      <p:to>
                                        <p:strVal val="visible"/>
                                      </p:to>
                                    </p:set>
                                    <p:anim calcmode="lin" valueType="num">
                                      <p:cBhvr>
                                        <p:cTn id="36" dur="500" fill="hold"/>
                                        <p:tgtEl>
                                          <p:spTgt spid="37"/>
                                        </p:tgtEl>
                                        <p:attrNameLst>
                                          <p:attrName>ppt_w</p:attrName>
                                        </p:attrNameLst>
                                      </p:cBhvr>
                                      <p:tavLst>
                                        <p:tav tm="0">
                                          <p:val>
                                            <p:fltVal val="0"/>
                                          </p:val>
                                        </p:tav>
                                        <p:tav tm="100000">
                                          <p:val>
                                            <p:strVal val="#ppt_w"/>
                                          </p:val>
                                        </p:tav>
                                      </p:tavLst>
                                    </p:anim>
                                    <p:anim calcmode="lin" valueType="num">
                                      <p:cBhvr>
                                        <p:cTn id="37" dur="500" fill="hold"/>
                                        <p:tgtEl>
                                          <p:spTgt spid="37"/>
                                        </p:tgtEl>
                                        <p:attrNameLst>
                                          <p:attrName>ppt_h</p:attrName>
                                        </p:attrNameLst>
                                      </p:cBhvr>
                                      <p:tavLst>
                                        <p:tav tm="0">
                                          <p:val>
                                            <p:fltVal val="0"/>
                                          </p:val>
                                        </p:tav>
                                        <p:tav tm="100000">
                                          <p:val>
                                            <p:strVal val="#ppt_h"/>
                                          </p:val>
                                        </p:tav>
                                      </p:tavLst>
                                    </p:anim>
                                    <p:animEffect transition="in" filter="fade">
                                      <p:cBhvr>
                                        <p:cTn id="38" dur="500"/>
                                        <p:tgtEl>
                                          <p:spTgt spid="37"/>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wipe(down)">
                                      <p:cBhvr>
                                        <p:cTn id="43" dur="500"/>
                                        <p:tgtEl>
                                          <p:spTgt spid="26"/>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grpId="0" nodeType="clickEffect">
                                  <p:stCondLst>
                                    <p:cond delay="0"/>
                                  </p:stCondLst>
                                  <p:childTnLst>
                                    <p:set>
                                      <p:cBhvr>
                                        <p:cTn id="47" dur="1" fill="hold">
                                          <p:stCondLst>
                                            <p:cond delay="0"/>
                                          </p:stCondLst>
                                        </p:cTn>
                                        <p:tgtEl>
                                          <p:spTgt spid="38"/>
                                        </p:tgtEl>
                                        <p:attrNameLst>
                                          <p:attrName>style.visibility</p:attrName>
                                        </p:attrNameLst>
                                      </p:cBhvr>
                                      <p:to>
                                        <p:strVal val="visible"/>
                                      </p:to>
                                    </p:set>
                                    <p:anim calcmode="lin" valueType="num">
                                      <p:cBhvr>
                                        <p:cTn id="48" dur="500" fill="hold"/>
                                        <p:tgtEl>
                                          <p:spTgt spid="38"/>
                                        </p:tgtEl>
                                        <p:attrNameLst>
                                          <p:attrName>ppt_w</p:attrName>
                                        </p:attrNameLst>
                                      </p:cBhvr>
                                      <p:tavLst>
                                        <p:tav tm="0">
                                          <p:val>
                                            <p:fltVal val="0"/>
                                          </p:val>
                                        </p:tav>
                                        <p:tav tm="100000">
                                          <p:val>
                                            <p:strVal val="#ppt_w"/>
                                          </p:val>
                                        </p:tav>
                                      </p:tavLst>
                                    </p:anim>
                                    <p:anim calcmode="lin" valueType="num">
                                      <p:cBhvr>
                                        <p:cTn id="49" dur="500" fill="hold"/>
                                        <p:tgtEl>
                                          <p:spTgt spid="38"/>
                                        </p:tgtEl>
                                        <p:attrNameLst>
                                          <p:attrName>ppt_h</p:attrName>
                                        </p:attrNameLst>
                                      </p:cBhvr>
                                      <p:tavLst>
                                        <p:tav tm="0">
                                          <p:val>
                                            <p:fltVal val="0"/>
                                          </p:val>
                                        </p:tav>
                                        <p:tav tm="100000">
                                          <p:val>
                                            <p:strVal val="#ppt_h"/>
                                          </p:val>
                                        </p:tav>
                                      </p:tavLst>
                                    </p:anim>
                                    <p:animEffect transition="in" filter="fade">
                                      <p:cBhvr>
                                        <p:cTn id="50" dur="500"/>
                                        <p:tgtEl>
                                          <p:spTgt spid="38"/>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nodeType="click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wipe(down)">
                                      <p:cBhvr>
                                        <p:cTn id="55" dur="500"/>
                                        <p:tgtEl>
                                          <p:spTgt spid="31"/>
                                        </p:tgtEl>
                                      </p:cBhvr>
                                    </p:animEffect>
                                  </p:childTnLst>
                                </p:cTn>
                              </p:par>
                            </p:childTnLst>
                          </p:cTn>
                        </p:par>
                      </p:childTnLst>
                    </p:cTn>
                  </p:par>
                  <p:par>
                    <p:cTn id="56" fill="hold">
                      <p:stCondLst>
                        <p:cond delay="indefinite"/>
                      </p:stCondLst>
                      <p:childTnLst>
                        <p:par>
                          <p:cTn id="57" fill="hold">
                            <p:stCondLst>
                              <p:cond delay="0"/>
                            </p:stCondLst>
                            <p:childTnLst>
                              <p:par>
                                <p:cTn id="58" presetID="53" presetClass="entr" presetSubtype="16" fill="hold" grpId="0" nodeType="clickEffect">
                                  <p:stCondLst>
                                    <p:cond delay="0"/>
                                  </p:stCondLst>
                                  <p:childTnLst>
                                    <p:set>
                                      <p:cBhvr>
                                        <p:cTn id="59" dur="1" fill="hold">
                                          <p:stCondLst>
                                            <p:cond delay="0"/>
                                          </p:stCondLst>
                                        </p:cTn>
                                        <p:tgtEl>
                                          <p:spTgt spid="40"/>
                                        </p:tgtEl>
                                        <p:attrNameLst>
                                          <p:attrName>style.visibility</p:attrName>
                                        </p:attrNameLst>
                                      </p:cBhvr>
                                      <p:to>
                                        <p:strVal val="visible"/>
                                      </p:to>
                                    </p:set>
                                    <p:anim calcmode="lin" valueType="num">
                                      <p:cBhvr>
                                        <p:cTn id="60" dur="500" fill="hold"/>
                                        <p:tgtEl>
                                          <p:spTgt spid="40"/>
                                        </p:tgtEl>
                                        <p:attrNameLst>
                                          <p:attrName>ppt_w</p:attrName>
                                        </p:attrNameLst>
                                      </p:cBhvr>
                                      <p:tavLst>
                                        <p:tav tm="0">
                                          <p:val>
                                            <p:fltVal val="0"/>
                                          </p:val>
                                        </p:tav>
                                        <p:tav tm="100000">
                                          <p:val>
                                            <p:strVal val="#ppt_w"/>
                                          </p:val>
                                        </p:tav>
                                      </p:tavLst>
                                    </p:anim>
                                    <p:anim calcmode="lin" valueType="num">
                                      <p:cBhvr>
                                        <p:cTn id="61" dur="500" fill="hold"/>
                                        <p:tgtEl>
                                          <p:spTgt spid="40"/>
                                        </p:tgtEl>
                                        <p:attrNameLst>
                                          <p:attrName>ppt_h</p:attrName>
                                        </p:attrNameLst>
                                      </p:cBhvr>
                                      <p:tavLst>
                                        <p:tav tm="0">
                                          <p:val>
                                            <p:fltVal val="0"/>
                                          </p:val>
                                        </p:tav>
                                        <p:tav tm="100000">
                                          <p:val>
                                            <p:strVal val="#ppt_h"/>
                                          </p:val>
                                        </p:tav>
                                      </p:tavLst>
                                    </p:anim>
                                    <p:animEffect transition="in" filter="fade">
                                      <p:cBhvr>
                                        <p:cTn id="62"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36" grpId="0"/>
      <p:bldP spid="37" grpId="0"/>
      <p:bldP spid="38" grpId="0"/>
      <p:bldP spid="4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4139117" y="259303"/>
            <a:ext cx="4132863" cy="1015663"/>
          </a:xfrm>
          <a:prstGeom prst="rect">
            <a:avLst/>
          </a:prstGeom>
          <a:noFill/>
        </p:spPr>
        <p:txBody>
          <a:bodyPr wrap="none" lIns="91440" tIns="45720" rIns="91440" bIns="45720">
            <a:spAutoFit/>
          </a:bodyPr>
          <a:lstStyle/>
          <a:p>
            <a:pPr algn="ctr"/>
            <a:r>
              <a:rPr lang="he-IL" sz="6000" b="1" spc="50" dirty="0">
                <a:ln w="9525" cmpd="sng">
                  <a:solidFill>
                    <a:schemeClr val="accent1"/>
                  </a:solidFill>
                  <a:prstDash val="solid"/>
                </a:ln>
                <a:solidFill>
                  <a:srgbClr val="00B0F0"/>
                </a:solidFill>
                <a:effectLst>
                  <a:glow rad="38100">
                    <a:schemeClr val="accent1">
                      <a:alpha val="40000"/>
                    </a:schemeClr>
                  </a:glow>
                </a:effectLst>
              </a:rPr>
              <a:t>תורת ההגה</a:t>
            </a:r>
            <a:endParaRPr lang="he-IL" sz="6000" b="1" cap="none" spc="50" dirty="0">
              <a:ln w="9525" cmpd="sng">
                <a:solidFill>
                  <a:schemeClr val="accent1"/>
                </a:solidFill>
                <a:prstDash val="solid"/>
              </a:ln>
              <a:solidFill>
                <a:srgbClr val="00B0F0"/>
              </a:solidFill>
              <a:effectLst>
                <a:glow rad="38100">
                  <a:schemeClr val="accent1">
                    <a:alpha val="40000"/>
                  </a:schemeClr>
                </a:glow>
              </a:effectLst>
            </a:endParaRPr>
          </a:p>
        </p:txBody>
      </p:sp>
      <p:sp>
        <p:nvSpPr>
          <p:cNvPr id="3" name="מלבן 2"/>
          <p:cNvSpPr/>
          <p:nvPr/>
        </p:nvSpPr>
        <p:spPr>
          <a:xfrm>
            <a:off x="28438" y="2085279"/>
            <a:ext cx="11872900" cy="1754326"/>
          </a:xfrm>
          <a:prstGeom prst="rect">
            <a:avLst/>
          </a:prstGeom>
          <a:noFill/>
        </p:spPr>
        <p:txBody>
          <a:bodyPr wrap="square" lIns="91440" tIns="45720" rIns="91440" bIns="45720">
            <a:spAutoFit/>
          </a:bodyPr>
          <a:lstStyle/>
          <a:p>
            <a:pPr algn="r"/>
            <a:r>
              <a:rPr lang="he-IL" sz="5400" b="1" cap="none" spc="50" dirty="0">
                <a:ln w="9525" cmpd="sng">
                  <a:solidFill>
                    <a:schemeClr val="accent1"/>
                  </a:solidFill>
                  <a:prstDash val="solid"/>
                </a:ln>
                <a:solidFill>
                  <a:srgbClr val="0070C0"/>
                </a:solidFill>
                <a:effectLst>
                  <a:glow rad="38100">
                    <a:schemeClr val="accent1">
                      <a:alpha val="40000"/>
                    </a:schemeClr>
                  </a:glow>
                </a:effectLst>
              </a:rPr>
              <a:t>תורת ההגה עוסקת בצלילים ובקולות שאנו משמיעים וקולטים.</a:t>
            </a:r>
          </a:p>
        </p:txBody>
      </p:sp>
      <p:sp>
        <p:nvSpPr>
          <p:cNvPr id="4" name="מלבן 3"/>
          <p:cNvSpPr/>
          <p:nvPr/>
        </p:nvSpPr>
        <p:spPr>
          <a:xfrm>
            <a:off x="723278" y="4547765"/>
            <a:ext cx="11178060" cy="923330"/>
          </a:xfrm>
          <a:prstGeom prst="rect">
            <a:avLst/>
          </a:prstGeom>
          <a:noFill/>
        </p:spPr>
        <p:txBody>
          <a:bodyPr wrap="none" lIns="91440" tIns="45720" rIns="91440" bIns="45720">
            <a:spAutoFit/>
          </a:bodyPr>
          <a:lstStyle/>
          <a:p>
            <a:pPr algn="ctr"/>
            <a:r>
              <a:rPr lang="he-IL" sz="5400" b="1" cap="none" spc="50" dirty="0">
                <a:ln w="9525" cmpd="sng">
                  <a:solidFill>
                    <a:schemeClr val="accent1"/>
                  </a:solidFill>
                  <a:prstDash val="solid"/>
                </a:ln>
                <a:solidFill>
                  <a:srgbClr val="0070C0"/>
                </a:solidFill>
                <a:effectLst>
                  <a:glow rad="38100">
                    <a:schemeClr val="accent1">
                      <a:alpha val="40000"/>
                    </a:schemeClr>
                  </a:glow>
                </a:effectLst>
              </a:rPr>
              <a:t>הגה הוא הסימן הלשוני הקטן ביותר.</a:t>
            </a:r>
          </a:p>
        </p:txBody>
      </p:sp>
    </p:spTree>
    <p:extLst>
      <p:ext uri="{BB962C8B-B14F-4D97-AF65-F5344CB8AC3E}">
        <p14:creationId xmlns:p14="http://schemas.microsoft.com/office/powerpoint/2010/main" val="602431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grpId="0" nodeType="clickEffect">
                                  <p:stCondLst>
                                    <p:cond delay="0"/>
                                  </p:stCondLst>
                                  <p:iterate type="lt">
                                    <p:tmPct val="10000"/>
                                  </p:iterate>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3"/>
                                        </p:tgtEl>
                                        <p:attrNameLst>
                                          <p:attrName>ppt_y</p:attrName>
                                        </p:attrNameLst>
                                      </p:cBhvr>
                                      <p:tavLst>
                                        <p:tav tm="0">
                                          <p:val>
                                            <p:strVal val="#ppt_y"/>
                                          </p:val>
                                        </p:tav>
                                        <p:tav tm="100000">
                                          <p:val>
                                            <p:strVal val="#ppt_y"/>
                                          </p:val>
                                        </p:tav>
                                      </p:tavLst>
                                    </p:anim>
                                    <p:anim calcmode="lin" valueType="num">
                                      <p:cBhvr>
                                        <p:cTn id="14"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41" presetClass="entr" presetSubtype="0" fill="hold" grpId="0" nodeType="clickEffect">
                                  <p:stCondLst>
                                    <p:cond delay="0"/>
                                  </p:stCondLst>
                                  <p:iterate type="lt">
                                    <p:tmPct val="10000"/>
                                  </p:iterate>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4"/>
                                        </p:tgtEl>
                                        <p:attrNameLst>
                                          <p:attrName>ppt_y</p:attrName>
                                        </p:attrNameLst>
                                      </p:cBhvr>
                                      <p:tavLst>
                                        <p:tav tm="0">
                                          <p:val>
                                            <p:strVal val="#ppt_y"/>
                                          </p:val>
                                        </p:tav>
                                        <p:tav tm="100000">
                                          <p:val>
                                            <p:strVal val="#ppt_y"/>
                                          </p:val>
                                        </p:tav>
                                      </p:tavLst>
                                    </p:anim>
                                    <p:anim calcmode="lin" valueType="num">
                                      <p:cBhvr>
                                        <p:cTn id="23"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5185114" y="421076"/>
            <a:ext cx="1399742" cy="923330"/>
          </a:xfrm>
          <a:prstGeom prst="rect">
            <a:avLst/>
          </a:prstGeom>
          <a:noFill/>
        </p:spPr>
        <p:txBody>
          <a:bodyPr wrap="none" lIns="91440" tIns="45720" rIns="91440" bIns="45720">
            <a:spAutoFit/>
          </a:bodyPr>
          <a:lstStyle/>
          <a:p>
            <a:pPr algn="ctr"/>
            <a:r>
              <a:rPr lang="he-IL" sz="5400" b="1" dirty="0">
                <a:ln w="22225">
                  <a:solidFill>
                    <a:schemeClr val="accent2"/>
                  </a:solidFill>
                  <a:prstDash val="solid"/>
                </a:ln>
                <a:solidFill>
                  <a:srgbClr val="0070C0"/>
                </a:solidFill>
              </a:rPr>
              <a:t>הגה</a:t>
            </a:r>
          </a:p>
        </p:txBody>
      </p:sp>
      <p:cxnSp>
        <p:nvCxnSpPr>
          <p:cNvPr id="4" name="מחבר חץ ישר 3"/>
          <p:cNvCxnSpPr/>
          <p:nvPr/>
        </p:nvCxnSpPr>
        <p:spPr>
          <a:xfrm>
            <a:off x="6119446" y="1344406"/>
            <a:ext cx="309489" cy="470319"/>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6" name="מחבר חץ ישר 5"/>
          <p:cNvCxnSpPr/>
          <p:nvPr/>
        </p:nvCxnSpPr>
        <p:spPr>
          <a:xfrm flipH="1">
            <a:off x="5430129" y="1316270"/>
            <a:ext cx="281359" cy="498455"/>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9" name="מלבן 18"/>
          <p:cNvSpPr/>
          <p:nvPr/>
        </p:nvSpPr>
        <p:spPr>
          <a:xfrm>
            <a:off x="6006598" y="1767384"/>
            <a:ext cx="1669047" cy="830997"/>
          </a:xfrm>
          <a:prstGeom prst="rect">
            <a:avLst/>
          </a:prstGeom>
          <a:noFill/>
        </p:spPr>
        <p:txBody>
          <a:bodyPr wrap="none" lIns="91440" tIns="45720" rIns="91440" bIns="45720">
            <a:spAutoFit/>
          </a:bodyPr>
          <a:lstStyle/>
          <a:p>
            <a:pPr algn="ctr"/>
            <a:r>
              <a:rPr lang="he-IL" sz="4800" b="1" cap="none" spc="50" dirty="0">
                <a:ln w="9525" cmpd="sng">
                  <a:solidFill>
                    <a:schemeClr val="accent1"/>
                  </a:solidFill>
                  <a:prstDash val="solid"/>
                </a:ln>
                <a:solidFill>
                  <a:srgbClr val="FF0000"/>
                </a:solidFill>
                <a:effectLst>
                  <a:glow rad="38100">
                    <a:schemeClr val="accent1">
                      <a:alpha val="40000"/>
                    </a:schemeClr>
                  </a:glow>
                </a:effectLst>
              </a:rPr>
              <a:t>עיצור</a:t>
            </a:r>
          </a:p>
        </p:txBody>
      </p:sp>
      <p:sp>
        <p:nvSpPr>
          <p:cNvPr id="20" name="מלבן 19"/>
          <p:cNvSpPr/>
          <p:nvPr/>
        </p:nvSpPr>
        <p:spPr>
          <a:xfrm>
            <a:off x="3926300" y="1767384"/>
            <a:ext cx="1927131" cy="830997"/>
          </a:xfrm>
          <a:prstGeom prst="rect">
            <a:avLst/>
          </a:prstGeom>
          <a:noFill/>
        </p:spPr>
        <p:txBody>
          <a:bodyPr wrap="none" lIns="91440" tIns="45720" rIns="91440" bIns="45720">
            <a:spAutoFit/>
          </a:bodyPr>
          <a:lstStyle/>
          <a:p>
            <a:pPr algn="ctr"/>
            <a:r>
              <a:rPr lang="he-IL" sz="4800" b="1" cap="none" spc="50" dirty="0">
                <a:ln w="9525" cmpd="sng">
                  <a:solidFill>
                    <a:schemeClr val="accent1"/>
                  </a:solidFill>
                  <a:prstDash val="solid"/>
                </a:ln>
                <a:solidFill>
                  <a:schemeClr val="accent2"/>
                </a:solidFill>
                <a:effectLst>
                  <a:glow rad="38100">
                    <a:schemeClr val="accent1">
                      <a:alpha val="40000"/>
                    </a:schemeClr>
                  </a:glow>
                </a:effectLst>
              </a:rPr>
              <a:t>תנועה</a:t>
            </a:r>
          </a:p>
        </p:txBody>
      </p:sp>
      <p:sp>
        <p:nvSpPr>
          <p:cNvPr id="21" name="מלבן 20"/>
          <p:cNvSpPr/>
          <p:nvPr/>
        </p:nvSpPr>
        <p:spPr>
          <a:xfrm>
            <a:off x="8899728" y="2796276"/>
            <a:ext cx="2635657" cy="923330"/>
          </a:xfrm>
          <a:prstGeom prst="rect">
            <a:avLst/>
          </a:prstGeom>
          <a:noFill/>
        </p:spPr>
        <p:txBody>
          <a:bodyPr wrap="none" lIns="91440" tIns="45720" rIns="91440" bIns="45720">
            <a:spAutoFit/>
          </a:bodyPr>
          <a:lstStyle/>
          <a:p>
            <a:pPr algn="ctr"/>
            <a:r>
              <a:rPr lang="he-IL" sz="5400" b="1" cap="none" spc="50" dirty="0">
                <a:ln w="9525" cmpd="sng">
                  <a:solidFill>
                    <a:schemeClr val="accent1"/>
                  </a:solidFill>
                  <a:prstDash val="solid"/>
                </a:ln>
                <a:solidFill>
                  <a:srgbClr val="C00000"/>
                </a:solidFill>
                <a:effectLst>
                  <a:glow rad="38100">
                    <a:schemeClr val="accent1">
                      <a:alpha val="40000"/>
                    </a:schemeClr>
                  </a:glow>
                </a:effectLst>
              </a:rPr>
              <a:t>דוגמא : </a:t>
            </a:r>
          </a:p>
        </p:txBody>
      </p:sp>
      <p:sp>
        <p:nvSpPr>
          <p:cNvPr id="22" name="מלבן 21"/>
          <p:cNvSpPr/>
          <p:nvPr/>
        </p:nvSpPr>
        <p:spPr>
          <a:xfrm>
            <a:off x="7148859" y="2796276"/>
            <a:ext cx="1620958" cy="923330"/>
          </a:xfrm>
          <a:prstGeom prst="rect">
            <a:avLst/>
          </a:prstGeom>
          <a:noFill/>
        </p:spPr>
        <p:txBody>
          <a:bodyPr wrap="none" lIns="91440" tIns="45720" rIns="91440" bIns="45720">
            <a:spAutoFit/>
          </a:bodyPr>
          <a:lstStyle/>
          <a:p>
            <a:pPr algn="ctr"/>
            <a:r>
              <a:rPr lang="he-IL" sz="5400" b="1" dirty="0">
                <a:ln w="22225">
                  <a:solidFill>
                    <a:schemeClr val="accent2"/>
                  </a:solidFill>
                  <a:prstDash val="solid"/>
                </a:ln>
                <a:solidFill>
                  <a:schemeClr val="accent2">
                    <a:lumMod val="40000"/>
                    <a:lumOff val="60000"/>
                  </a:schemeClr>
                </a:solidFill>
              </a:rPr>
              <a:t>נכנס</a:t>
            </a:r>
          </a:p>
        </p:txBody>
      </p:sp>
      <p:sp>
        <p:nvSpPr>
          <p:cNvPr id="23" name="תרשים זרימה: מחבר 22"/>
          <p:cNvSpPr/>
          <p:nvPr/>
        </p:nvSpPr>
        <p:spPr>
          <a:xfrm flipH="1">
            <a:off x="8482819" y="3637419"/>
            <a:ext cx="59792" cy="4571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4800" dirty="0"/>
          </a:p>
        </p:txBody>
      </p:sp>
      <p:sp>
        <p:nvSpPr>
          <p:cNvPr id="24" name="תרשים זרימה: מחבר 23"/>
          <p:cNvSpPr/>
          <p:nvPr/>
        </p:nvSpPr>
        <p:spPr>
          <a:xfrm flipH="1">
            <a:off x="8142844" y="3649139"/>
            <a:ext cx="59792" cy="4571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5" name="תרשים זרימה: מחבר 24"/>
          <p:cNvSpPr/>
          <p:nvPr/>
        </p:nvSpPr>
        <p:spPr>
          <a:xfrm flipH="1">
            <a:off x="8145187" y="3806235"/>
            <a:ext cx="59792" cy="4571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6" name="מלבן 25"/>
          <p:cNvSpPr/>
          <p:nvPr/>
        </p:nvSpPr>
        <p:spPr>
          <a:xfrm>
            <a:off x="7616532" y="3161686"/>
            <a:ext cx="461985" cy="923330"/>
          </a:xfrm>
          <a:prstGeom prst="rect">
            <a:avLst/>
          </a:prstGeom>
          <a:noFill/>
        </p:spPr>
        <p:txBody>
          <a:bodyPr wrap="none" lIns="91440" tIns="45720" rIns="91440" bIns="45720">
            <a:spAutoFit/>
          </a:bodyPr>
          <a:lstStyle/>
          <a:p>
            <a:pPr algn="ctr"/>
            <a:r>
              <a:rPr lang="he-IL" sz="5400" b="0" cap="none" spc="0" dirty="0">
                <a:ln w="0"/>
                <a:solidFill>
                  <a:schemeClr val="accent1"/>
                </a:solidFill>
                <a:effectLst>
                  <a:outerShdw blurRad="38100" dist="25400" dir="5400000" algn="ctr" rotWithShape="0">
                    <a:srgbClr val="6E747A">
                      <a:alpha val="43000"/>
                    </a:srgbClr>
                  </a:outerShdw>
                </a:effectLst>
              </a:rPr>
              <a:t>-</a:t>
            </a:r>
          </a:p>
        </p:txBody>
      </p:sp>
      <p:sp>
        <p:nvSpPr>
          <p:cNvPr id="5" name="מלבן 4"/>
          <p:cNvSpPr/>
          <p:nvPr/>
        </p:nvSpPr>
        <p:spPr>
          <a:xfrm>
            <a:off x="6671166" y="3957028"/>
            <a:ext cx="2098651" cy="707886"/>
          </a:xfrm>
          <a:prstGeom prst="rect">
            <a:avLst/>
          </a:prstGeom>
          <a:noFill/>
        </p:spPr>
        <p:txBody>
          <a:bodyPr wrap="none" lIns="91440" tIns="45720" rIns="91440" bIns="45720">
            <a:spAutoFit/>
          </a:bodyPr>
          <a:lstStyle/>
          <a:p>
            <a:pPr algn="ctr"/>
            <a:r>
              <a:rPr lang="he-IL" sz="4000" b="1" cap="none" spc="0" dirty="0">
                <a:ln w="22225">
                  <a:solidFill>
                    <a:schemeClr val="accent2"/>
                  </a:solidFill>
                  <a:prstDash val="solid"/>
                </a:ln>
                <a:solidFill>
                  <a:schemeClr val="accent2">
                    <a:lumMod val="40000"/>
                    <a:lumOff val="60000"/>
                  </a:schemeClr>
                </a:solidFill>
                <a:effectLst/>
              </a:rPr>
              <a:t>נ - עיצור</a:t>
            </a:r>
          </a:p>
        </p:txBody>
      </p:sp>
      <p:sp>
        <p:nvSpPr>
          <p:cNvPr id="7" name="מלבן 6"/>
          <p:cNvSpPr/>
          <p:nvPr/>
        </p:nvSpPr>
        <p:spPr>
          <a:xfrm>
            <a:off x="6592618" y="4504984"/>
            <a:ext cx="2177199" cy="707886"/>
          </a:xfrm>
          <a:prstGeom prst="rect">
            <a:avLst/>
          </a:prstGeom>
          <a:noFill/>
        </p:spPr>
        <p:txBody>
          <a:bodyPr wrap="none" lIns="91440" tIns="45720" rIns="91440" bIns="45720">
            <a:spAutoFit/>
          </a:bodyPr>
          <a:lstStyle/>
          <a:p>
            <a:pPr algn="ctr"/>
            <a:r>
              <a:rPr lang="he-IL" sz="4000" b="1" dirty="0">
                <a:ln w="22225">
                  <a:solidFill>
                    <a:schemeClr val="accent2"/>
                  </a:solidFill>
                  <a:prstDash val="solid"/>
                </a:ln>
                <a:solidFill>
                  <a:schemeClr val="accent2">
                    <a:lumMod val="40000"/>
                    <a:lumOff val="60000"/>
                  </a:schemeClr>
                </a:solidFill>
              </a:rPr>
              <a:t>כ - עיצור</a:t>
            </a:r>
            <a:endParaRPr lang="he-IL" sz="4000" b="1" cap="none" spc="0" dirty="0">
              <a:ln w="22225">
                <a:solidFill>
                  <a:schemeClr val="accent2"/>
                </a:solidFill>
                <a:prstDash val="solid"/>
              </a:ln>
              <a:solidFill>
                <a:schemeClr val="accent2">
                  <a:lumMod val="40000"/>
                  <a:lumOff val="60000"/>
                </a:schemeClr>
              </a:solidFill>
              <a:effectLst/>
            </a:endParaRPr>
          </a:p>
        </p:txBody>
      </p:sp>
      <p:sp>
        <p:nvSpPr>
          <p:cNvPr id="8" name="מלבן 7"/>
          <p:cNvSpPr/>
          <p:nvPr/>
        </p:nvSpPr>
        <p:spPr>
          <a:xfrm>
            <a:off x="6661028" y="5053505"/>
            <a:ext cx="2098652" cy="707886"/>
          </a:xfrm>
          <a:prstGeom prst="rect">
            <a:avLst/>
          </a:prstGeom>
          <a:noFill/>
        </p:spPr>
        <p:txBody>
          <a:bodyPr wrap="none" lIns="91440" tIns="45720" rIns="91440" bIns="45720">
            <a:spAutoFit/>
          </a:bodyPr>
          <a:lstStyle/>
          <a:p>
            <a:pPr algn="ctr"/>
            <a:r>
              <a:rPr lang="he-IL" sz="4000" b="1" cap="none" spc="0" dirty="0">
                <a:ln w="22225">
                  <a:solidFill>
                    <a:schemeClr val="accent2"/>
                  </a:solidFill>
                  <a:prstDash val="solid"/>
                </a:ln>
                <a:solidFill>
                  <a:schemeClr val="accent2">
                    <a:lumMod val="40000"/>
                    <a:lumOff val="60000"/>
                  </a:schemeClr>
                </a:solidFill>
                <a:effectLst/>
              </a:rPr>
              <a:t>נ - עיצור</a:t>
            </a:r>
          </a:p>
        </p:txBody>
      </p:sp>
      <p:sp>
        <p:nvSpPr>
          <p:cNvPr id="10" name="מלבן 9"/>
          <p:cNvSpPr/>
          <p:nvPr/>
        </p:nvSpPr>
        <p:spPr>
          <a:xfrm>
            <a:off x="6612071" y="5602026"/>
            <a:ext cx="2226892" cy="707886"/>
          </a:xfrm>
          <a:prstGeom prst="rect">
            <a:avLst/>
          </a:prstGeom>
        </p:spPr>
        <p:txBody>
          <a:bodyPr wrap="none">
            <a:spAutoFit/>
          </a:bodyPr>
          <a:lstStyle/>
          <a:p>
            <a:pPr lvl="0" algn="ctr"/>
            <a:r>
              <a:rPr lang="he-IL" sz="4000" b="1" dirty="0">
                <a:ln w="22225">
                  <a:solidFill>
                    <a:srgbClr val="DE7E18"/>
                  </a:solidFill>
                  <a:prstDash val="solid"/>
                </a:ln>
                <a:solidFill>
                  <a:srgbClr val="7030A0"/>
                </a:solidFill>
              </a:rPr>
              <a:t>ס - עיצור</a:t>
            </a:r>
          </a:p>
        </p:txBody>
      </p:sp>
      <p:sp>
        <p:nvSpPr>
          <p:cNvPr id="11" name="מלבן 10"/>
          <p:cNvSpPr/>
          <p:nvPr/>
        </p:nvSpPr>
        <p:spPr>
          <a:xfrm>
            <a:off x="3087294" y="3955097"/>
            <a:ext cx="3092513" cy="707886"/>
          </a:xfrm>
          <a:prstGeom prst="rect">
            <a:avLst/>
          </a:prstGeom>
          <a:noFill/>
        </p:spPr>
        <p:txBody>
          <a:bodyPr wrap="none" lIns="91440" tIns="45720" rIns="91440" bIns="45720">
            <a:spAutoFit/>
          </a:bodyPr>
          <a:lstStyle/>
          <a:p>
            <a:pPr algn="ctr"/>
            <a:r>
              <a:rPr lang="he-IL" sz="4000" b="0" cap="none" spc="0" dirty="0">
                <a:ln w="0"/>
                <a:solidFill>
                  <a:srgbClr val="00B0F0"/>
                </a:solidFill>
                <a:effectLst>
                  <a:outerShdw blurRad="38100" dist="25400" dir="5400000" algn="ctr" rotWithShape="0">
                    <a:srgbClr val="6E747A">
                      <a:alpha val="43000"/>
                    </a:srgbClr>
                  </a:outerShdw>
                </a:effectLst>
              </a:rPr>
              <a:t>חיריק - תנועה</a:t>
            </a:r>
          </a:p>
        </p:txBody>
      </p:sp>
      <p:sp>
        <p:nvSpPr>
          <p:cNvPr id="27" name="מלבן 26"/>
          <p:cNvSpPr/>
          <p:nvPr/>
        </p:nvSpPr>
        <p:spPr>
          <a:xfrm>
            <a:off x="3232116" y="5057500"/>
            <a:ext cx="2887330" cy="707886"/>
          </a:xfrm>
          <a:prstGeom prst="rect">
            <a:avLst/>
          </a:prstGeom>
          <a:noFill/>
        </p:spPr>
        <p:txBody>
          <a:bodyPr wrap="none" lIns="91440" tIns="45720" rIns="91440" bIns="45720">
            <a:spAutoFit/>
          </a:bodyPr>
          <a:lstStyle/>
          <a:p>
            <a:pPr algn="ctr"/>
            <a:r>
              <a:rPr lang="he-IL" sz="4000" b="0" cap="none" spc="0" dirty="0">
                <a:ln w="0"/>
                <a:solidFill>
                  <a:srgbClr val="00B0F0"/>
                </a:solidFill>
                <a:effectLst>
                  <a:outerShdw blurRad="38100" dist="25400" dir="5400000" algn="ctr" rotWithShape="0">
                    <a:srgbClr val="6E747A">
                      <a:alpha val="43000"/>
                    </a:srgbClr>
                  </a:outerShdw>
                </a:effectLst>
              </a:rPr>
              <a:t>פתח - תנועה</a:t>
            </a:r>
          </a:p>
        </p:txBody>
      </p:sp>
    </p:spTree>
    <p:extLst>
      <p:ext uri="{BB962C8B-B14F-4D97-AF65-F5344CB8AC3E}">
        <p14:creationId xmlns:p14="http://schemas.microsoft.com/office/powerpoint/2010/main" val="1979912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9"/>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0"/>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wheel(1)">
                                      <p:cBhvr>
                                        <p:cTn id="32" dur="2000"/>
                                        <p:tgtEl>
                                          <p:spTgt spid="21"/>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 calcmode="lin" valueType="num">
                                      <p:cBhvr>
                                        <p:cTn id="37" dur="500" fill="hold"/>
                                        <p:tgtEl>
                                          <p:spTgt spid="22"/>
                                        </p:tgtEl>
                                        <p:attrNameLst>
                                          <p:attrName>ppt_w</p:attrName>
                                        </p:attrNameLst>
                                      </p:cBhvr>
                                      <p:tavLst>
                                        <p:tav tm="0">
                                          <p:val>
                                            <p:fltVal val="0"/>
                                          </p:val>
                                        </p:tav>
                                        <p:tav tm="100000">
                                          <p:val>
                                            <p:strVal val="#ppt_w"/>
                                          </p:val>
                                        </p:tav>
                                      </p:tavLst>
                                    </p:anim>
                                    <p:anim calcmode="lin" valueType="num">
                                      <p:cBhvr>
                                        <p:cTn id="38" dur="500" fill="hold"/>
                                        <p:tgtEl>
                                          <p:spTgt spid="22"/>
                                        </p:tgtEl>
                                        <p:attrNameLst>
                                          <p:attrName>ppt_h</p:attrName>
                                        </p:attrNameLst>
                                      </p:cBhvr>
                                      <p:tavLst>
                                        <p:tav tm="0">
                                          <p:val>
                                            <p:fltVal val="0"/>
                                          </p:val>
                                        </p:tav>
                                        <p:tav tm="100000">
                                          <p:val>
                                            <p:strVal val="#ppt_h"/>
                                          </p:val>
                                        </p:tav>
                                      </p:tavLst>
                                    </p:anim>
                                    <p:animEffect transition="in" filter="fade">
                                      <p:cBhvr>
                                        <p:cTn id="39" dur="500"/>
                                        <p:tgtEl>
                                          <p:spTgt spid="22"/>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23"/>
                                        </p:tgtEl>
                                        <p:attrNameLst>
                                          <p:attrName>style.visibility</p:attrName>
                                        </p:attrNameLst>
                                      </p:cBhvr>
                                      <p:to>
                                        <p:strVal val="visible"/>
                                      </p:to>
                                    </p:set>
                                    <p:animEffect transition="in" filter="wipe(down)">
                                      <p:cBhvr>
                                        <p:cTn id="44" dur="500"/>
                                        <p:tgtEl>
                                          <p:spTgt spid="23"/>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wipe(down)">
                                      <p:cBhvr>
                                        <p:cTn id="47" dur="500"/>
                                        <p:tgtEl>
                                          <p:spTgt spid="24"/>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wipe(down)">
                                      <p:cBhvr>
                                        <p:cTn id="50" dur="500"/>
                                        <p:tgtEl>
                                          <p:spTgt spid="25"/>
                                        </p:tgtEl>
                                      </p:cBhvr>
                                    </p:animEffect>
                                  </p:childTnLst>
                                </p:cTn>
                              </p:par>
                              <p:par>
                                <p:cTn id="51" presetID="22" presetClass="entr" presetSubtype="4" fill="hold" grpId="0" nodeType="withEffect">
                                  <p:stCondLst>
                                    <p:cond delay="0"/>
                                  </p:stCondLst>
                                  <p:childTnLst>
                                    <p:set>
                                      <p:cBhvr>
                                        <p:cTn id="52" dur="1" fill="hold">
                                          <p:stCondLst>
                                            <p:cond delay="0"/>
                                          </p:stCondLst>
                                        </p:cTn>
                                        <p:tgtEl>
                                          <p:spTgt spid="26"/>
                                        </p:tgtEl>
                                        <p:attrNameLst>
                                          <p:attrName>style.visibility</p:attrName>
                                        </p:attrNameLst>
                                      </p:cBhvr>
                                      <p:to>
                                        <p:strVal val="visible"/>
                                      </p:to>
                                    </p:set>
                                    <p:animEffect transition="in" filter="wipe(down)">
                                      <p:cBhvr>
                                        <p:cTn id="53" dur="500"/>
                                        <p:tgtEl>
                                          <p:spTgt spid="26"/>
                                        </p:tgtEl>
                                      </p:cBhvr>
                                    </p:animEffect>
                                  </p:childTnLst>
                                </p:cTn>
                              </p:par>
                            </p:childTnLst>
                          </p:cTn>
                        </p:par>
                      </p:childTnLst>
                    </p:cTn>
                  </p:par>
                  <p:par>
                    <p:cTn id="54" fill="hold">
                      <p:stCondLst>
                        <p:cond delay="indefinite"/>
                      </p:stCondLst>
                      <p:childTnLst>
                        <p:par>
                          <p:cTn id="55" fill="hold">
                            <p:stCondLst>
                              <p:cond delay="0"/>
                            </p:stCondLst>
                            <p:childTnLst>
                              <p:par>
                                <p:cTn id="56" presetID="41" presetClass="entr" presetSubtype="0" fill="hold" grpId="0" nodeType="clickEffect">
                                  <p:stCondLst>
                                    <p:cond delay="0"/>
                                  </p:stCondLst>
                                  <p:iterate type="lt">
                                    <p:tmPct val="10000"/>
                                  </p:iterate>
                                  <p:childTnLst>
                                    <p:set>
                                      <p:cBhvr>
                                        <p:cTn id="57" dur="1" fill="hold">
                                          <p:stCondLst>
                                            <p:cond delay="0"/>
                                          </p:stCondLst>
                                        </p:cTn>
                                        <p:tgtEl>
                                          <p:spTgt spid="5"/>
                                        </p:tgtEl>
                                        <p:attrNameLst>
                                          <p:attrName>style.visibility</p:attrName>
                                        </p:attrNameLst>
                                      </p:cBhvr>
                                      <p:to>
                                        <p:strVal val="visible"/>
                                      </p:to>
                                    </p:set>
                                    <p:anim calcmode="lin" valueType="num">
                                      <p:cBhvr>
                                        <p:cTn id="58"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59" dur="500" fill="hold"/>
                                        <p:tgtEl>
                                          <p:spTgt spid="5"/>
                                        </p:tgtEl>
                                        <p:attrNameLst>
                                          <p:attrName>ppt_y</p:attrName>
                                        </p:attrNameLst>
                                      </p:cBhvr>
                                      <p:tavLst>
                                        <p:tav tm="0">
                                          <p:val>
                                            <p:strVal val="#ppt_y"/>
                                          </p:val>
                                        </p:tav>
                                        <p:tav tm="100000">
                                          <p:val>
                                            <p:strVal val="#ppt_y"/>
                                          </p:val>
                                        </p:tav>
                                      </p:tavLst>
                                    </p:anim>
                                    <p:anim calcmode="lin" valueType="num">
                                      <p:cBhvr>
                                        <p:cTn id="60"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61"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62" dur="500" tmFilter="0,0; .5, 1; 1, 1"/>
                                        <p:tgtEl>
                                          <p:spTgt spid="5"/>
                                        </p:tgtEl>
                                      </p:cBhvr>
                                    </p:animEffect>
                                  </p:childTnLst>
                                </p:cTn>
                              </p:par>
                            </p:childTnLst>
                          </p:cTn>
                        </p:par>
                      </p:childTnLst>
                    </p:cTn>
                  </p:par>
                  <p:par>
                    <p:cTn id="63" fill="hold">
                      <p:stCondLst>
                        <p:cond delay="indefinite"/>
                      </p:stCondLst>
                      <p:childTnLst>
                        <p:par>
                          <p:cTn id="64" fill="hold">
                            <p:stCondLst>
                              <p:cond delay="0"/>
                            </p:stCondLst>
                            <p:childTnLst>
                              <p:par>
                                <p:cTn id="65" presetID="41" presetClass="entr" presetSubtype="0" fill="hold" grpId="0" nodeType="clickEffect">
                                  <p:stCondLst>
                                    <p:cond delay="0"/>
                                  </p:stCondLst>
                                  <p:iterate type="lt">
                                    <p:tmPct val="10000"/>
                                  </p:iterate>
                                  <p:childTnLst>
                                    <p:set>
                                      <p:cBhvr>
                                        <p:cTn id="66" dur="1" fill="hold">
                                          <p:stCondLst>
                                            <p:cond delay="0"/>
                                          </p:stCondLst>
                                        </p:cTn>
                                        <p:tgtEl>
                                          <p:spTgt spid="11"/>
                                        </p:tgtEl>
                                        <p:attrNameLst>
                                          <p:attrName>style.visibility</p:attrName>
                                        </p:attrNameLst>
                                      </p:cBhvr>
                                      <p:to>
                                        <p:strVal val="visible"/>
                                      </p:to>
                                    </p:set>
                                    <p:anim calcmode="lin" valueType="num">
                                      <p:cBhvr>
                                        <p:cTn id="67"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68" dur="500" fill="hold"/>
                                        <p:tgtEl>
                                          <p:spTgt spid="11"/>
                                        </p:tgtEl>
                                        <p:attrNameLst>
                                          <p:attrName>ppt_y</p:attrName>
                                        </p:attrNameLst>
                                      </p:cBhvr>
                                      <p:tavLst>
                                        <p:tav tm="0">
                                          <p:val>
                                            <p:strVal val="#ppt_y"/>
                                          </p:val>
                                        </p:tav>
                                        <p:tav tm="100000">
                                          <p:val>
                                            <p:strVal val="#ppt_y"/>
                                          </p:val>
                                        </p:tav>
                                      </p:tavLst>
                                    </p:anim>
                                    <p:anim calcmode="lin" valueType="num">
                                      <p:cBhvr>
                                        <p:cTn id="69"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70"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71" dur="500" tmFilter="0,0; .5, 1; 1, 1"/>
                                        <p:tgtEl>
                                          <p:spTgt spid="11"/>
                                        </p:tgtEl>
                                      </p:cBhvr>
                                    </p:animEffect>
                                  </p:childTnLst>
                                </p:cTn>
                              </p:par>
                            </p:childTnLst>
                          </p:cTn>
                        </p:par>
                      </p:childTnLst>
                    </p:cTn>
                  </p:par>
                  <p:par>
                    <p:cTn id="72" fill="hold">
                      <p:stCondLst>
                        <p:cond delay="indefinite"/>
                      </p:stCondLst>
                      <p:childTnLst>
                        <p:par>
                          <p:cTn id="73" fill="hold">
                            <p:stCondLst>
                              <p:cond delay="0"/>
                            </p:stCondLst>
                            <p:childTnLst>
                              <p:par>
                                <p:cTn id="74" presetID="41" presetClass="entr" presetSubtype="0" fill="hold" grpId="0" nodeType="clickEffect">
                                  <p:stCondLst>
                                    <p:cond delay="0"/>
                                  </p:stCondLst>
                                  <p:iterate type="lt">
                                    <p:tmPct val="10000"/>
                                  </p:iterate>
                                  <p:childTnLst>
                                    <p:set>
                                      <p:cBhvr>
                                        <p:cTn id="75" dur="1" fill="hold">
                                          <p:stCondLst>
                                            <p:cond delay="0"/>
                                          </p:stCondLst>
                                        </p:cTn>
                                        <p:tgtEl>
                                          <p:spTgt spid="7"/>
                                        </p:tgtEl>
                                        <p:attrNameLst>
                                          <p:attrName>style.visibility</p:attrName>
                                        </p:attrNameLst>
                                      </p:cBhvr>
                                      <p:to>
                                        <p:strVal val="visible"/>
                                      </p:to>
                                    </p:set>
                                    <p:anim calcmode="lin" valueType="num">
                                      <p:cBhvr>
                                        <p:cTn id="76" dur="5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77" dur="500" fill="hold"/>
                                        <p:tgtEl>
                                          <p:spTgt spid="7"/>
                                        </p:tgtEl>
                                        <p:attrNameLst>
                                          <p:attrName>ppt_y</p:attrName>
                                        </p:attrNameLst>
                                      </p:cBhvr>
                                      <p:tavLst>
                                        <p:tav tm="0">
                                          <p:val>
                                            <p:strVal val="#ppt_y"/>
                                          </p:val>
                                        </p:tav>
                                        <p:tav tm="100000">
                                          <p:val>
                                            <p:strVal val="#ppt_y"/>
                                          </p:val>
                                        </p:tav>
                                      </p:tavLst>
                                    </p:anim>
                                    <p:anim calcmode="lin" valueType="num">
                                      <p:cBhvr>
                                        <p:cTn id="78" dur="5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79" dur="5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80" dur="500" tmFilter="0,0; .5, 1; 1, 1"/>
                                        <p:tgtEl>
                                          <p:spTgt spid="7"/>
                                        </p:tgtEl>
                                      </p:cBhvr>
                                    </p:animEffect>
                                  </p:childTnLst>
                                </p:cTn>
                              </p:par>
                            </p:childTnLst>
                          </p:cTn>
                        </p:par>
                      </p:childTnLst>
                    </p:cTn>
                  </p:par>
                  <p:par>
                    <p:cTn id="81" fill="hold">
                      <p:stCondLst>
                        <p:cond delay="indefinite"/>
                      </p:stCondLst>
                      <p:childTnLst>
                        <p:par>
                          <p:cTn id="82" fill="hold">
                            <p:stCondLst>
                              <p:cond delay="0"/>
                            </p:stCondLst>
                            <p:childTnLst>
                              <p:par>
                                <p:cTn id="83" presetID="41" presetClass="entr" presetSubtype="0" fill="hold" grpId="0" nodeType="clickEffect">
                                  <p:stCondLst>
                                    <p:cond delay="0"/>
                                  </p:stCondLst>
                                  <p:iterate type="lt">
                                    <p:tmPct val="10000"/>
                                  </p:iterate>
                                  <p:childTnLst>
                                    <p:set>
                                      <p:cBhvr>
                                        <p:cTn id="84" dur="1" fill="hold">
                                          <p:stCondLst>
                                            <p:cond delay="0"/>
                                          </p:stCondLst>
                                        </p:cTn>
                                        <p:tgtEl>
                                          <p:spTgt spid="8"/>
                                        </p:tgtEl>
                                        <p:attrNameLst>
                                          <p:attrName>style.visibility</p:attrName>
                                        </p:attrNameLst>
                                      </p:cBhvr>
                                      <p:to>
                                        <p:strVal val="visible"/>
                                      </p:to>
                                    </p:set>
                                    <p:anim calcmode="lin" valueType="num">
                                      <p:cBhvr>
                                        <p:cTn id="85" dur="5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6" dur="500" fill="hold"/>
                                        <p:tgtEl>
                                          <p:spTgt spid="8"/>
                                        </p:tgtEl>
                                        <p:attrNameLst>
                                          <p:attrName>ppt_y</p:attrName>
                                        </p:attrNameLst>
                                      </p:cBhvr>
                                      <p:tavLst>
                                        <p:tav tm="0">
                                          <p:val>
                                            <p:strVal val="#ppt_y"/>
                                          </p:val>
                                        </p:tav>
                                        <p:tav tm="100000">
                                          <p:val>
                                            <p:strVal val="#ppt_y"/>
                                          </p:val>
                                        </p:tav>
                                      </p:tavLst>
                                    </p:anim>
                                    <p:anim calcmode="lin" valueType="num">
                                      <p:cBhvr>
                                        <p:cTn id="87" dur="5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88" dur="5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89" dur="500" tmFilter="0,0; .5, 1; 1, 1"/>
                                        <p:tgtEl>
                                          <p:spTgt spid="8"/>
                                        </p:tgtEl>
                                      </p:cBhvr>
                                    </p:animEffect>
                                  </p:childTnLst>
                                </p:cTn>
                              </p:par>
                            </p:childTnLst>
                          </p:cTn>
                        </p:par>
                      </p:childTnLst>
                    </p:cTn>
                  </p:par>
                  <p:par>
                    <p:cTn id="90" fill="hold">
                      <p:stCondLst>
                        <p:cond delay="indefinite"/>
                      </p:stCondLst>
                      <p:childTnLst>
                        <p:par>
                          <p:cTn id="91" fill="hold">
                            <p:stCondLst>
                              <p:cond delay="0"/>
                            </p:stCondLst>
                            <p:childTnLst>
                              <p:par>
                                <p:cTn id="92" presetID="41" presetClass="entr" presetSubtype="0" fill="hold" grpId="0" nodeType="clickEffect">
                                  <p:stCondLst>
                                    <p:cond delay="0"/>
                                  </p:stCondLst>
                                  <p:iterate type="lt">
                                    <p:tmPct val="10000"/>
                                  </p:iterate>
                                  <p:childTnLst>
                                    <p:set>
                                      <p:cBhvr>
                                        <p:cTn id="93" dur="1" fill="hold">
                                          <p:stCondLst>
                                            <p:cond delay="0"/>
                                          </p:stCondLst>
                                        </p:cTn>
                                        <p:tgtEl>
                                          <p:spTgt spid="27"/>
                                        </p:tgtEl>
                                        <p:attrNameLst>
                                          <p:attrName>style.visibility</p:attrName>
                                        </p:attrNameLst>
                                      </p:cBhvr>
                                      <p:to>
                                        <p:strVal val="visible"/>
                                      </p:to>
                                    </p:set>
                                    <p:anim calcmode="lin" valueType="num">
                                      <p:cBhvr>
                                        <p:cTn id="94" dur="500" fill="hold"/>
                                        <p:tgtEl>
                                          <p:spTgt spid="27"/>
                                        </p:tgtEl>
                                        <p:attrNameLst>
                                          <p:attrName>ppt_x</p:attrName>
                                        </p:attrNameLst>
                                      </p:cBhvr>
                                      <p:tavLst>
                                        <p:tav tm="0">
                                          <p:val>
                                            <p:strVal val="#ppt_x"/>
                                          </p:val>
                                        </p:tav>
                                        <p:tav tm="50000">
                                          <p:val>
                                            <p:strVal val="#ppt_x+.1"/>
                                          </p:val>
                                        </p:tav>
                                        <p:tav tm="100000">
                                          <p:val>
                                            <p:strVal val="#ppt_x"/>
                                          </p:val>
                                        </p:tav>
                                      </p:tavLst>
                                    </p:anim>
                                    <p:anim calcmode="lin" valueType="num">
                                      <p:cBhvr>
                                        <p:cTn id="95" dur="500" fill="hold"/>
                                        <p:tgtEl>
                                          <p:spTgt spid="27"/>
                                        </p:tgtEl>
                                        <p:attrNameLst>
                                          <p:attrName>ppt_y</p:attrName>
                                        </p:attrNameLst>
                                      </p:cBhvr>
                                      <p:tavLst>
                                        <p:tav tm="0">
                                          <p:val>
                                            <p:strVal val="#ppt_y"/>
                                          </p:val>
                                        </p:tav>
                                        <p:tav tm="100000">
                                          <p:val>
                                            <p:strVal val="#ppt_y"/>
                                          </p:val>
                                        </p:tav>
                                      </p:tavLst>
                                    </p:anim>
                                    <p:anim calcmode="lin" valueType="num">
                                      <p:cBhvr>
                                        <p:cTn id="96" dur="500" fill="hold"/>
                                        <p:tgtEl>
                                          <p:spTgt spid="27"/>
                                        </p:tgtEl>
                                        <p:attrNameLst>
                                          <p:attrName>ppt_h</p:attrName>
                                        </p:attrNameLst>
                                      </p:cBhvr>
                                      <p:tavLst>
                                        <p:tav tm="0">
                                          <p:val>
                                            <p:strVal val="#ppt_h/10"/>
                                          </p:val>
                                        </p:tav>
                                        <p:tav tm="50000">
                                          <p:val>
                                            <p:strVal val="#ppt_h+.01"/>
                                          </p:val>
                                        </p:tav>
                                        <p:tav tm="100000">
                                          <p:val>
                                            <p:strVal val="#ppt_h"/>
                                          </p:val>
                                        </p:tav>
                                      </p:tavLst>
                                    </p:anim>
                                    <p:anim calcmode="lin" valueType="num">
                                      <p:cBhvr>
                                        <p:cTn id="97" dur="500" fill="hold"/>
                                        <p:tgtEl>
                                          <p:spTgt spid="27"/>
                                        </p:tgtEl>
                                        <p:attrNameLst>
                                          <p:attrName>ppt_w</p:attrName>
                                        </p:attrNameLst>
                                      </p:cBhvr>
                                      <p:tavLst>
                                        <p:tav tm="0">
                                          <p:val>
                                            <p:strVal val="#ppt_w/10"/>
                                          </p:val>
                                        </p:tav>
                                        <p:tav tm="50000">
                                          <p:val>
                                            <p:strVal val="#ppt_w+.01"/>
                                          </p:val>
                                        </p:tav>
                                        <p:tav tm="100000">
                                          <p:val>
                                            <p:strVal val="#ppt_w"/>
                                          </p:val>
                                        </p:tav>
                                      </p:tavLst>
                                    </p:anim>
                                    <p:animEffect transition="in" filter="fade">
                                      <p:cBhvr>
                                        <p:cTn id="98" dur="500" tmFilter="0,0; .5, 1; 1, 1"/>
                                        <p:tgtEl>
                                          <p:spTgt spid="27"/>
                                        </p:tgtEl>
                                      </p:cBhvr>
                                    </p:animEffect>
                                  </p:childTnLst>
                                </p:cTn>
                              </p:par>
                            </p:childTnLst>
                          </p:cTn>
                        </p:par>
                      </p:childTnLst>
                    </p:cTn>
                  </p:par>
                  <p:par>
                    <p:cTn id="99" fill="hold">
                      <p:stCondLst>
                        <p:cond delay="indefinite"/>
                      </p:stCondLst>
                      <p:childTnLst>
                        <p:par>
                          <p:cTn id="100" fill="hold">
                            <p:stCondLst>
                              <p:cond delay="0"/>
                            </p:stCondLst>
                            <p:childTnLst>
                              <p:par>
                                <p:cTn id="101" presetID="41" presetClass="entr" presetSubtype="0" fill="hold" grpId="0" nodeType="clickEffect">
                                  <p:stCondLst>
                                    <p:cond delay="0"/>
                                  </p:stCondLst>
                                  <p:iterate type="lt">
                                    <p:tmPct val="10000"/>
                                  </p:iterate>
                                  <p:childTnLst>
                                    <p:set>
                                      <p:cBhvr>
                                        <p:cTn id="102" dur="1" fill="hold">
                                          <p:stCondLst>
                                            <p:cond delay="0"/>
                                          </p:stCondLst>
                                        </p:cTn>
                                        <p:tgtEl>
                                          <p:spTgt spid="10"/>
                                        </p:tgtEl>
                                        <p:attrNameLst>
                                          <p:attrName>style.visibility</p:attrName>
                                        </p:attrNameLst>
                                      </p:cBhvr>
                                      <p:to>
                                        <p:strVal val="visible"/>
                                      </p:to>
                                    </p:set>
                                    <p:anim calcmode="lin" valueType="num">
                                      <p:cBhvr>
                                        <p:cTn id="103"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104" dur="500" fill="hold"/>
                                        <p:tgtEl>
                                          <p:spTgt spid="10"/>
                                        </p:tgtEl>
                                        <p:attrNameLst>
                                          <p:attrName>ppt_y</p:attrName>
                                        </p:attrNameLst>
                                      </p:cBhvr>
                                      <p:tavLst>
                                        <p:tav tm="0">
                                          <p:val>
                                            <p:strVal val="#ppt_y"/>
                                          </p:val>
                                        </p:tav>
                                        <p:tav tm="100000">
                                          <p:val>
                                            <p:strVal val="#ppt_y"/>
                                          </p:val>
                                        </p:tav>
                                      </p:tavLst>
                                    </p:anim>
                                    <p:anim calcmode="lin" valueType="num">
                                      <p:cBhvr>
                                        <p:cTn id="105"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06"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07" dur="500" tmFilter="0,0; .5, 1; 1, 1"/>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9" grpId="0"/>
      <p:bldP spid="20" grpId="0"/>
      <p:bldP spid="21" grpId="0"/>
      <p:bldP spid="22" grpId="0"/>
      <p:bldP spid="23" grpId="0" animBg="1"/>
      <p:bldP spid="24" grpId="0" animBg="1"/>
      <p:bldP spid="25" grpId="0" animBg="1"/>
      <p:bldP spid="26" grpId="0"/>
      <p:bldP spid="5" grpId="0"/>
      <p:bldP spid="7" grpId="0"/>
      <p:bldP spid="8" grpId="0"/>
      <p:bldP spid="10" grpId="0"/>
      <p:bldP spid="11" grpId="0"/>
      <p:bldP spid="2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3510170" y="256311"/>
            <a:ext cx="4740400" cy="1015663"/>
          </a:xfrm>
          <a:prstGeom prst="rect">
            <a:avLst/>
          </a:prstGeom>
          <a:noFill/>
        </p:spPr>
        <p:txBody>
          <a:bodyPr wrap="none" lIns="91440" tIns="45720" rIns="91440" bIns="45720">
            <a:spAutoFit/>
          </a:bodyPr>
          <a:lstStyle/>
          <a:p>
            <a:pPr algn="ctr"/>
            <a:r>
              <a:rPr lang="he-IL" sz="6000" b="1" spc="50" dirty="0">
                <a:ln w="9525" cmpd="sng">
                  <a:solidFill>
                    <a:schemeClr val="accent1"/>
                  </a:solidFill>
                  <a:prstDash val="solid"/>
                </a:ln>
                <a:solidFill>
                  <a:srgbClr val="7030A0"/>
                </a:solidFill>
                <a:effectLst>
                  <a:glow rad="38100">
                    <a:schemeClr val="accent1">
                      <a:alpha val="40000"/>
                    </a:schemeClr>
                  </a:glow>
                </a:effectLst>
              </a:rPr>
              <a:t>תורת הצורות</a:t>
            </a:r>
            <a:endParaRPr lang="he-IL" sz="6000" b="1" cap="none" spc="50" dirty="0">
              <a:ln w="9525" cmpd="sng">
                <a:solidFill>
                  <a:schemeClr val="accent1"/>
                </a:solidFill>
                <a:prstDash val="solid"/>
              </a:ln>
              <a:solidFill>
                <a:srgbClr val="7030A0"/>
              </a:solidFill>
              <a:effectLst>
                <a:glow rad="38100">
                  <a:schemeClr val="accent1">
                    <a:alpha val="40000"/>
                  </a:schemeClr>
                </a:glow>
              </a:effectLst>
            </a:endParaRPr>
          </a:p>
        </p:txBody>
      </p:sp>
      <p:sp>
        <p:nvSpPr>
          <p:cNvPr id="3" name="מלבן 2"/>
          <p:cNvSpPr/>
          <p:nvPr/>
        </p:nvSpPr>
        <p:spPr>
          <a:xfrm>
            <a:off x="305162" y="1761513"/>
            <a:ext cx="11694228" cy="923330"/>
          </a:xfrm>
          <a:prstGeom prst="rect">
            <a:avLst/>
          </a:prstGeom>
          <a:noFill/>
        </p:spPr>
        <p:txBody>
          <a:bodyPr wrap="none" lIns="91440" tIns="45720" rIns="91440" bIns="45720">
            <a:spAutoFit/>
          </a:bodyPr>
          <a:lstStyle/>
          <a:p>
            <a:pPr algn="ctr"/>
            <a:r>
              <a:rPr lang="he-IL" sz="5400" b="1" cap="none" spc="0" dirty="0">
                <a:ln w="12700">
                  <a:solidFill>
                    <a:srgbClr val="7030A0"/>
                  </a:solidFill>
                  <a:prstDash val="solid"/>
                </a:ln>
                <a:solidFill>
                  <a:srgbClr val="C00000"/>
                </a:solidFill>
                <a:effectLst>
                  <a:outerShdw dist="38100" dir="2640000" algn="bl" rotWithShape="0">
                    <a:schemeClr val="accent1"/>
                  </a:outerShdw>
                </a:effectLst>
              </a:rPr>
              <a:t>תורת הצורות עוסקת בשלושה דברים :</a:t>
            </a:r>
          </a:p>
        </p:txBody>
      </p:sp>
      <p:sp>
        <p:nvSpPr>
          <p:cNvPr id="4" name="מלבן 3"/>
          <p:cNvSpPr/>
          <p:nvPr/>
        </p:nvSpPr>
        <p:spPr>
          <a:xfrm>
            <a:off x="7419533" y="2864892"/>
            <a:ext cx="4491935" cy="923330"/>
          </a:xfrm>
          <a:prstGeom prst="rect">
            <a:avLst/>
          </a:prstGeom>
          <a:noFill/>
        </p:spPr>
        <p:txBody>
          <a:bodyPr wrap="none" lIns="91440" tIns="45720" rIns="91440" bIns="45720">
            <a:spAutoFit/>
          </a:bodyPr>
          <a:lstStyle/>
          <a:p>
            <a:pPr algn="ctr"/>
            <a:r>
              <a:rPr lang="he-IL" sz="5400" b="1" cap="none" spc="0" dirty="0">
                <a:ln w="12700">
                  <a:solidFill>
                    <a:srgbClr val="7030A0"/>
                  </a:solidFill>
                  <a:prstDash val="solid"/>
                </a:ln>
                <a:solidFill>
                  <a:srgbClr val="C00000"/>
                </a:solidFill>
                <a:effectLst>
                  <a:outerShdw dist="38100" dir="2640000" algn="bl" rotWithShape="0">
                    <a:schemeClr val="accent1"/>
                  </a:outerShdw>
                </a:effectLst>
              </a:rPr>
              <a:t>- מבנה המילה</a:t>
            </a:r>
          </a:p>
        </p:txBody>
      </p:sp>
      <p:sp>
        <p:nvSpPr>
          <p:cNvPr id="5" name="מלבן 4"/>
          <p:cNvSpPr/>
          <p:nvPr/>
        </p:nvSpPr>
        <p:spPr>
          <a:xfrm>
            <a:off x="6510989" y="3859742"/>
            <a:ext cx="5464958" cy="923330"/>
          </a:xfrm>
          <a:prstGeom prst="rect">
            <a:avLst/>
          </a:prstGeom>
          <a:noFill/>
        </p:spPr>
        <p:txBody>
          <a:bodyPr wrap="none" lIns="91440" tIns="45720" rIns="91440" bIns="45720">
            <a:spAutoFit/>
          </a:bodyPr>
          <a:lstStyle/>
          <a:p>
            <a:pPr algn="ctr"/>
            <a:r>
              <a:rPr lang="he-IL" sz="5400" b="1" cap="none" spc="0" dirty="0">
                <a:ln w="12700">
                  <a:solidFill>
                    <a:srgbClr val="7030A0"/>
                  </a:solidFill>
                  <a:prstDash val="solid"/>
                </a:ln>
                <a:solidFill>
                  <a:srgbClr val="C00000"/>
                </a:solidFill>
                <a:effectLst>
                  <a:outerShdw dist="38100" dir="2640000" algn="bl" rotWithShape="0">
                    <a:schemeClr val="accent1"/>
                  </a:outerShdw>
                </a:effectLst>
              </a:rPr>
              <a:t>- משמעות המילה</a:t>
            </a:r>
          </a:p>
        </p:txBody>
      </p:sp>
      <p:sp>
        <p:nvSpPr>
          <p:cNvPr id="6" name="מלבן 5"/>
          <p:cNvSpPr/>
          <p:nvPr/>
        </p:nvSpPr>
        <p:spPr>
          <a:xfrm>
            <a:off x="5684840" y="4854592"/>
            <a:ext cx="6314550" cy="923330"/>
          </a:xfrm>
          <a:prstGeom prst="rect">
            <a:avLst/>
          </a:prstGeom>
          <a:noFill/>
        </p:spPr>
        <p:txBody>
          <a:bodyPr wrap="none" lIns="91440" tIns="45720" rIns="91440" bIns="45720">
            <a:spAutoFit/>
          </a:bodyPr>
          <a:lstStyle/>
          <a:p>
            <a:pPr algn="ctr"/>
            <a:r>
              <a:rPr lang="he-IL" sz="5400" b="1" cap="none" spc="0" dirty="0">
                <a:ln w="12700">
                  <a:solidFill>
                    <a:srgbClr val="7030A0"/>
                  </a:solidFill>
                  <a:prstDash val="solid"/>
                </a:ln>
                <a:solidFill>
                  <a:srgbClr val="C00000"/>
                </a:solidFill>
                <a:effectLst>
                  <a:outerShdw dist="38100" dir="2640000" algn="bl" rotWithShape="0">
                    <a:schemeClr val="accent1"/>
                  </a:outerShdw>
                </a:effectLst>
              </a:rPr>
              <a:t>- יצירת מילים בשפה</a:t>
            </a:r>
          </a:p>
        </p:txBody>
      </p:sp>
    </p:spTree>
    <p:extLst>
      <p:ext uri="{BB962C8B-B14F-4D97-AF65-F5344CB8AC3E}">
        <p14:creationId xmlns:p14="http://schemas.microsoft.com/office/powerpoint/2010/main" val="2213464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1" presetClass="entr" presetSubtype="0" fill="hold" grpId="0" nodeType="clickEffect">
                                  <p:stCondLst>
                                    <p:cond delay="0"/>
                                  </p:stCondLst>
                                  <p:iterate type="lt">
                                    <p:tmPct val="10000"/>
                                  </p:iterate>
                                  <p:childTnLst>
                                    <p:set>
                                      <p:cBhvr>
                                        <p:cTn id="14" dur="1" fill="hold">
                                          <p:stCondLst>
                                            <p:cond delay="0"/>
                                          </p:stCondLst>
                                        </p:cTn>
                                        <p:tgtEl>
                                          <p:spTgt spid="3"/>
                                        </p:tgtEl>
                                        <p:attrNameLst>
                                          <p:attrName>style.visibility</p:attrName>
                                        </p:attrNameLst>
                                      </p:cBhvr>
                                      <p:to>
                                        <p:strVal val="visible"/>
                                      </p:to>
                                    </p:set>
                                    <p:anim calcmode="lin" valueType="num">
                                      <p:cBhvr>
                                        <p:cTn id="15"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3"/>
                                        </p:tgtEl>
                                        <p:attrNameLst>
                                          <p:attrName>ppt_y</p:attrName>
                                        </p:attrNameLst>
                                      </p:cBhvr>
                                      <p:tavLst>
                                        <p:tav tm="0">
                                          <p:val>
                                            <p:strVal val="#ppt_y"/>
                                          </p:val>
                                        </p:tav>
                                        <p:tav tm="100000">
                                          <p:val>
                                            <p:strVal val="#ppt_y"/>
                                          </p:val>
                                        </p:tav>
                                      </p:tavLst>
                                    </p:anim>
                                    <p:anim calcmode="lin" valueType="num">
                                      <p:cBhvr>
                                        <p:cTn id="17"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38" presetClass="entr" presetSubtype="0" accel="50000" fill="hold" grpId="0" nodeType="clickEffect">
                                  <p:stCondLst>
                                    <p:cond delay="0"/>
                                  </p:stCondLst>
                                  <p:iterate type="lt">
                                    <p:tmPct val="50000"/>
                                  </p:iterate>
                                  <p:childTnLst>
                                    <p:set>
                                      <p:cBhvr>
                                        <p:cTn id="23" dur="1" fill="hold">
                                          <p:stCondLst>
                                            <p:cond delay="0"/>
                                          </p:stCondLst>
                                        </p:cTn>
                                        <p:tgtEl>
                                          <p:spTgt spid="4"/>
                                        </p:tgtEl>
                                        <p:attrNameLst>
                                          <p:attrName>style.visibility</p:attrName>
                                        </p:attrNameLst>
                                      </p:cBhvr>
                                      <p:to>
                                        <p:strVal val="visible"/>
                                      </p:to>
                                    </p:set>
                                    <p:set>
                                      <p:cBhvr>
                                        <p:cTn id="24" dur="455" fill="hold">
                                          <p:stCondLst>
                                            <p:cond delay="0"/>
                                          </p:stCondLst>
                                        </p:cTn>
                                        <p:tgtEl>
                                          <p:spTgt spid="4"/>
                                        </p:tgtEl>
                                        <p:attrNameLst>
                                          <p:attrName>style.rotation</p:attrName>
                                        </p:attrNameLst>
                                      </p:cBhvr>
                                      <p:to>
                                        <p:strVal val="-45.0"/>
                                      </p:to>
                                    </p:set>
                                    <p:anim calcmode="lin" valueType="num">
                                      <p:cBhvr>
                                        <p:cTn id="25" dur="455" fill="hold">
                                          <p:stCondLst>
                                            <p:cond delay="455"/>
                                          </p:stCondLst>
                                        </p:cTn>
                                        <p:tgtEl>
                                          <p:spTgt spid="4"/>
                                        </p:tgtEl>
                                        <p:attrNameLst>
                                          <p:attrName>style.rotation</p:attrName>
                                        </p:attrNameLst>
                                      </p:cBhvr>
                                      <p:tavLst>
                                        <p:tav tm="0">
                                          <p:val>
                                            <p:fltVal val="-45"/>
                                          </p:val>
                                        </p:tav>
                                        <p:tav tm="69900">
                                          <p:val>
                                            <p:fltVal val="45"/>
                                          </p:val>
                                        </p:tav>
                                        <p:tav tm="100000">
                                          <p:val>
                                            <p:fltVal val="0"/>
                                          </p:val>
                                        </p:tav>
                                      </p:tavLst>
                                    </p:anim>
                                    <p:anim calcmode="lin" valueType="num">
                                      <p:cBhvr>
                                        <p:cTn id="26" dur="455" fill="hold">
                                          <p:stCondLst>
                                            <p:cond delay="0"/>
                                          </p:stCondLst>
                                        </p:cTn>
                                        <p:tgtEl>
                                          <p:spTgt spid="4"/>
                                        </p:tgtEl>
                                        <p:attrNameLst>
                                          <p:attrName>ppt_y</p:attrName>
                                        </p:attrNameLst>
                                      </p:cBhvr>
                                      <p:tavLst>
                                        <p:tav tm="0">
                                          <p:val>
                                            <p:strVal val="#ppt_y-1"/>
                                          </p:val>
                                        </p:tav>
                                        <p:tav tm="100000">
                                          <p:val>
                                            <p:strVal val="#ppt_y-(0.354*#ppt_w-0.172*#ppt_h)"/>
                                          </p:val>
                                        </p:tav>
                                      </p:tavLst>
                                    </p:anim>
                                    <p:anim calcmode="lin" valueType="num">
                                      <p:cBhvr>
                                        <p:cTn id="27" dur="156" decel="50000" autoRev="1" fill="hold">
                                          <p:stCondLst>
                                            <p:cond delay="455"/>
                                          </p:stCondLst>
                                        </p:cTn>
                                        <p:tgtEl>
                                          <p:spTgt spid="4"/>
                                        </p:tgtEl>
                                        <p:attrNameLst>
                                          <p:attrName>ppt_y</p:attrName>
                                        </p:attrNameLst>
                                      </p:cBhvr>
                                      <p:tavLst>
                                        <p:tav tm="0">
                                          <p:val>
                                            <p:strVal val="#ppt_y-(0.354*#ppt_w-0.172*#ppt_h)"/>
                                          </p:val>
                                        </p:tav>
                                        <p:tav tm="100000">
                                          <p:val>
                                            <p:strVal val="#ppt_y-(0.354*#ppt_w-0.172*#ppt_h)-#ppt_h/2"/>
                                          </p:val>
                                        </p:tav>
                                      </p:tavLst>
                                    </p:anim>
                                    <p:anim calcmode="lin" valueType="num">
                                      <p:cBhvr>
                                        <p:cTn id="28" dur="136" fill="hold">
                                          <p:stCondLst>
                                            <p:cond delay="864"/>
                                          </p:stCondLst>
                                        </p:cTn>
                                        <p:tgtEl>
                                          <p:spTgt spid="4"/>
                                        </p:tgtEl>
                                        <p:attrNameLst>
                                          <p:attrName>ppt_y</p:attrName>
                                        </p:attrNameLst>
                                      </p:cBhvr>
                                      <p:tavLst>
                                        <p:tav tm="0">
                                          <p:val>
                                            <p:strVal val="#ppt_y-(0.354*#ppt_w-0.172*#ppt_h)"/>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8" presetClass="entr" presetSubtype="0" accel="50000" fill="hold" grpId="0" nodeType="clickEffect">
                                  <p:stCondLst>
                                    <p:cond delay="0"/>
                                  </p:stCondLst>
                                  <p:iterate type="lt">
                                    <p:tmPct val="50000"/>
                                  </p:iterate>
                                  <p:childTnLst>
                                    <p:set>
                                      <p:cBhvr>
                                        <p:cTn id="32" dur="1" fill="hold">
                                          <p:stCondLst>
                                            <p:cond delay="0"/>
                                          </p:stCondLst>
                                        </p:cTn>
                                        <p:tgtEl>
                                          <p:spTgt spid="5"/>
                                        </p:tgtEl>
                                        <p:attrNameLst>
                                          <p:attrName>style.visibility</p:attrName>
                                        </p:attrNameLst>
                                      </p:cBhvr>
                                      <p:to>
                                        <p:strVal val="visible"/>
                                      </p:to>
                                    </p:set>
                                    <p:set>
                                      <p:cBhvr>
                                        <p:cTn id="33" dur="455" fill="hold">
                                          <p:stCondLst>
                                            <p:cond delay="0"/>
                                          </p:stCondLst>
                                        </p:cTn>
                                        <p:tgtEl>
                                          <p:spTgt spid="5"/>
                                        </p:tgtEl>
                                        <p:attrNameLst>
                                          <p:attrName>style.rotation</p:attrName>
                                        </p:attrNameLst>
                                      </p:cBhvr>
                                      <p:to>
                                        <p:strVal val="-45.0"/>
                                      </p:to>
                                    </p:set>
                                    <p:anim calcmode="lin" valueType="num">
                                      <p:cBhvr>
                                        <p:cTn id="34" dur="455" fill="hold">
                                          <p:stCondLst>
                                            <p:cond delay="455"/>
                                          </p:stCondLst>
                                        </p:cTn>
                                        <p:tgtEl>
                                          <p:spTgt spid="5"/>
                                        </p:tgtEl>
                                        <p:attrNameLst>
                                          <p:attrName>style.rotation</p:attrName>
                                        </p:attrNameLst>
                                      </p:cBhvr>
                                      <p:tavLst>
                                        <p:tav tm="0">
                                          <p:val>
                                            <p:fltVal val="-45"/>
                                          </p:val>
                                        </p:tav>
                                        <p:tav tm="69900">
                                          <p:val>
                                            <p:fltVal val="45"/>
                                          </p:val>
                                        </p:tav>
                                        <p:tav tm="100000">
                                          <p:val>
                                            <p:fltVal val="0"/>
                                          </p:val>
                                        </p:tav>
                                      </p:tavLst>
                                    </p:anim>
                                    <p:anim calcmode="lin" valueType="num">
                                      <p:cBhvr>
                                        <p:cTn id="35" dur="455" fill="hold">
                                          <p:stCondLst>
                                            <p:cond delay="0"/>
                                          </p:stCondLst>
                                        </p:cTn>
                                        <p:tgtEl>
                                          <p:spTgt spid="5"/>
                                        </p:tgtEl>
                                        <p:attrNameLst>
                                          <p:attrName>ppt_y</p:attrName>
                                        </p:attrNameLst>
                                      </p:cBhvr>
                                      <p:tavLst>
                                        <p:tav tm="0">
                                          <p:val>
                                            <p:strVal val="#ppt_y-1"/>
                                          </p:val>
                                        </p:tav>
                                        <p:tav tm="100000">
                                          <p:val>
                                            <p:strVal val="#ppt_y-(0.354*#ppt_w-0.172*#ppt_h)"/>
                                          </p:val>
                                        </p:tav>
                                      </p:tavLst>
                                    </p:anim>
                                    <p:anim calcmode="lin" valueType="num">
                                      <p:cBhvr>
                                        <p:cTn id="36" dur="156" decel="50000" autoRev="1" fill="hold">
                                          <p:stCondLst>
                                            <p:cond delay="455"/>
                                          </p:stCondLst>
                                        </p:cTn>
                                        <p:tgtEl>
                                          <p:spTgt spid="5"/>
                                        </p:tgtEl>
                                        <p:attrNameLst>
                                          <p:attrName>ppt_y</p:attrName>
                                        </p:attrNameLst>
                                      </p:cBhvr>
                                      <p:tavLst>
                                        <p:tav tm="0">
                                          <p:val>
                                            <p:strVal val="#ppt_y-(0.354*#ppt_w-0.172*#ppt_h)"/>
                                          </p:val>
                                        </p:tav>
                                        <p:tav tm="100000">
                                          <p:val>
                                            <p:strVal val="#ppt_y-(0.354*#ppt_w-0.172*#ppt_h)-#ppt_h/2"/>
                                          </p:val>
                                        </p:tav>
                                      </p:tavLst>
                                    </p:anim>
                                    <p:anim calcmode="lin" valueType="num">
                                      <p:cBhvr>
                                        <p:cTn id="37" dur="136" fill="hold">
                                          <p:stCondLst>
                                            <p:cond delay="864"/>
                                          </p:stCondLst>
                                        </p:cTn>
                                        <p:tgtEl>
                                          <p:spTgt spid="5"/>
                                        </p:tgtEl>
                                        <p:attrNameLst>
                                          <p:attrName>ppt_y</p:attrName>
                                        </p:attrNameLst>
                                      </p:cBhvr>
                                      <p:tavLst>
                                        <p:tav tm="0">
                                          <p:val>
                                            <p:strVal val="#ppt_y-(0.354*#ppt_w-0.172*#ppt_h)"/>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38" presetClass="entr" presetSubtype="0" accel="50000" fill="hold" grpId="0" nodeType="clickEffect">
                                  <p:stCondLst>
                                    <p:cond delay="0"/>
                                  </p:stCondLst>
                                  <p:iterate type="lt">
                                    <p:tmPct val="50000"/>
                                  </p:iterate>
                                  <p:childTnLst>
                                    <p:set>
                                      <p:cBhvr>
                                        <p:cTn id="41" dur="1" fill="hold">
                                          <p:stCondLst>
                                            <p:cond delay="0"/>
                                          </p:stCondLst>
                                        </p:cTn>
                                        <p:tgtEl>
                                          <p:spTgt spid="6"/>
                                        </p:tgtEl>
                                        <p:attrNameLst>
                                          <p:attrName>style.visibility</p:attrName>
                                        </p:attrNameLst>
                                      </p:cBhvr>
                                      <p:to>
                                        <p:strVal val="visible"/>
                                      </p:to>
                                    </p:set>
                                    <p:set>
                                      <p:cBhvr>
                                        <p:cTn id="42" dur="455" fill="hold">
                                          <p:stCondLst>
                                            <p:cond delay="0"/>
                                          </p:stCondLst>
                                        </p:cTn>
                                        <p:tgtEl>
                                          <p:spTgt spid="6"/>
                                        </p:tgtEl>
                                        <p:attrNameLst>
                                          <p:attrName>style.rotation</p:attrName>
                                        </p:attrNameLst>
                                      </p:cBhvr>
                                      <p:to>
                                        <p:strVal val="-45.0"/>
                                      </p:to>
                                    </p:set>
                                    <p:anim calcmode="lin" valueType="num">
                                      <p:cBhvr>
                                        <p:cTn id="43" dur="455" fill="hold">
                                          <p:stCondLst>
                                            <p:cond delay="455"/>
                                          </p:stCondLst>
                                        </p:cTn>
                                        <p:tgtEl>
                                          <p:spTgt spid="6"/>
                                        </p:tgtEl>
                                        <p:attrNameLst>
                                          <p:attrName>style.rotation</p:attrName>
                                        </p:attrNameLst>
                                      </p:cBhvr>
                                      <p:tavLst>
                                        <p:tav tm="0">
                                          <p:val>
                                            <p:fltVal val="-45"/>
                                          </p:val>
                                        </p:tav>
                                        <p:tav tm="69900">
                                          <p:val>
                                            <p:fltVal val="45"/>
                                          </p:val>
                                        </p:tav>
                                        <p:tav tm="100000">
                                          <p:val>
                                            <p:fltVal val="0"/>
                                          </p:val>
                                        </p:tav>
                                      </p:tavLst>
                                    </p:anim>
                                    <p:anim calcmode="lin" valueType="num">
                                      <p:cBhvr>
                                        <p:cTn id="44" dur="455" fill="hold">
                                          <p:stCondLst>
                                            <p:cond delay="0"/>
                                          </p:stCondLst>
                                        </p:cTn>
                                        <p:tgtEl>
                                          <p:spTgt spid="6"/>
                                        </p:tgtEl>
                                        <p:attrNameLst>
                                          <p:attrName>ppt_y</p:attrName>
                                        </p:attrNameLst>
                                      </p:cBhvr>
                                      <p:tavLst>
                                        <p:tav tm="0">
                                          <p:val>
                                            <p:strVal val="#ppt_y-1"/>
                                          </p:val>
                                        </p:tav>
                                        <p:tav tm="100000">
                                          <p:val>
                                            <p:strVal val="#ppt_y-(0.354*#ppt_w-0.172*#ppt_h)"/>
                                          </p:val>
                                        </p:tav>
                                      </p:tavLst>
                                    </p:anim>
                                    <p:anim calcmode="lin" valueType="num">
                                      <p:cBhvr>
                                        <p:cTn id="45" dur="156" decel="50000" autoRev="1" fill="hold">
                                          <p:stCondLst>
                                            <p:cond delay="455"/>
                                          </p:stCondLst>
                                        </p:cTn>
                                        <p:tgtEl>
                                          <p:spTgt spid="6"/>
                                        </p:tgtEl>
                                        <p:attrNameLst>
                                          <p:attrName>ppt_y</p:attrName>
                                        </p:attrNameLst>
                                      </p:cBhvr>
                                      <p:tavLst>
                                        <p:tav tm="0">
                                          <p:val>
                                            <p:strVal val="#ppt_y-(0.354*#ppt_w-0.172*#ppt_h)"/>
                                          </p:val>
                                        </p:tav>
                                        <p:tav tm="100000">
                                          <p:val>
                                            <p:strVal val="#ppt_y-(0.354*#ppt_w-0.172*#ppt_h)-#ppt_h/2"/>
                                          </p:val>
                                        </p:tav>
                                      </p:tavLst>
                                    </p:anim>
                                    <p:anim calcmode="lin" valueType="num">
                                      <p:cBhvr>
                                        <p:cTn id="46" dur="136" fill="hold">
                                          <p:stCondLst>
                                            <p:cond delay="864"/>
                                          </p:stCondLst>
                                        </p:cTn>
                                        <p:tgtEl>
                                          <p:spTgt spid="6"/>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לבן 2"/>
          <p:cNvSpPr/>
          <p:nvPr/>
        </p:nvSpPr>
        <p:spPr>
          <a:xfrm>
            <a:off x="4920810" y="256311"/>
            <a:ext cx="1919115" cy="923330"/>
          </a:xfrm>
          <a:prstGeom prst="rect">
            <a:avLst/>
          </a:prstGeom>
          <a:noFill/>
        </p:spPr>
        <p:txBody>
          <a:bodyPr wrap="none" lIns="91440" tIns="45720" rIns="91440" bIns="45720">
            <a:spAutoFit/>
          </a:bodyPr>
          <a:lstStyle/>
          <a:p>
            <a:pPr algn="ctr"/>
            <a:r>
              <a:rPr lang="he-IL" sz="5400" b="1" spc="50" dirty="0">
                <a:ln w="9525" cmpd="sng">
                  <a:solidFill>
                    <a:schemeClr val="accent1"/>
                  </a:solidFill>
                  <a:prstDash val="solid"/>
                </a:ln>
                <a:solidFill>
                  <a:srgbClr val="7030A0"/>
                </a:solidFill>
                <a:effectLst>
                  <a:glow rad="38100">
                    <a:schemeClr val="accent1">
                      <a:alpha val="40000"/>
                    </a:schemeClr>
                  </a:glow>
                </a:effectLst>
              </a:rPr>
              <a:t>מילה </a:t>
            </a:r>
            <a:endParaRPr lang="he-IL" sz="5400" b="1" cap="none" spc="50" dirty="0">
              <a:ln w="9525" cmpd="sng">
                <a:solidFill>
                  <a:schemeClr val="accent1"/>
                </a:solidFill>
                <a:prstDash val="solid"/>
              </a:ln>
              <a:solidFill>
                <a:srgbClr val="7030A0"/>
              </a:solidFill>
              <a:effectLst>
                <a:glow rad="38100">
                  <a:schemeClr val="accent1">
                    <a:alpha val="40000"/>
                  </a:schemeClr>
                </a:glow>
              </a:effectLst>
            </a:endParaRPr>
          </a:p>
        </p:txBody>
      </p:sp>
      <p:cxnSp>
        <p:nvCxnSpPr>
          <p:cNvPr id="5" name="מחבר חץ ישר 4"/>
          <p:cNvCxnSpPr/>
          <p:nvPr/>
        </p:nvCxnSpPr>
        <p:spPr>
          <a:xfrm>
            <a:off x="6100354" y="1126421"/>
            <a:ext cx="961628" cy="561703"/>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8" name="מחבר חץ ישר 7"/>
          <p:cNvCxnSpPr/>
          <p:nvPr/>
        </p:nvCxnSpPr>
        <p:spPr>
          <a:xfrm flipH="1">
            <a:off x="5022166" y="1126421"/>
            <a:ext cx="858200" cy="561703"/>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3" name="מלבן 12"/>
          <p:cNvSpPr/>
          <p:nvPr/>
        </p:nvSpPr>
        <p:spPr>
          <a:xfrm>
            <a:off x="6831945" y="1634904"/>
            <a:ext cx="1200970" cy="923330"/>
          </a:xfrm>
          <a:prstGeom prst="rect">
            <a:avLst/>
          </a:prstGeom>
          <a:noFill/>
        </p:spPr>
        <p:txBody>
          <a:bodyPr wrap="none" lIns="91440" tIns="45720" rIns="91440" bIns="45720">
            <a:spAutoFit/>
          </a:bodyPr>
          <a:lstStyle/>
          <a:p>
            <a:pPr algn="ctr"/>
            <a:r>
              <a:rPr lang="he-IL" sz="5400" b="1" cap="none" spc="0" dirty="0">
                <a:ln w="12700">
                  <a:solidFill>
                    <a:srgbClr val="7030A0"/>
                  </a:solidFill>
                  <a:prstDash val="solid"/>
                </a:ln>
                <a:solidFill>
                  <a:srgbClr val="0070C0"/>
                </a:solidFill>
                <a:effectLst>
                  <a:outerShdw dist="38100" dir="2640000" algn="bl" rotWithShape="0">
                    <a:schemeClr val="accent1"/>
                  </a:outerShdw>
                </a:effectLst>
              </a:rPr>
              <a:t>שם</a:t>
            </a:r>
          </a:p>
        </p:txBody>
      </p:sp>
      <p:sp>
        <p:nvSpPr>
          <p:cNvPr id="16" name="מלבן 15"/>
          <p:cNvSpPr/>
          <p:nvPr/>
        </p:nvSpPr>
        <p:spPr>
          <a:xfrm>
            <a:off x="3835118" y="1634904"/>
            <a:ext cx="1616148" cy="923330"/>
          </a:xfrm>
          <a:prstGeom prst="rect">
            <a:avLst/>
          </a:prstGeom>
          <a:noFill/>
        </p:spPr>
        <p:txBody>
          <a:bodyPr wrap="none" lIns="91440" tIns="45720" rIns="91440" bIns="45720">
            <a:spAutoFit/>
          </a:bodyPr>
          <a:lstStyle/>
          <a:p>
            <a:pPr algn="ctr"/>
            <a:r>
              <a:rPr lang="he-IL" sz="5400" b="1" cap="none" spc="0" dirty="0">
                <a:ln w="12700">
                  <a:solidFill>
                    <a:srgbClr val="7030A0"/>
                  </a:solidFill>
                  <a:prstDash val="solid"/>
                </a:ln>
                <a:solidFill>
                  <a:srgbClr val="C00000"/>
                </a:solidFill>
                <a:effectLst>
                  <a:outerShdw dist="38100" dir="2640000" algn="bl" rotWithShape="0">
                    <a:schemeClr val="accent1"/>
                  </a:outerShdw>
                </a:effectLst>
              </a:rPr>
              <a:t>פועל</a:t>
            </a:r>
          </a:p>
        </p:txBody>
      </p:sp>
      <p:sp>
        <p:nvSpPr>
          <p:cNvPr id="17" name="מלבן 16"/>
          <p:cNvSpPr/>
          <p:nvPr/>
        </p:nvSpPr>
        <p:spPr>
          <a:xfrm>
            <a:off x="8583718" y="2350913"/>
            <a:ext cx="3135795" cy="923330"/>
          </a:xfrm>
          <a:prstGeom prst="rect">
            <a:avLst/>
          </a:prstGeom>
          <a:noFill/>
        </p:spPr>
        <p:txBody>
          <a:bodyPr wrap="none" lIns="91440" tIns="45720" rIns="91440" bIns="45720">
            <a:spAutoFit/>
          </a:bodyPr>
          <a:lstStyle/>
          <a:p>
            <a:pPr algn="ctr"/>
            <a:r>
              <a:rPr lang="he-IL" sz="5400" b="1" cap="none" spc="0" dirty="0">
                <a:ln w="12700">
                  <a:solidFill>
                    <a:srgbClr val="7030A0"/>
                  </a:solidFill>
                  <a:prstDash val="solid"/>
                </a:ln>
                <a:solidFill>
                  <a:srgbClr val="00B050"/>
                </a:solidFill>
                <a:effectLst>
                  <a:outerShdw dist="38100" dir="2640000" algn="bl" rotWithShape="0">
                    <a:schemeClr val="accent1"/>
                  </a:outerShdw>
                </a:effectLst>
              </a:rPr>
              <a:t>דוגמאות</a:t>
            </a:r>
            <a:r>
              <a:rPr lang="he-IL" sz="5400" b="1" cap="none" spc="0" dirty="0">
                <a:ln w="12700">
                  <a:solidFill>
                    <a:srgbClr val="7030A0"/>
                  </a:solidFill>
                  <a:prstDash val="solid"/>
                </a:ln>
                <a:noFill/>
                <a:effectLst>
                  <a:outerShdw dist="38100" dir="2640000" algn="bl" rotWithShape="0">
                    <a:schemeClr val="accent1"/>
                  </a:outerShdw>
                </a:effectLst>
              </a:rPr>
              <a:t> :</a:t>
            </a:r>
          </a:p>
        </p:txBody>
      </p:sp>
      <p:sp>
        <p:nvSpPr>
          <p:cNvPr id="18" name="מלבן 17"/>
          <p:cNvSpPr/>
          <p:nvPr/>
        </p:nvSpPr>
        <p:spPr>
          <a:xfrm>
            <a:off x="4279964" y="3238011"/>
            <a:ext cx="7503978" cy="707886"/>
          </a:xfrm>
          <a:prstGeom prst="rect">
            <a:avLst/>
          </a:prstGeom>
          <a:noFill/>
        </p:spPr>
        <p:txBody>
          <a:bodyPr wrap="none" lIns="91440" tIns="45720" rIns="91440" bIns="45720">
            <a:spAutoFit/>
          </a:bodyPr>
          <a:lstStyle/>
          <a:p>
            <a:pPr algn="ctr"/>
            <a:r>
              <a:rPr lang="he-IL" sz="4000" b="1" dirty="0">
                <a:ln w="12700" cmpd="sng">
                  <a:solidFill>
                    <a:schemeClr val="accent4"/>
                  </a:solidFill>
                  <a:prstDash val="solid"/>
                </a:ln>
                <a:solidFill>
                  <a:srgbClr val="0070C0"/>
                </a:solidFill>
              </a:rPr>
              <a:t>מספרה, מדרכה, מסעדה – שמות.</a:t>
            </a:r>
          </a:p>
        </p:txBody>
      </p:sp>
      <p:sp>
        <p:nvSpPr>
          <p:cNvPr id="20" name="מלבן 19"/>
          <p:cNvSpPr/>
          <p:nvPr/>
        </p:nvSpPr>
        <p:spPr>
          <a:xfrm>
            <a:off x="3080917" y="3785554"/>
            <a:ext cx="8703025" cy="707886"/>
          </a:xfrm>
          <a:prstGeom prst="rect">
            <a:avLst/>
          </a:prstGeom>
          <a:noFill/>
        </p:spPr>
        <p:txBody>
          <a:bodyPr wrap="none" lIns="91440" tIns="45720" rIns="91440" bIns="45720">
            <a:spAutoFit/>
          </a:bodyPr>
          <a:lstStyle/>
          <a:p>
            <a:pPr algn="ctr"/>
            <a:r>
              <a:rPr lang="he-IL" sz="4000" b="1" cap="none" spc="0" dirty="0">
                <a:ln w="12700" cmpd="sng">
                  <a:solidFill>
                    <a:schemeClr val="accent4"/>
                  </a:solidFill>
                  <a:prstDash val="solid"/>
                </a:ln>
                <a:solidFill>
                  <a:srgbClr val="0070C0"/>
                </a:solidFill>
                <a:effectLst/>
              </a:rPr>
              <a:t>המשותף לכל השמות האלה – מקומות.</a:t>
            </a:r>
          </a:p>
        </p:txBody>
      </p:sp>
      <p:sp>
        <p:nvSpPr>
          <p:cNvPr id="23" name="מלבן 22"/>
          <p:cNvSpPr/>
          <p:nvPr/>
        </p:nvSpPr>
        <p:spPr>
          <a:xfrm>
            <a:off x="4473928" y="4886337"/>
            <a:ext cx="7310014" cy="707886"/>
          </a:xfrm>
          <a:prstGeom prst="rect">
            <a:avLst/>
          </a:prstGeom>
          <a:noFill/>
        </p:spPr>
        <p:txBody>
          <a:bodyPr wrap="none" lIns="91440" tIns="45720" rIns="91440" bIns="45720">
            <a:spAutoFit/>
          </a:bodyPr>
          <a:lstStyle/>
          <a:p>
            <a:pPr algn="ctr"/>
            <a:r>
              <a:rPr lang="he-IL" sz="4000" b="1" cap="none" spc="0" dirty="0">
                <a:ln w="12700" cmpd="sng">
                  <a:solidFill>
                    <a:schemeClr val="accent4"/>
                  </a:solidFill>
                  <a:prstDash val="solid"/>
                </a:ln>
                <a:solidFill>
                  <a:srgbClr val="FF0000"/>
                </a:solidFill>
                <a:effectLst/>
              </a:rPr>
              <a:t>הכתיב, הרשים, התחיל – פעלים.</a:t>
            </a:r>
          </a:p>
        </p:txBody>
      </p:sp>
      <p:sp>
        <p:nvSpPr>
          <p:cNvPr id="24" name="מלבן 23"/>
          <p:cNvSpPr/>
          <p:nvPr/>
        </p:nvSpPr>
        <p:spPr>
          <a:xfrm>
            <a:off x="2970729" y="5495784"/>
            <a:ext cx="8890575" cy="707886"/>
          </a:xfrm>
          <a:prstGeom prst="rect">
            <a:avLst/>
          </a:prstGeom>
          <a:noFill/>
        </p:spPr>
        <p:txBody>
          <a:bodyPr wrap="none" lIns="91440" tIns="45720" rIns="91440" bIns="45720">
            <a:spAutoFit/>
          </a:bodyPr>
          <a:lstStyle/>
          <a:p>
            <a:pPr algn="ctr"/>
            <a:r>
              <a:rPr lang="he-IL" sz="4000" b="1" cap="none" spc="0" dirty="0">
                <a:ln w="12700" cmpd="sng">
                  <a:solidFill>
                    <a:schemeClr val="accent4"/>
                  </a:solidFill>
                  <a:prstDash val="solid"/>
                </a:ln>
                <a:solidFill>
                  <a:srgbClr val="FF0000"/>
                </a:solidFill>
                <a:effectLst/>
              </a:rPr>
              <a:t>המשותף לכל הפעלים האלה – זמן עבר.</a:t>
            </a:r>
          </a:p>
        </p:txBody>
      </p:sp>
    </p:spTree>
    <p:extLst>
      <p:ext uri="{BB962C8B-B14F-4D97-AF65-F5344CB8AC3E}">
        <p14:creationId xmlns:p14="http://schemas.microsoft.com/office/powerpoint/2010/main" val="2437564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down)">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6"/>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41" presetClass="entr" presetSubtype="0" fill="hold" grpId="0" nodeType="clickEffect">
                                  <p:stCondLst>
                                    <p:cond delay="0"/>
                                  </p:stCondLst>
                                  <p:iterate type="lt">
                                    <p:tmPct val="10000"/>
                                  </p:iterate>
                                  <p:childTnLst>
                                    <p:set>
                                      <p:cBhvr>
                                        <p:cTn id="35" dur="1" fill="hold">
                                          <p:stCondLst>
                                            <p:cond delay="0"/>
                                          </p:stCondLst>
                                        </p:cTn>
                                        <p:tgtEl>
                                          <p:spTgt spid="18"/>
                                        </p:tgtEl>
                                        <p:attrNameLst>
                                          <p:attrName>style.visibility</p:attrName>
                                        </p:attrNameLst>
                                      </p:cBhvr>
                                      <p:to>
                                        <p:strVal val="visible"/>
                                      </p:to>
                                    </p:set>
                                    <p:anim calcmode="lin" valueType="num">
                                      <p:cBhvr>
                                        <p:cTn id="36" dur="500" fill="hold"/>
                                        <p:tgtEl>
                                          <p:spTgt spid="18"/>
                                        </p:tgtEl>
                                        <p:attrNameLst>
                                          <p:attrName>ppt_x</p:attrName>
                                        </p:attrNameLst>
                                      </p:cBhvr>
                                      <p:tavLst>
                                        <p:tav tm="0">
                                          <p:val>
                                            <p:strVal val="#ppt_x"/>
                                          </p:val>
                                        </p:tav>
                                        <p:tav tm="50000">
                                          <p:val>
                                            <p:strVal val="#ppt_x+.1"/>
                                          </p:val>
                                        </p:tav>
                                        <p:tav tm="100000">
                                          <p:val>
                                            <p:strVal val="#ppt_x"/>
                                          </p:val>
                                        </p:tav>
                                      </p:tavLst>
                                    </p:anim>
                                    <p:anim calcmode="lin" valueType="num">
                                      <p:cBhvr>
                                        <p:cTn id="37" dur="500" fill="hold"/>
                                        <p:tgtEl>
                                          <p:spTgt spid="18"/>
                                        </p:tgtEl>
                                        <p:attrNameLst>
                                          <p:attrName>ppt_y</p:attrName>
                                        </p:attrNameLst>
                                      </p:cBhvr>
                                      <p:tavLst>
                                        <p:tav tm="0">
                                          <p:val>
                                            <p:strVal val="#ppt_y"/>
                                          </p:val>
                                        </p:tav>
                                        <p:tav tm="100000">
                                          <p:val>
                                            <p:strVal val="#ppt_y"/>
                                          </p:val>
                                        </p:tav>
                                      </p:tavLst>
                                    </p:anim>
                                    <p:anim calcmode="lin" valueType="num">
                                      <p:cBhvr>
                                        <p:cTn id="38" dur="500" fill="hold"/>
                                        <p:tgtEl>
                                          <p:spTgt spid="18"/>
                                        </p:tgtEl>
                                        <p:attrNameLst>
                                          <p:attrName>ppt_h</p:attrName>
                                        </p:attrNameLst>
                                      </p:cBhvr>
                                      <p:tavLst>
                                        <p:tav tm="0">
                                          <p:val>
                                            <p:strVal val="#ppt_h/10"/>
                                          </p:val>
                                        </p:tav>
                                        <p:tav tm="50000">
                                          <p:val>
                                            <p:strVal val="#ppt_h+.01"/>
                                          </p:val>
                                        </p:tav>
                                        <p:tav tm="100000">
                                          <p:val>
                                            <p:strVal val="#ppt_h"/>
                                          </p:val>
                                        </p:tav>
                                      </p:tavLst>
                                    </p:anim>
                                    <p:anim calcmode="lin" valueType="num">
                                      <p:cBhvr>
                                        <p:cTn id="39" dur="500" fill="hold"/>
                                        <p:tgtEl>
                                          <p:spTgt spid="18"/>
                                        </p:tgtEl>
                                        <p:attrNameLst>
                                          <p:attrName>ppt_w</p:attrName>
                                        </p:attrNameLst>
                                      </p:cBhvr>
                                      <p:tavLst>
                                        <p:tav tm="0">
                                          <p:val>
                                            <p:strVal val="#ppt_w/10"/>
                                          </p:val>
                                        </p:tav>
                                        <p:tav tm="50000">
                                          <p:val>
                                            <p:strVal val="#ppt_w+.01"/>
                                          </p:val>
                                        </p:tav>
                                        <p:tav tm="100000">
                                          <p:val>
                                            <p:strVal val="#ppt_w"/>
                                          </p:val>
                                        </p:tav>
                                      </p:tavLst>
                                    </p:anim>
                                    <p:animEffect transition="in" filter="fade">
                                      <p:cBhvr>
                                        <p:cTn id="40" dur="500" tmFilter="0,0; .5, 1; 1, 1"/>
                                        <p:tgtEl>
                                          <p:spTgt spid="18"/>
                                        </p:tgtEl>
                                      </p:cBhvr>
                                    </p:animEffect>
                                  </p:childTnLst>
                                </p:cTn>
                              </p:par>
                            </p:childTnLst>
                          </p:cTn>
                        </p:par>
                      </p:childTnLst>
                    </p:cTn>
                  </p:par>
                  <p:par>
                    <p:cTn id="41" fill="hold">
                      <p:stCondLst>
                        <p:cond delay="indefinite"/>
                      </p:stCondLst>
                      <p:childTnLst>
                        <p:par>
                          <p:cTn id="42" fill="hold">
                            <p:stCondLst>
                              <p:cond delay="0"/>
                            </p:stCondLst>
                            <p:childTnLst>
                              <p:par>
                                <p:cTn id="43" presetID="41" presetClass="entr" presetSubtype="0" fill="hold" grpId="0" nodeType="clickEffect">
                                  <p:stCondLst>
                                    <p:cond delay="0"/>
                                  </p:stCondLst>
                                  <p:iterate type="lt">
                                    <p:tmPct val="10000"/>
                                  </p:iterate>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ppt_x</p:attrName>
                                        </p:attrNameLst>
                                      </p:cBhvr>
                                      <p:tavLst>
                                        <p:tav tm="0">
                                          <p:val>
                                            <p:strVal val="#ppt_x"/>
                                          </p:val>
                                        </p:tav>
                                        <p:tav tm="50000">
                                          <p:val>
                                            <p:strVal val="#ppt_x+.1"/>
                                          </p:val>
                                        </p:tav>
                                        <p:tav tm="100000">
                                          <p:val>
                                            <p:strVal val="#ppt_x"/>
                                          </p:val>
                                        </p:tav>
                                      </p:tavLst>
                                    </p:anim>
                                    <p:anim calcmode="lin" valueType="num">
                                      <p:cBhvr>
                                        <p:cTn id="46" dur="500" fill="hold"/>
                                        <p:tgtEl>
                                          <p:spTgt spid="20"/>
                                        </p:tgtEl>
                                        <p:attrNameLst>
                                          <p:attrName>ppt_y</p:attrName>
                                        </p:attrNameLst>
                                      </p:cBhvr>
                                      <p:tavLst>
                                        <p:tav tm="0">
                                          <p:val>
                                            <p:strVal val="#ppt_y"/>
                                          </p:val>
                                        </p:tav>
                                        <p:tav tm="100000">
                                          <p:val>
                                            <p:strVal val="#ppt_y"/>
                                          </p:val>
                                        </p:tav>
                                      </p:tavLst>
                                    </p:anim>
                                    <p:anim calcmode="lin" valueType="num">
                                      <p:cBhvr>
                                        <p:cTn id="47" dur="500" fill="hold"/>
                                        <p:tgtEl>
                                          <p:spTgt spid="20"/>
                                        </p:tgtEl>
                                        <p:attrNameLst>
                                          <p:attrName>ppt_h</p:attrName>
                                        </p:attrNameLst>
                                      </p:cBhvr>
                                      <p:tavLst>
                                        <p:tav tm="0">
                                          <p:val>
                                            <p:strVal val="#ppt_h/10"/>
                                          </p:val>
                                        </p:tav>
                                        <p:tav tm="50000">
                                          <p:val>
                                            <p:strVal val="#ppt_h+.01"/>
                                          </p:val>
                                        </p:tav>
                                        <p:tav tm="100000">
                                          <p:val>
                                            <p:strVal val="#ppt_h"/>
                                          </p:val>
                                        </p:tav>
                                      </p:tavLst>
                                    </p:anim>
                                    <p:anim calcmode="lin" valueType="num">
                                      <p:cBhvr>
                                        <p:cTn id="48" dur="500" fill="hold"/>
                                        <p:tgtEl>
                                          <p:spTgt spid="20"/>
                                        </p:tgtEl>
                                        <p:attrNameLst>
                                          <p:attrName>ppt_w</p:attrName>
                                        </p:attrNameLst>
                                      </p:cBhvr>
                                      <p:tavLst>
                                        <p:tav tm="0">
                                          <p:val>
                                            <p:strVal val="#ppt_w/10"/>
                                          </p:val>
                                        </p:tav>
                                        <p:tav tm="50000">
                                          <p:val>
                                            <p:strVal val="#ppt_w+.01"/>
                                          </p:val>
                                        </p:tav>
                                        <p:tav tm="100000">
                                          <p:val>
                                            <p:strVal val="#ppt_w"/>
                                          </p:val>
                                        </p:tav>
                                      </p:tavLst>
                                    </p:anim>
                                    <p:animEffect transition="in" filter="fade">
                                      <p:cBhvr>
                                        <p:cTn id="49" dur="500" tmFilter="0,0; .5, 1; 1, 1"/>
                                        <p:tgtEl>
                                          <p:spTgt spid="20"/>
                                        </p:tgtEl>
                                      </p:cBhvr>
                                    </p:animEffect>
                                  </p:childTnLst>
                                </p:cTn>
                              </p:par>
                            </p:childTnLst>
                          </p:cTn>
                        </p:par>
                      </p:childTnLst>
                    </p:cTn>
                  </p:par>
                  <p:par>
                    <p:cTn id="50" fill="hold">
                      <p:stCondLst>
                        <p:cond delay="indefinite"/>
                      </p:stCondLst>
                      <p:childTnLst>
                        <p:par>
                          <p:cTn id="51" fill="hold">
                            <p:stCondLst>
                              <p:cond delay="0"/>
                            </p:stCondLst>
                            <p:childTnLst>
                              <p:par>
                                <p:cTn id="52" presetID="41" presetClass="entr" presetSubtype="0" fill="hold" grpId="0" nodeType="clickEffect">
                                  <p:stCondLst>
                                    <p:cond delay="0"/>
                                  </p:stCondLst>
                                  <p:iterate type="lt">
                                    <p:tmPct val="10000"/>
                                  </p:iterate>
                                  <p:childTnLst>
                                    <p:set>
                                      <p:cBhvr>
                                        <p:cTn id="53" dur="1" fill="hold">
                                          <p:stCondLst>
                                            <p:cond delay="0"/>
                                          </p:stCondLst>
                                        </p:cTn>
                                        <p:tgtEl>
                                          <p:spTgt spid="23"/>
                                        </p:tgtEl>
                                        <p:attrNameLst>
                                          <p:attrName>style.visibility</p:attrName>
                                        </p:attrNameLst>
                                      </p:cBhvr>
                                      <p:to>
                                        <p:strVal val="visible"/>
                                      </p:to>
                                    </p:set>
                                    <p:anim calcmode="lin" valueType="num">
                                      <p:cBhvr>
                                        <p:cTn id="54" dur="500" fill="hold"/>
                                        <p:tgtEl>
                                          <p:spTgt spid="23"/>
                                        </p:tgtEl>
                                        <p:attrNameLst>
                                          <p:attrName>ppt_x</p:attrName>
                                        </p:attrNameLst>
                                      </p:cBhvr>
                                      <p:tavLst>
                                        <p:tav tm="0">
                                          <p:val>
                                            <p:strVal val="#ppt_x"/>
                                          </p:val>
                                        </p:tav>
                                        <p:tav tm="50000">
                                          <p:val>
                                            <p:strVal val="#ppt_x+.1"/>
                                          </p:val>
                                        </p:tav>
                                        <p:tav tm="100000">
                                          <p:val>
                                            <p:strVal val="#ppt_x"/>
                                          </p:val>
                                        </p:tav>
                                      </p:tavLst>
                                    </p:anim>
                                    <p:anim calcmode="lin" valueType="num">
                                      <p:cBhvr>
                                        <p:cTn id="55" dur="500" fill="hold"/>
                                        <p:tgtEl>
                                          <p:spTgt spid="23"/>
                                        </p:tgtEl>
                                        <p:attrNameLst>
                                          <p:attrName>ppt_y</p:attrName>
                                        </p:attrNameLst>
                                      </p:cBhvr>
                                      <p:tavLst>
                                        <p:tav tm="0">
                                          <p:val>
                                            <p:strVal val="#ppt_y"/>
                                          </p:val>
                                        </p:tav>
                                        <p:tav tm="100000">
                                          <p:val>
                                            <p:strVal val="#ppt_y"/>
                                          </p:val>
                                        </p:tav>
                                      </p:tavLst>
                                    </p:anim>
                                    <p:anim calcmode="lin" valueType="num">
                                      <p:cBhvr>
                                        <p:cTn id="56" dur="500" fill="hold"/>
                                        <p:tgtEl>
                                          <p:spTgt spid="23"/>
                                        </p:tgtEl>
                                        <p:attrNameLst>
                                          <p:attrName>ppt_h</p:attrName>
                                        </p:attrNameLst>
                                      </p:cBhvr>
                                      <p:tavLst>
                                        <p:tav tm="0">
                                          <p:val>
                                            <p:strVal val="#ppt_h/10"/>
                                          </p:val>
                                        </p:tav>
                                        <p:tav tm="50000">
                                          <p:val>
                                            <p:strVal val="#ppt_h+.01"/>
                                          </p:val>
                                        </p:tav>
                                        <p:tav tm="100000">
                                          <p:val>
                                            <p:strVal val="#ppt_h"/>
                                          </p:val>
                                        </p:tav>
                                      </p:tavLst>
                                    </p:anim>
                                    <p:anim calcmode="lin" valueType="num">
                                      <p:cBhvr>
                                        <p:cTn id="57" dur="500" fill="hold"/>
                                        <p:tgtEl>
                                          <p:spTgt spid="23"/>
                                        </p:tgtEl>
                                        <p:attrNameLst>
                                          <p:attrName>ppt_w</p:attrName>
                                        </p:attrNameLst>
                                      </p:cBhvr>
                                      <p:tavLst>
                                        <p:tav tm="0">
                                          <p:val>
                                            <p:strVal val="#ppt_w/10"/>
                                          </p:val>
                                        </p:tav>
                                        <p:tav tm="50000">
                                          <p:val>
                                            <p:strVal val="#ppt_w+.01"/>
                                          </p:val>
                                        </p:tav>
                                        <p:tav tm="100000">
                                          <p:val>
                                            <p:strVal val="#ppt_w"/>
                                          </p:val>
                                        </p:tav>
                                      </p:tavLst>
                                    </p:anim>
                                    <p:animEffect transition="in" filter="fade">
                                      <p:cBhvr>
                                        <p:cTn id="58" dur="500" tmFilter="0,0; .5, 1; 1, 1"/>
                                        <p:tgtEl>
                                          <p:spTgt spid="23"/>
                                        </p:tgtEl>
                                      </p:cBhvr>
                                    </p:animEffect>
                                  </p:childTnLst>
                                </p:cTn>
                              </p:par>
                            </p:childTnLst>
                          </p:cTn>
                        </p:par>
                      </p:childTnLst>
                    </p:cTn>
                  </p:par>
                  <p:par>
                    <p:cTn id="59" fill="hold">
                      <p:stCondLst>
                        <p:cond delay="indefinite"/>
                      </p:stCondLst>
                      <p:childTnLst>
                        <p:par>
                          <p:cTn id="60" fill="hold">
                            <p:stCondLst>
                              <p:cond delay="0"/>
                            </p:stCondLst>
                            <p:childTnLst>
                              <p:par>
                                <p:cTn id="61" presetID="41" presetClass="entr" presetSubtype="0" fill="hold" grpId="0" nodeType="clickEffect">
                                  <p:stCondLst>
                                    <p:cond delay="0"/>
                                  </p:stCondLst>
                                  <p:iterate type="lt">
                                    <p:tmPct val="10000"/>
                                  </p:iterate>
                                  <p:childTnLst>
                                    <p:set>
                                      <p:cBhvr>
                                        <p:cTn id="62" dur="1" fill="hold">
                                          <p:stCondLst>
                                            <p:cond delay="0"/>
                                          </p:stCondLst>
                                        </p:cTn>
                                        <p:tgtEl>
                                          <p:spTgt spid="24"/>
                                        </p:tgtEl>
                                        <p:attrNameLst>
                                          <p:attrName>style.visibility</p:attrName>
                                        </p:attrNameLst>
                                      </p:cBhvr>
                                      <p:to>
                                        <p:strVal val="visible"/>
                                      </p:to>
                                    </p:set>
                                    <p:anim calcmode="lin" valueType="num">
                                      <p:cBhvr>
                                        <p:cTn id="63" dur="500" fill="hold"/>
                                        <p:tgtEl>
                                          <p:spTgt spid="24"/>
                                        </p:tgtEl>
                                        <p:attrNameLst>
                                          <p:attrName>ppt_x</p:attrName>
                                        </p:attrNameLst>
                                      </p:cBhvr>
                                      <p:tavLst>
                                        <p:tav tm="0">
                                          <p:val>
                                            <p:strVal val="#ppt_x"/>
                                          </p:val>
                                        </p:tav>
                                        <p:tav tm="50000">
                                          <p:val>
                                            <p:strVal val="#ppt_x+.1"/>
                                          </p:val>
                                        </p:tav>
                                        <p:tav tm="100000">
                                          <p:val>
                                            <p:strVal val="#ppt_x"/>
                                          </p:val>
                                        </p:tav>
                                      </p:tavLst>
                                    </p:anim>
                                    <p:anim calcmode="lin" valueType="num">
                                      <p:cBhvr>
                                        <p:cTn id="64" dur="500" fill="hold"/>
                                        <p:tgtEl>
                                          <p:spTgt spid="24"/>
                                        </p:tgtEl>
                                        <p:attrNameLst>
                                          <p:attrName>ppt_y</p:attrName>
                                        </p:attrNameLst>
                                      </p:cBhvr>
                                      <p:tavLst>
                                        <p:tav tm="0">
                                          <p:val>
                                            <p:strVal val="#ppt_y"/>
                                          </p:val>
                                        </p:tav>
                                        <p:tav tm="100000">
                                          <p:val>
                                            <p:strVal val="#ppt_y"/>
                                          </p:val>
                                        </p:tav>
                                      </p:tavLst>
                                    </p:anim>
                                    <p:anim calcmode="lin" valueType="num">
                                      <p:cBhvr>
                                        <p:cTn id="65" dur="500" fill="hold"/>
                                        <p:tgtEl>
                                          <p:spTgt spid="24"/>
                                        </p:tgtEl>
                                        <p:attrNameLst>
                                          <p:attrName>ppt_h</p:attrName>
                                        </p:attrNameLst>
                                      </p:cBhvr>
                                      <p:tavLst>
                                        <p:tav tm="0">
                                          <p:val>
                                            <p:strVal val="#ppt_h/10"/>
                                          </p:val>
                                        </p:tav>
                                        <p:tav tm="50000">
                                          <p:val>
                                            <p:strVal val="#ppt_h+.01"/>
                                          </p:val>
                                        </p:tav>
                                        <p:tav tm="100000">
                                          <p:val>
                                            <p:strVal val="#ppt_h"/>
                                          </p:val>
                                        </p:tav>
                                      </p:tavLst>
                                    </p:anim>
                                    <p:anim calcmode="lin" valueType="num">
                                      <p:cBhvr>
                                        <p:cTn id="66" dur="500" fill="hold"/>
                                        <p:tgtEl>
                                          <p:spTgt spid="24"/>
                                        </p:tgtEl>
                                        <p:attrNameLst>
                                          <p:attrName>ppt_w</p:attrName>
                                        </p:attrNameLst>
                                      </p:cBhvr>
                                      <p:tavLst>
                                        <p:tav tm="0">
                                          <p:val>
                                            <p:strVal val="#ppt_w/10"/>
                                          </p:val>
                                        </p:tav>
                                        <p:tav tm="50000">
                                          <p:val>
                                            <p:strVal val="#ppt_w+.01"/>
                                          </p:val>
                                        </p:tav>
                                        <p:tav tm="100000">
                                          <p:val>
                                            <p:strVal val="#ppt_w"/>
                                          </p:val>
                                        </p:tav>
                                      </p:tavLst>
                                    </p:anim>
                                    <p:animEffect transition="in" filter="fade">
                                      <p:cBhvr>
                                        <p:cTn id="67" dur="500" tmFilter="0,0; .5, 1; 1, 1"/>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3" grpId="0"/>
      <p:bldP spid="16" grpId="0"/>
      <p:bldP spid="17" grpId="0"/>
      <p:bldP spid="18" grpId="0"/>
      <p:bldP spid="20" grpId="0"/>
      <p:bldP spid="23" grpId="0"/>
      <p:bldP spid="2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3311594" y="383927"/>
            <a:ext cx="5030544" cy="1015663"/>
          </a:xfrm>
          <a:prstGeom prst="rect">
            <a:avLst/>
          </a:prstGeom>
          <a:noFill/>
        </p:spPr>
        <p:txBody>
          <a:bodyPr wrap="none" lIns="91440" tIns="45720" rIns="91440" bIns="45720">
            <a:spAutoFit/>
          </a:bodyPr>
          <a:lstStyle/>
          <a:p>
            <a:pPr algn="ctr"/>
            <a:r>
              <a:rPr lang="he-IL" sz="6000" b="1" spc="50" dirty="0">
                <a:ln w="9525" cmpd="sng">
                  <a:solidFill>
                    <a:schemeClr val="accent1"/>
                  </a:solidFill>
                  <a:prstDash val="solid"/>
                </a:ln>
                <a:solidFill>
                  <a:schemeClr val="accent2"/>
                </a:solidFill>
                <a:effectLst>
                  <a:glow rad="38100">
                    <a:schemeClr val="accent1">
                      <a:alpha val="40000"/>
                    </a:schemeClr>
                  </a:glow>
                </a:effectLst>
              </a:rPr>
              <a:t>תורת התחביר</a:t>
            </a:r>
            <a:endParaRPr lang="he-IL" sz="6000" b="1" cap="none" spc="50" dirty="0">
              <a:ln w="9525" cmpd="sng">
                <a:solidFill>
                  <a:schemeClr val="accent1"/>
                </a:solidFill>
                <a:prstDash val="solid"/>
              </a:ln>
              <a:solidFill>
                <a:schemeClr val="accent2"/>
              </a:solidFill>
              <a:effectLst>
                <a:glow rad="38100">
                  <a:schemeClr val="accent1">
                    <a:alpha val="40000"/>
                  </a:schemeClr>
                </a:glow>
              </a:effectLst>
            </a:endParaRPr>
          </a:p>
        </p:txBody>
      </p:sp>
      <p:sp>
        <p:nvSpPr>
          <p:cNvPr id="6" name="מלבן 5"/>
          <p:cNvSpPr/>
          <p:nvPr/>
        </p:nvSpPr>
        <p:spPr>
          <a:xfrm>
            <a:off x="438461" y="1912258"/>
            <a:ext cx="11969943" cy="1754326"/>
          </a:xfrm>
          <a:prstGeom prst="rect">
            <a:avLst/>
          </a:prstGeom>
          <a:noFill/>
        </p:spPr>
        <p:txBody>
          <a:bodyPr wrap="none" lIns="91440" tIns="45720" rIns="91440" bIns="45720">
            <a:spAutoFit/>
          </a:bodyPr>
          <a:lstStyle/>
          <a:p>
            <a:pPr algn="ctr"/>
            <a:r>
              <a:rPr lang="he-IL" sz="5400" b="1" cap="none" spc="0" dirty="0">
                <a:ln w="6600">
                  <a:solidFill>
                    <a:schemeClr val="accent2"/>
                  </a:solidFill>
                  <a:prstDash val="solid"/>
                </a:ln>
                <a:solidFill>
                  <a:srgbClr val="FFFFFF"/>
                </a:solidFill>
                <a:effectLst>
                  <a:outerShdw dist="38100" dir="2700000" algn="tl" rotWithShape="0">
                    <a:schemeClr val="accent2"/>
                  </a:outerShdw>
                </a:effectLst>
              </a:rPr>
              <a:t> </a:t>
            </a:r>
            <a:r>
              <a:rPr lang="he-IL" sz="5400" b="1" cap="none" spc="0" dirty="0">
                <a:ln w="6600">
                  <a:solidFill>
                    <a:schemeClr val="accent2"/>
                  </a:solidFill>
                  <a:prstDash val="solid"/>
                </a:ln>
                <a:solidFill>
                  <a:srgbClr val="FF0000"/>
                </a:solidFill>
                <a:effectLst>
                  <a:outerShdw dist="38100" dir="2700000" algn="tl" rotWithShape="0">
                    <a:schemeClr val="accent2"/>
                  </a:outerShdw>
                </a:effectLst>
              </a:rPr>
              <a:t>תורת התחביר עוסקת במבנה המשפט</a:t>
            </a:r>
          </a:p>
          <a:p>
            <a:pPr algn="r"/>
            <a:r>
              <a:rPr lang="he-IL" sz="5400" b="1" dirty="0">
                <a:ln w="6600">
                  <a:solidFill>
                    <a:schemeClr val="accent2"/>
                  </a:solidFill>
                  <a:prstDash val="solid"/>
                </a:ln>
                <a:solidFill>
                  <a:srgbClr val="FF0000"/>
                </a:solidFill>
                <a:effectLst>
                  <a:outerShdw dist="38100" dir="2700000" algn="tl" rotWithShape="0">
                    <a:schemeClr val="accent2"/>
                  </a:outerShdw>
                </a:effectLst>
              </a:rPr>
              <a:t>  וביחידות המרכיבות אותו.  </a:t>
            </a:r>
            <a:endParaRPr lang="he-IL" sz="5400" b="1" cap="none" spc="0" dirty="0">
              <a:ln w="6600">
                <a:solidFill>
                  <a:schemeClr val="accent2"/>
                </a:solidFill>
                <a:prstDash val="solid"/>
              </a:ln>
              <a:solidFill>
                <a:srgbClr val="FF0000"/>
              </a:solidFill>
              <a:effectLst>
                <a:outerShdw dist="38100" dir="2700000" algn="tl" rotWithShape="0">
                  <a:schemeClr val="accent2"/>
                </a:outerShdw>
              </a:effectLst>
            </a:endParaRPr>
          </a:p>
        </p:txBody>
      </p:sp>
      <p:sp>
        <p:nvSpPr>
          <p:cNvPr id="7" name="מלבן 6"/>
          <p:cNvSpPr/>
          <p:nvPr/>
        </p:nvSpPr>
        <p:spPr>
          <a:xfrm>
            <a:off x="717384" y="3666584"/>
            <a:ext cx="11474616" cy="2585323"/>
          </a:xfrm>
          <a:prstGeom prst="rect">
            <a:avLst/>
          </a:prstGeom>
          <a:noFill/>
        </p:spPr>
        <p:txBody>
          <a:bodyPr wrap="none" lIns="91440" tIns="45720" rIns="91440" bIns="45720">
            <a:spAutoFit/>
          </a:bodyPr>
          <a:lstStyle/>
          <a:p>
            <a:pPr algn="ctr"/>
            <a:r>
              <a:rPr lang="he-IL" sz="5400" b="1" cap="none" spc="0" dirty="0">
                <a:ln w="6600">
                  <a:solidFill>
                    <a:schemeClr val="accent2"/>
                  </a:solidFill>
                  <a:prstDash val="solid"/>
                </a:ln>
                <a:solidFill>
                  <a:srgbClr val="FFFFFF"/>
                </a:solidFill>
                <a:effectLst>
                  <a:outerShdw dist="38100" dir="2700000" algn="tl" rotWithShape="0">
                    <a:schemeClr val="accent2"/>
                  </a:outerShdw>
                </a:effectLst>
              </a:rPr>
              <a:t> </a:t>
            </a:r>
            <a:r>
              <a:rPr lang="he-IL" sz="5400" b="1" cap="none" spc="0" dirty="0">
                <a:ln w="6600">
                  <a:solidFill>
                    <a:schemeClr val="accent2"/>
                  </a:solidFill>
                  <a:prstDash val="solid"/>
                </a:ln>
                <a:solidFill>
                  <a:srgbClr val="FF0000"/>
                </a:solidFill>
                <a:effectLst>
                  <a:outerShdw dist="38100" dir="2700000" algn="tl" rotWithShape="0">
                    <a:schemeClr val="accent2"/>
                  </a:outerShdw>
                </a:effectLst>
              </a:rPr>
              <a:t>תפקיד המילה במשפט, כלומר : נושא,</a:t>
            </a:r>
          </a:p>
          <a:p>
            <a:pPr algn="r"/>
            <a:r>
              <a:rPr lang="he-IL" sz="5400" b="1" dirty="0">
                <a:ln w="6600">
                  <a:solidFill>
                    <a:schemeClr val="accent2"/>
                  </a:solidFill>
                  <a:prstDash val="solid"/>
                </a:ln>
                <a:solidFill>
                  <a:srgbClr val="FF0000"/>
                </a:solidFill>
                <a:effectLst>
                  <a:outerShdw dist="38100" dir="2700000" algn="tl" rotWithShape="0">
                    <a:schemeClr val="accent2"/>
                  </a:outerShdw>
                </a:effectLst>
              </a:rPr>
              <a:t> נשוא, </a:t>
            </a:r>
            <a:r>
              <a:rPr lang="he-IL" sz="5400" b="1" dirty="0" err="1">
                <a:ln w="6600">
                  <a:solidFill>
                    <a:schemeClr val="accent2"/>
                  </a:solidFill>
                  <a:prstDash val="solid"/>
                </a:ln>
                <a:solidFill>
                  <a:srgbClr val="FF0000"/>
                </a:solidFill>
                <a:effectLst>
                  <a:outerShdw dist="38100" dir="2700000" algn="tl" rotWithShape="0">
                    <a:schemeClr val="accent2"/>
                  </a:outerShdw>
                </a:effectLst>
              </a:rPr>
              <a:t>משלימי</a:t>
            </a:r>
            <a:r>
              <a:rPr lang="he-IL" sz="5400" b="1" dirty="0">
                <a:ln w="6600">
                  <a:solidFill>
                    <a:schemeClr val="accent2"/>
                  </a:solidFill>
                  <a:prstDash val="solid"/>
                </a:ln>
                <a:solidFill>
                  <a:srgbClr val="FF0000"/>
                </a:solidFill>
                <a:effectLst>
                  <a:outerShdw dist="38100" dir="2700000" algn="tl" rotWithShape="0">
                    <a:schemeClr val="accent2"/>
                  </a:outerShdw>
                </a:effectLst>
              </a:rPr>
              <a:t> השם (לוואי ותמורה), </a:t>
            </a:r>
          </a:p>
          <a:p>
            <a:pPr algn="r"/>
            <a:r>
              <a:rPr lang="he-IL" sz="5400" b="1" cap="none" spc="0" dirty="0">
                <a:ln w="6600">
                  <a:solidFill>
                    <a:schemeClr val="accent2"/>
                  </a:solidFill>
                  <a:prstDash val="solid"/>
                </a:ln>
                <a:solidFill>
                  <a:srgbClr val="FF0000"/>
                </a:solidFill>
                <a:effectLst>
                  <a:outerShdw dist="38100" dir="2700000" algn="tl" rotWithShape="0">
                    <a:schemeClr val="accent2"/>
                  </a:outerShdw>
                </a:effectLst>
              </a:rPr>
              <a:t> </a:t>
            </a:r>
            <a:r>
              <a:rPr lang="he-IL" sz="5400" b="1" cap="none" spc="0" dirty="0" err="1">
                <a:ln w="6600">
                  <a:solidFill>
                    <a:schemeClr val="accent2"/>
                  </a:solidFill>
                  <a:prstDash val="solid"/>
                </a:ln>
                <a:solidFill>
                  <a:srgbClr val="FF0000"/>
                </a:solidFill>
                <a:effectLst>
                  <a:outerShdw dist="38100" dir="2700000" algn="tl" rotWithShape="0">
                    <a:schemeClr val="accent2"/>
                  </a:outerShdw>
                </a:effectLst>
              </a:rPr>
              <a:t>משלימי</a:t>
            </a:r>
            <a:r>
              <a:rPr lang="he-IL" sz="5400" b="1" dirty="0">
                <a:ln w="6600">
                  <a:solidFill>
                    <a:schemeClr val="accent2"/>
                  </a:solidFill>
                  <a:prstDash val="solid"/>
                </a:ln>
                <a:solidFill>
                  <a:srgbClr val="FF0000"/>
                </a:solidFill>
                <a:effectLst>
                  <a:outerShdw dist="38100" dir="2700000" algn="tl" rotWithShape="0">
                    <a:schemeClr val="accent2"/>
                  </a:outerShdw>
                </a:effectLst>
              </a:rPr>
              <a:t> הפועל (מושא ותיאור).</a:t>
            </a:r>
            <a:endParaRPr lang="he-IL" sz="5400" b="1" cap="none" spc="0" dirty="0">
              <a:ln w="6600">
                <a:solidFill>
                  <a:schemeClr val="accent2"/>
                </a:solidFill>
                <a:prstDash val="solid"/>
              </a:ln>
              <a:solidFill>
                <a:srgbClr val="FF0000"/>
              </a:solidFill>
              <a:effectLst>
                <a:outerShdw dist="38100" dir="2700000" algn="tl" rotWithShape="0">
                  <a:schemeClr val="accent2"/>
                </a:outerShdw>
              </a:effectLst>
            </a:endParaRPr>
          </a:p>
        </p:txBody>
      </p:sp>
    </p:spTree>
    <p:extLst>
      <p:ext uri="{BB962C8B-B14F-4D97-AF65-F5344CB8AC3E}">
        <p14:creationId xmlns:p14="http://schemas.microsoft.com/office/powerpoint/2010/main" val="3031384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grpId="0" nodeType="clickEffect">
                                  <p:stCondLst>
                                    <p:cond delay="0"/>
                                  </p:stCondLst>
                                  <p:iterate type="lt">
                                    <p:tmPct val="10000"/>
                                  </p:iterate>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6"/>
                                        </p:tgtEl>
                                        <p:attrNameLst>
                                          <p:attrName>ppt_y</p:attrName>
                                        </p:attrNameLst>
                                      </p:cBhvr>
                                      <p:tavLst>
                                        <p:tav tm="0">
                                          <p:val>
                                            <p:strVal val="#ppt_y"/>
                                          </p:val>
                                        </p:tav>
                                        <p:tav tm="100000">
                                          <p:val>
                                            <p:strVal val="#ppt_y"/>
                                          </p:val>
                                        </p:tav>
                                      </p:tavLst>
                                    </p:anim>
                                    <p:anim calcmode="lin" valueType="num">
                                      <p:cBhvr>
                                        <p:cTn id="14"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41" presetClass="entr" presetSubtype="0" fill="hold" grpId="0" nodeType="clickEffect">
                                  <p:stCondLst>
                                    <p:cond delay="0"/>
                                  </p:stCondLst>
                                  <p:iterate type="lt">
                                    <p:tmPct val="10000"/>
                                  </p:iterate>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7"/>
                                        </p:tgtEl>
                                        <p:attrNameLst>
                                          <p:attrName>ppt_y</p:attrName>
                                        </p:attrNameLst>
                                      </p:cBhvr>
                                      <p:tavLst>
                                        <p:tav tm="0">
                                          <p:val>
                                            <p:strVal val="#ppt_y"/>
                                          </p:val>
                                        </p:tav>
                                        <p:tav tm="100000">
                                          <p:val>
                                            <p:strVal val="#ppt_y"/>
                                          </p:val>
                                        </p:tav>
                                      </p:tavLst>
                                    </p:anim>
                                    <p:anim calcmode="lin" valueType="num">
                                      <p:cBhvr>
                                        <p:cTn id="23" dur="5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theme/theme1.xml><?xml version="1.0" encoding="utf-8"?>
<a:theme xmlns:a="http://schemas.openxmlformats.org/drawingml/2006/main" name="עשן מתפתל">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68</TotalTime>
  <Words>1093</Words>
  <Application>Microsoft Office PowerPoint</Application>
  <PresentationFormat>מסך רחב</PresentationFormat>
  <Paragraphs>130</Paragraphs>
  <Slides>24</Slides>
  <Notes>0</Notes>
  <HiddenSlides>0</HiddenSlides>
  <MMClips>0</MMClips>
  <ScaleCrop>false</ScaleCrop>
  <HeadingPairs>
    <vt:vector size="6" baseType="variant">
      <vt:variant>
        <vt:lpstr>גופנים בשימוש</vt:lpstr>
      </vt:variant>
      <vt:variant>
        <vt:i4>6</vt:i4>
      </vt:variant>
      <vt:variant>
        <vt:lpstr>ערכת נושא</vt:lpstr>
      </vt:variant>
      <vt:variant>
        <vt:i4>1</vt:i4>
      </vt:variant>
      <vt:variant>
        <vt:lpstr>כותרות שקופיות</vt:lpstr>
      </vt:variant>
      <vt:variant>
        <vt:i4>24</vt:i4>
      </vt:variant>
    </vt:vector>
  </HeadingPairs>
  <TitlesOfParts>
    <vt:vector size="31" baseType="lpstr">
      <vt:lpstr>Arial</vt:lpstr>
      <vt:lpstr>Century Gothic</vt:lpstr>
      <vt:lpstr>Freestyle Script</vt:lpstr>
      <vt:lpstr>Guttman Yad-Brush</vt:lpstr>
      <vt:lpstr>Times New Roman</vt:lpstr>
      <vt:lpstr>Wingdings 3</vt:lpstr>
      <vt:lpstr>עשן מתפתל</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לירון דוד</dc:creator>
  <cp:lastModifiedBy>לירון דוד</cp:lastModifiedBy>
  <cp:revision>1</cp:revision>
  <dcterms:created xsi:type="dcterms:W3CDTF">2022-08-29T21:34:58Z</dcterms:created>
  <dcterms:modified xsi:type="dcterms:W3CDTF">2022-08-29T22:43:38Z</dcterms:modified>
</cp:coreProperties>
</file>